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handoutMasterIdLst>
    <p:handoutMasterId r:id="rId21"/>
  </p:handout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69F4C560-3FE9-4205-92C8-EF84B62B5524}">
          <p14:sldIdLst>
            <p14:sldId id="256"/>
            <p14:sldId id="274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7E2"/>
    <a:srgbClr val="015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6A3067-8279-4F27-856F-8E051209BC07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26B476-16DB-457D-84E1-918E66D949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8250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824-1216-4C52-8C73-760104DF18F3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C80D-47BA-4566-8F04-36147E37D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987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824-1216-4C52-8C73-760104DF18F3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C80D-47BA-4566-8F04-36147E37D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9444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824-1216-4C52-8C73-760104DF18F3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C80D-47BA-4566-8F04-36147E37D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102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824-1216-4C52-8C73-760104DF18F3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C80D-47BA-4566-8F04-36147E37D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375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824-1216-4C52-8C73-760104DF18F3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C80D-47BA-4566-8F04-36147E37D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3957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824-1216-4C52-8C73-760104DF18F3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C80D-47BA-4566-8F04-36147E37D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960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824-1216-4C52-8C73-760104DF18F3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C80D-47BA-4566-8F04-36147E37D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0030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824-1216-4C52-8C73-760104DF18F3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C80D-47BA-4566-8F04-36147E37D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940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824-1216-4C52-8C73-760104DF18F3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C80D-47BA-4566-8F04-36147E37D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5396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824-1216-4C52-8C73-760104DF18F3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C80D-47BA-4566-8F04-36147E37D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881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824-1216-4C52-8C73-760104DF18F3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C80D-47BA-4566-8F04-36147E37D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78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F9824-1216-4C52-8C73-760104DF18F3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9C80D-47BA-4566-8F04-36147E37D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0993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7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サブタイトル 2"/>
          <p:cNvSpPr txBox="1">
            <a:spLocks/>
          </p:cNvSpPr>
          <p:nvPr/>
        </p:nvSpPr>
        <p:spPr>
          <a:xfrm>
            <a:off x="675591" y="3960475"/>
            <a:ext cx="10952205" cy="26043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みんなの たいせつな，いのちを まもる ために，</a:t>
            </a:r>
            <a:endParaRPr lang="en-US" altLang="ja-JP" sz="32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2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こうつうルールを おぼえましょう。</a:t>
            </a:r>
          </a:p>
          <a:p>
            <a:r>
              <a:rPr lang="ja-JP" altLang="en-US" sz="32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もんだい</a:t>
            </a:r>
            <a:r>
              <a:rPr lang="ja-JP" altLang="en-US" sz="3200" dirty="0" err="1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lang="ja-JP" altLang="en-US" sz="32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あとに，こたえが でます。</a:t>
            </a:r>
            <a:endParaRPr lang="en-US" altLang="ja-JP" sz="32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2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みんなで いっしょに，かんがえましょう。</a:t>
            </a:r>
            <a:endParaRPr lang="ja-JP" altLang="en-US" sz="32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0" y="665512"/>
            <a:ext cx="12192000" cy="28095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854461"/>
            <a:ext cx="12192000" cy="1125109"/>
          </a:xfrm>
        </p:spPr>
        <p:txBody>
          <a:bodyPr>
            <a:normAutofit/>
          </a:bodyPr>
          <a:lstStyle/>
          <a:p>
            <a:r>
              <a:rPr lang="ja-JP" altLang="en-US" sz="5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小学生のための交通</a:t>
            </a:r>
            <a:r>
              <a:rPr lang="ja-JP" altLang="en-US" sz="5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安全</a:t>
            </a:r>
            <a:r>
              <a:rPr lang="ja-JP" altLang="en-US" sz="54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◯</a:t>
            </a:r>
            <a:r>
              <a:rPr lang="ja-JP" altLang="en-US" sz="5400" b="1" dirty="0" smtClean="0">
                <a:solidFill>
                  <a:srgbClr val="0070C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✕</a:t>
            </a:r>
            <a:r>
              <a:rPr lang="ja-JP" altLang="en-US" sz="5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クイズ</a:t>
            </a:r>
            <a:endParaRPr kumimoji="1" lang="ja-JP" altLang="en-US" sz="5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2439606"/>
            <a:ext cx="9144000" cy="1655762"/>
          </a:xfrm>
        </p:spPr>
        <p:txBody>
          <a:bodyPr>
            <a:normAutofit/>
          </a:bodyPr>
          <a:lstStyle/>
          <a:p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（小学１・２年生用）</a:t>
            </a:r>
            <a:endParaRPr kumimoji="1" lang="ja-JP" altLang="en-US" sz="5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266392" y="2070274"/>
            <a:ext cx="53142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しょうが</a:t>
            </a:r>
            <a:r>
              <a:rPr lang="ja-JP" altLang="en-US" sz="20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く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</a:t>
            </a:r>
            <a:r>
              <a:rPr lang="ja-JP" altLang="en-US" sz="20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ねんせ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いよう</a:t>
            </a:r>
            <a:endParaRPr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03742" y="763757"/>
            <a:ext cx="990179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　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しょうが</a:t>
            </a:r>
            <a:r>
              <a:rPr lang="ja-JP" altLang="en-US" sz="20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くせい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こうつうあんぜん</a:t>
            </a:r>
            <a:endParaRPr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787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5" y="917087"/>
            <a:ext cx="3932237" cy="889781"/>
          </a:xfrm>
        </p:spPr>
        <p:txBody>
          <a:bodyPr>
            <a:normAutofit/>
          </a:bodyPr>
          <a:lstStyle/>
          <a:p>
            <a:r>
              <a:rPr kumimoji="1"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　こたえ</a:t>
            </a:r>
            <a:endParaRPr kumimoji="1" lang="ja-JP" altLang="en-US" sz="5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72022" y="1331710"/>
            <a:ext cx="6714846" cy="47619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36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</a:t>
            </a:r>
            <a:r>
              <a:rPr lang="ja-JP" altLang="en-US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しんごうの　あお（みどり） が，チカチカと　てんめつしたら</a:t>
            </a:r>
            <a:r>
              <a:rPr lang="ja-JP" altLang="en-US" sz="3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「すぐ，</a:t>
            </a:r>
            <a:r>
              <a:rPr lang="ja-JP" altLang="en-US" sz="3600" b="1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あかに</a:t>
            </a:r>
            <a:r>
              <a:rPr lang="ja-JP" altLang="en-US" sz="3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かわる」</a:t>
            </a:r>
            <a:r>
              <a:rPr lang="ja-JP" altLang="en-US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あいず　です。</a:t>
            </a:r>
            <a:endParaRPr lang="en-US" altLang="ja-JP" sz="3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わたらずに，まちましょう。</a:t>
            </a:r>
          </a:p>
          <a:p>
            <a:pPr marL="0" indent="0">
              <a:buNone/>
            </a:pPr>
            <a:r>
              <a:rPr lang="ja-JP" altLang="en-US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もし，わたっている とちゅうで，てんめつしたら，ちかいほうにわたるか，もどりましょう。</a:t>
            </a:r>
            <a:endParaRPr lang="ja-JP" altLang="en-US" sz="36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6" y="1806868"/>
            <a:ext cx="3932237" cy="3811588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30000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✕</a:t>
            </a:r>
            <a:endParaRPr kumimoji="1" lang="ja-JP" altLang="en-US" sz="30000" dirty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983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15637" y="1579837"/>
            <a:ext cx="11133347" cy="37477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５　おうだんほどうを　わたって</a:t>
            </a:r>
            <a:endParaRPr lang="en-US" altLang="ja-JP" sz="5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いるあいだも，くるまが　</a:t>
            </a:r>
            <a:r>
              <a:rPr lang="ja-JP" altLang="en-US" sz="54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こな</a:t>
            </a:r>
            <a:endParaRPr lang="en-US" altLang="ja-JP" sz="5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いか，みぎと　ひだりを　よく</a:t>
            </a:r>
            <a:endParaRPr lang="en-US" altLang="ja-JP" sz="5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みる。</a:t>
            </a:r>
            <a:endParaRPr lang="en-US" altLang="ja-JP" sz="5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95416" y="395416"/>
            <a:ext cx="11553568" cy="6116595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7396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7" y="925952"/>
            <a:ext cx="3932237" cy="889781"/>
          </a:xfrm>
        </p:spPr>
        <p:txBody>
          <a:bodyPr>
            <a:normAutofit/>
          </a:bodyPr>
          <a:lstStyle/>
          <a:p>
            <a:r>
              <a:rPr kumimoji="1"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５　こたえ</a:t>
            </a:r>
            <a:endParaRPr kumimoji="1" lang="ja-JP" altLang="en-US" sz="5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76161" y="803757"/>
            <a:ext cx="6752492" cy="63188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おうだんほどうを わたっているあいだも，くるまが はしってこないか，とまっているか，よくみて わたりましょう。</a:t>
            </a:r>
          </a:p>
          <a:p>
            <a:pPr marL="0" indent="0">
              <a:buNone/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また，おうだんほどうの　わたりはじめは，くるまは，みぎから はしってきます。（くるまは，どうろの　ひだりがわを　つうこうするため。）</a:t>
            </a:r>
          </a:p>
          <a:p>
            <a:pPr marL="0" indent="0">
              <a:buNone/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さいしょは，みぎを　よくみて わたり，おうだんほどうの　まんなかからは，ひだりを　よくみて　わたりましょう。</a:t>
            </a:r>
            <a:endParaRPr lang="ja-JP" altLang="en-US" sz="44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 algn="ctr"/>
            <a:r>
              <a:rPr kumimoji="1" lang="ja-JP" altLang="en-US" sz="30000" b="1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</a:t>
            </a:r>
            <a:endParaRPr kumimoji="1" lang="ja-JP" altLang="en-US" sz="300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1617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23480" y="1784767"/>
            <a:ext cx="10603082" cy="37477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６　たくさんの　ともだちと， </a:t>
            </a:r>
            <a:endParaRPr lang="en-US" altLang="ja-JP" sz="5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いっしょに　かえるときは， </a:t>
            </a:r>
            <a:endParaRPr lang="en-US" altLang="ja-JP" sz="5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なかよく　ひろがって あるく。</a:t>
            </a:r>
            <a:endParaRPr lang="en-US" altLang="ja-JP" sz="5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95416" y="395416"/>
            <a:ext cx="11553568" cy="6116595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865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5" y="917087"/>
            <a:ext cx="3932237" cy="889781"/>
          </a:xfrm>
        </p:spPr>
        <p:txBody>
          <a:bodyPr>
            <a:normAutofit/>
          </a:bodyPr>
          <a:lstStyle/>
          <a:p>
            <a:r>
              <a:rPr kumimoji="1"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６　こたえ</a:t>
            </a:r>
            <a:endParaRPr kumimoji="1" lang="ja-JP" altLang="en-US" sz="5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12340" y="1059348"/>
            <a:ext cx="6714846" cy="47619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どうろで，ひろがって　あるいては　いけません。</a:t>
            </a:r>
          </a:p>
          <a:p>
            <a:pPr marL="0" indent="0">
              <a:buNone/>
            </a:pPr>
            <a:r>
              <a:rPr lang="ja-JP" altLang="en-US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おおぜいで　あるくときは， </a:t>
            </a:r>
            <a:r>
              <a:rPr lang="ja-JP" altLang="en-US" sz="36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いちれつに</a:t>
            </a:r>
            <a:r>
              <a:rPr lang="ja-JP" altLang="en-US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なって，　まわりのひとの，めいわくに　ならないように　しましょう。</a:t>
            </a:r>
            <a:endParaRPr lang="ja-JP" altLang="en-US" sz="36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6" y="1806868"/>
            <a:ext cx="3932237" cy="3811588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30000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✕</a:t>
            </a:r>
            <a:endParaRPr kumimoji="1" lang="ja-JP" altLang="en-US" sz="30000" dirty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5" name="図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8834" y="4405304"/>
            <a:ext cx="5162111" cy="1969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086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63327" y="896894"/>
            <a:ext cx="11285657" cy="37477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７　ふみきりで　でんしゃが</a:t>
            </a:r>
            <a:endParaRPr lang="en-US" altLang="ja-JP" sz="5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</a:t>
            </a: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こなかったので，</a:t>
            </a:r>
            <a:r>
              <a:rPr lang="ja-JP" altLang="en-US" sz="54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しゃだんきの</a:t>
            </a:r>
            <a:endParaRPr lang="en-US" altLang="ja-JP" sz="5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したを　くぐって　わたった。</a:t>
            </a:r>
            <a:endParaRPr lang="en-US" altLang="ja-JP" sz="5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4" name="図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6424" y="3488956"/>
            <a:ext cx="3109536" cy="2689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9313394" y="5626627"/>
            <a:ext cx="23651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しゃだんき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9030059" y="5087079"/>
            <a:ext cx="283335" cy="5637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正方形/長方形 5"/>
          <p:cNvSpPr/>
          <p:nvPr/>
        </p:nvSpPr>
        <p:spPr>
          <a:xfrm>
            <a:off x="395416" y="395416"/>
            <a:ext cx="11553568" cy="6116595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591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5" y="917087"/>
            <a:ext cx="3932237" cy="889781"/>
          </a:xfrm>
        </p:spPr>
        <p:txBody>
          <a:bodyPr>
            <a:normAutofit/>
          </a:bodyPr>
          <a:lstStyle/>
          <a:p>
            <a:r>
              <a:rPr kumimoji="1"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７　こたえ</a:t>
            </a:r>
            <a:endParaRPr kumimoji="1" lang="ja-JP" altLang="en-US" sz="5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07959" y="1806868"/>
            <a:ext cx="6714846" cy="47619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4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</a:t>
            </a: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しゃだんきが　さがったときは　でんしゃがきます。</a:t>
            </a:r>
          </a:p>
          <a:p>
            <a:pPr marL="0" indent="0">
              <a:buNone/>
            </a:pP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でんしゃが　とおりすぎるまで　まちましょう。</a:t>
            </a:r>
            <a:endParaRPr lang="ja-JP" altLang="en-US" sz="48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6" y="1806868"/>
            <a:ext cx="3932237" cy="3811588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30000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✕</a:t>
            </a:r>
            <a:endParaRPr kumimoji="1" lang="ja-JP" altLang="en-US" sz="30000" dirty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34453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06343" y="1141955"/>
            <a:ext cx="11285657" cy="46235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８　かえりみち，ほどうにある</a:t>
            </a:r>
            <a:endParaRPr lang="en-US" altLang="ja-JP" sz="5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ブロックの　うえをあるいて，</a:t>
            </a:r>
            <a:endParaRPr lang="en-US" altLang="ja-JP" sz="5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あそんだ。</a:t>
            </a:r>
            <a:endParaRPr lang="en-US" altLang="ja-JP" sz="5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lang="en-US" altLang="ja-JP" sz="54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marL="0" indent="0">
              <a:buNone/>
            </a:pPr>
            <a:r>
              <a:rPr lang="en-US" altLang="ja-JP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ほどう・・・みんなが，</a:t>
            </a:r>
            <a:endParaRPr lang="en-US" altLang="ja-JP" sz="3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　　　　　　あるくみち　のこと。</a:t>
            </a:r>
            <a:endParaRPr lang="en-US" altLang="ja-JP" sz="3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8" name="図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6700" y="3142282"/>
            <a:ext cx="3677096" cy="2904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395416" y="395416"/>
            <a:ext cx="11553568" cy="6116595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1390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5" y="917087"/>
            <a:ext cx="3932237" cy="889781"/>
          </a:xfrm>
        </p:spPr>
        <p:txBody>
          <a:bodyPr>
            <a:normAutofit/>
          </a:bodyPr>
          <a:lstStyle/>
          <a:p>
            <a:r>
              <a:rPr kumimoji="1"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８　こたえ</a:t>
            </a:r>
            <a:endParaRPr kumimoji="1" lang="ja-JP" altLang="en-US" sz="5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94444" y="1584352"/>
            <a:ext cx="6714846" cy="53806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40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</a:t>
            </a:r>
            <a:r>
              <a:rPr lang="ja-JP" altLang="en-US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ほどうにある ブロックに のって あそんでいると， くるまが はしってくる 「しゃどう」に おちてしまうなど， あぶないです。</a:t>
            </a:r>
          </a:p>
          <a:p>
            <a:pPr marL="0" indent="0">
              <a:buNone/>
            </a:pPr>
            <a:r>
              <a:rPr lang="ja-JP" altLang="en-US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40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どうろや， </a:t>
            </a:r>
            <a:r>
              <a:rPr lang="ja-JP" altLang="en-US" sz="4000" u="sng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ほ</a:t>
            </a:r>
            <a:r>
              <a:rPr lang="ja-JP" altLang="en-US" sz="40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どうでは， ふざけたり， あそんでは いけません。</a:t>
            </a:r>
            <a:endParaRPr lang="ja-JP" altLang="en-US" sz="40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6" y="1806868"/>
            <a:ext cx="3932237" cy="3811588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30000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✕</a:t>
            </a:r>
            <a:endParaRPr kumimoji="1" lang="ja-JP" altLang="en-US" sz="30000" dirty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8922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7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419910"/>
            <a:ext cx="9144000" cy="2387600"/>
          </a:xfrm>
        </p:spPr>
        <p:txBody>
          <a:bodyPr>
            <a:normAutofit/>
          </a:bodyPr>
          <a:lstStyle/>
          <a:p>
            <a:r>
              <a:rPr kumimoji="1" lang="ja-JP" altLang="en-US" sz="96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おしまい</a:t>
            </a:r>
            <a:endParaRPr kumimoji="1" lang="ja-JP" altLang="en-US" sz="96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019906"/>
            <a:ext cx="9144000" cy="1655762"/>
          </a:xfrm>
        </p:spPr>
        <p:txBody>
          <a:bodyPr>
            <a:norm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～か</a:t>
            </a:r>
            <a:r>
              <a:rPr kumimoji="1" lang="ja-JP" altLang="en-US" sz="3600" dirty="0" err="1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ごし</a:t>
            </a:r>
            <a:r>
              <a:rPr kumimoji="1" lang="ja-JP" altLang="en-US" sz="36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まけんけいさつ～</a:t>
            </a:r>
            <a:endParaRPr kumimoji="1" lang="ja-JP" altLang="en-US" sz="36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8885" l="0" r="100000">
                        <a14:foregroundMark x1="22830" y1="62082" x2="22830" y2="62082"/>
                        <a14:foregroundMark x1="21222" y1="63197" x2="21222" y2="63197"/>
                        <a14:foregroundMark x1="20257" y1="59851" x2="20257" y2="59851"/>
                        <a14:foregroundMark x1="27974" y1="64312" x2="27974" y2="64312"/>
                        <a14:foregroundMark x1="27331" y1="50558" x2="27331" y2="50558"/>
                        <a14:foregroundMark x1="25080" y1="49442" x2="25080" y2="49442"/>
                        <a14:foregroundMark x1="22830" y1="65428" x2="22830" y2="65428"/>
                        <a14:foregroundMark x1="16077" y1="57993" x2="16077" y2="57993"/>
                        <a14:foregroundMark x1="23794" y1="71004" x2="23794" y2="71004"/>
                        <a14:foregroundMark x1="27010" y1="72119" x2="27010" y2="72119"/>
                        <a14:foregroundMark x1="24759" y1="72119" x2="24759" y2="72119"/>
                        <a14:foregroundMark x1="26688" y1="83643" x2="26688" y2="83643"/>
                        <a14:foregroundMark x1="27974" y1="83643" x2="27974" y2="83643"/>
                        <a14:foregroundMark x1="29582" y1="83643" x2="29582" y2="83643"/>
                        <a14:foregroundMark x1="16399" y1="75836" x2="16399" y2="75836"/>
                        <a14:foregroundMark x1="14791" y1="75836" x2="14791" y2="75836"/>
                        <a14:foregroundMark x1="13505" y1="75093" x2="13505" y2="75093"/>
                        <a14:foregroundMark x1="11897" y1="87732" x2="11897" y2="87732"/>
                        <a14:foregroundMark x1="21543" y1="83643" x2="21543" y2="83643"/>
                        <a14:foregroundMark x1="9325" y1="68030" x2="9325" y2="68030"/>
                        <a14:foregroundMark x1="9646" y1="64684" x2="9646" y2="64684"/>
                        <a14:foregroundMark x1="10611" y1="61710" x2="10611" y2="61710"/>
                        <a14:foregroundMark x1="6431" y1="61710" x2="6431" y2="61710"/>
                        <a14:foregroundMark x1="12862" y1="66171" x2="12862" y2="66171"/>
                        <a14:foregroundMark x1="14791" y1="66171" x2="14791" y2="66171"/>
                        <a14:foregroundMark x1="16399" y1="75836" x2="16399" y2="75836"/>
                        <a14:foregroundMark x1="17363" y1="78439" x2="17363" y2="78439"/>
                        <a14:foregroundMark x1="33762" y1="49071" x2="33762" y2="49071"/>
                        <a14:foregroundMark x1="49839" y1="42007" x2="49839" y2="42007"/>
                        <a14:foregroundMark x1="60450" y1="42751" x2="60450" y2="42751"/>
                        <a14:foregroundMark x1="62379" y1="44981" x2="62379" y2="44981"/>
                        <a14:foregroundMark x1="59164" y1="57993" x2="59164" y2="57993"/>
                        <a14:foregroundMark x1="57556" y1="57993" x2="57556" y2="57993"/>
                        <a14:foregroundMark x1="53698" y1="57249" x2="53698" y2="57249"/>
                        <a14:foregroundMark x1="53376" y1="57249" x2="53376" y2="57249"/>
                        <a14:foregroundMark x1="43408" y1="49071" x2="43408" y2="49071"/>
                        <a14:foregroundMark x1="41158" y1="51673" x2="41158" y2="51673"/>
                        <a14:foregroundMark x1="52090" y1="68773" x2="52090" y2="68773"/>
                        <a14:foregroundMark x1="52090" y1="68773" x2="52090" y2="68773"/>
                        <a14:foregroundMark x1="52090" y1="64684" x2="52090" y2="64684"/>
                        <a14:foregroundMark x1="52090" y1="63569" x2="52090" y2="63569"/>
                        <a14:foregroundMark x1="51125" y1="63197" x2="51125" y2="63197"/>
                        <a14:foregroundMark x1="52090" y1="73606" x2="52090" y2="73606"/>
                        <a14:foregroundMark x1="51447" y1="73606" x2="51447" y2="73606"/>
                        <a14:foregroundMark x1="53698" y1="73606" x2="53698" y2="73606"/>
                        <a14:foregroundMark x1="57556" y1="73606" x2="57556" y2="73606"/>
                        <a14:foregroundMark x1="61415" y1="74349" x2="61415" y2="74349"/>
                        <a14:foregroundMark x1="63344" y1="74349" x2="63344" y2="74349"/>
                        <a14:foregroundMark x1="64630" y1="59851" x2="64630" y2="59851"/>
                        <a14:foregroundMark x1="69132" y1="57249" x2="69132" y2="57249"/>
                        <a14:foregroundMark x1="66559" y1="58364" x2="66559" y2="58364"/>
                        <a14:foregroundMark x1="46624" y1="82156" x2="46624" y2="82156"/>
                        <a14:foregroundMark x1="34405" y1="72491" x2="34405" y2="72491"/>
                        <a14:foregroundMark x1="35691" y1="66914" x2="35691" y2="66914"/>
                        <a14:foregroundMark x1="37942" y1="70632" x2="37942" y2="70632"/>
                        <a14:foregroundMark x1="37942" y1="68401" x2="37942" y2="68401"/>
                        <a14:foregroundMark x1="34727" y1="64312" x2="34727" y2="6431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07504" y="2091290"/>
            <a:ext cx="2962275" cy="260985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95" b="100000" l="1320" r="100000">
                        <a14:foregroundMark x1="48845" y1="43431" x2="48845" y2="43431"/>
                        <a14:foregroundMark x1="59736" y1="42336" x2="59736" y2="42336"/>
                        <a14:foregroundMark x1="65347" y1="58759" x2="65347" y2="58759"/>
                        <a14:foregroundMark x1="57426" y1="57299" x2="57426" y2="57299"/>
                        <a14:foregroundMark x1="58416" y1="58394" x2="58416" y2="58394"/>
                        <a14:foregroundMark x1="60726" y1="73358" x2="60726" y2="73358"/>
                        <a14:foregroundMark x1="62046" y1="73358" x2="62046" y2="73358"/>
                        <a14:foregroundMark x1="63696" y1="74453" x2="63696" y2="74453"/>
                        <a14:foregroundMark x1="58086" y1="74818" x2="58086" y2="74818"/>
                        <a14:foregroundMark x1="57096" y1="74818" x2="57096" y2="74818"/>
                        <a14:foregroundMark x1="51815" y1="74818" x2="51815" y2="74818"/>
                        <a14:foregroundMark x1="51485" y1="73723" x2="51485" y2="73723"/>
                        <a14:foregroundMark x1="51485" y1="67518" x2="51485" y2="67518"/>
                        <a14:foregroundMark x1="50495" y1="61679" x2="50495" y2="61679"/>
                        <a14:foregroundMark x1="36634" y1="54380" x2="36634" y2="54380"/>
                        <a14:foregroundMark x1="41254" y1="51095" x2="41254" y2="51095"/>
                        <a14:foregroundMark x1="16172" y1="55474" x2="16172" y2="55474"/>
                        <a14:foregroundMark x1="21122" y1="62044" x2="21122" y2="62044"/>
                        <a14:foregroundMark x1="24422" y1="62044" x2="24422" y2="62044"/>
                        <a14:foregroundMark x1="25743" y1="47445" x2="25743" y2="47445"/>
                        <a14:foregroundMark x1="25743" y1="72263" x2="25743" y2="72263"/>
                        <a14:foregroundMark x1="26733" y1="75912" x2="26733" y2="75912"/>
                        <a14:foregroundMark x1="25413" y1="68613" x2="25413" y2="68613"/>
                        <a14:foregroundMark x1="34653" y1="73723" x2="34653" y2="73723"/>
                        <a14:foregroundMark x1="34653" y1="72263" x2="34653" y2="72263"/>
                        <a14:foregroundMark x1="29043" y1="83212" x2="29043" y2="83212"/>
                        <a14:foregroundMark x1="30033" y1="82117" x2="30033" y2="82117"/>
                        <a14:foregroundMark x1="21122" y1="79562" x2="21122" y2="79562"/>
                        <a14:foregroundMark x1="17492" y1="74818" x2="17492" y2="74818"/>
                        <a14:foregroundMark x1="15512" y1="73723" x2="15512" y2="7372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002540" y="1992268"/>
            <a:ext cx="2886075" cy="2708872"/>
          </a:xfrm>
          <a:prstGeom prst="rect">
            <a:avLst/>
          </a:prstGeom>
          <a:solidFill>
            <a:srgbClr val="00A7E2"/>
          </a:solidFill>
        </p:spPr>
      </p:pic>
      <p:sp>
        <p:nvSpPr>
          <p:cNvPr id="6" name="正方形/長方形 5"/>
          <p:cNvSpPr/>
          <p:nvPr/>
        </p:nvSpPr>
        <p:spPr>
          <a:xfrm>
            <a:off x="0" y="617375"/>
            <a:ext cx="12192000" cy="4336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5642396"/>
            <a:ext cx="12192000" cy="48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80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7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1556951"/>
            <a:ext cx="12192000" cy="37094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70726" y="1808313"/>
            <a:ext cx="2067742" cy="2952182"/>
          </a:xfrm>
          <a:prstGeom prst="rect">
            <a:avLst/>
          </a:prstGeom>
        </p:spPr>
      </p:pic>
      <p:sp>
        <p:nvSpPr>
          <p:cNvPr id="5" name="サブタイトル 2"/>
          <p:cNvSpPr>
            <a:spLocks noGrp="1"/>
          </p:cNvSpPr>
          <p:nvPr>
            <p:ph type="subTitle" idx="1"/>
          </p:nvPr>
        </p:nvSpPr>
        <p:spPr>
          <a:xfrm>
            <a:off x="1637682" y="3558151"/>
            <a:ext cx="9144000" cy="1655762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～か</a:t>
            </a:r>
            <a:r>
              <a:rPr kumimoji="1" lang="ja-JP" altLang="en-US" sz="40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ごし</a:t>
            </a:r>
            <a:r>
              <a:rPr kumimoji="1" lang="ja-JP" altLang="en-US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まけんけいさつ～</a:t>
            </a:r>
            <a:endParaRPr kumimoji="1" lang="ja-JP" altLang="en-US" sz="4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1447" y="1774190"/>
            <a:ext cx="1806233" cy="2986305"/>
          </a:xfrm>
          <a:prstGeom prst="rect">
            <a:avLst/>
          </a:prstGeom>
        </p:spPr>
      </p:pic>
      <p:sp>
        <p:nvSpPr>
          <p:cNvPr id="7" name="テキスト ボックス 11"/>
          <p:cNvSpPr txBox="1"/>
          <p:nvPr/>
        </p:nvSpPr>
        <p:spPr>
          <a:xfrm>
            <a:off x="10621272" y="4609208"/>
            <a:ext cx="1359572" cy="6571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00" b="1" dirty="0" err="1" smtClean="0">
                <a:solidFill>
                  <a:schemeClr val="accent1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かごし</a:t>
            </a:r>
            <a:r>
              <a:rPr kumimoji="1" lang="ja-JP" altLang="en-US" sz="1000" b="1" dirty="0" smtClean="0">
                <a:solidFill>
                  <a:schemeClr val="accent1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まけんけいさつ</a:t>
            </a:r>
            <a:endParaRPr kumimoji="1" lang="en-US" altLang="ja-JP" sz="1000" b="1" dirty="0">
              <a:solidFill>
                <a:schemeClr val="accent1">
                  <a:lumMod val="50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00" b="1" dirty="0">
                <a:solidFill>
                  <a:schemeClr val="accent1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シンボルマスコット</a:t>
            </a:r>
            <a:endParaRPr kumimoji="1" lang="en-US" altLang="ja-JP" sz="1000" b="1" dirty="0">
              <a:solidFill>
                <a:schemeClr val="accent1">
                  <a:lumMod val="50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00" b="1" dirty="0">
                <a:solidFill>
                  <a:schemeClr val="accent1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さくらロールちゃん</a:t>
            </a:r>
          </a:p>
        </p:txBody>
      </p:sp>
      <p:sp>
        <p:nvSpPr>
          <p:cNvPr id="9" name="テキスト ボックス 11"/>
          <p:cNvSpPr txBox="1"/>
          <p:nvPr/>
        </p:nvSpPr>
        <p:spPr>
          <a:xfrm>
            <a:off x="50426" y="4683474"/>
            <a:ext cx="1359572" cy="6571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00" b="1" dirty="0" err="1" smtClean="0">
                <a:solidFill>
                  <a:schemeClr val="accent1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かごし</a:t>
            </a:r>
            <a:r>
              <a:rPr kumimoji="1" lang="ja-JP" altLang="en-US" sz="1000" b="1" dirty="0" smtClean="0">
                <a:solidFill>
                  <a:schemeClr val="accent1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まけんけいさつ</a:t>
            </a:r>
            <a:endParaRPr kumimoji="1" lang="en-US" altLang="ja-JP" sz="1000" b="1" dirty="0">
              <a:solidFill>
                <a:schemeClr val="accent1">
                  <a:lumMod val="50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00" b="1" dirty="0">
                <a:solidFill>
                  <a:schemeClr val="accent1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シンボルマスコット</a:t>
            </a:r>
            <a:endParaRPr kumimoji="1" lang="en-US" altLang="ja-JP" sz="1000" b="1" dirty="0">
              <a:solidFill>
                <a:schemeClr val="accent1">
                  <a:lumMod val="50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00" b="1" dirty="0" smtClean="0">
                <a:solidFill>
                  <a:schemeClr val="accent1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かごパトくん</a:t>
            </a:r>
            <a:endParaRPr kumimoji="1" lang="ja-JP" altLang="en-US" sz="1000" b="1" dirty="0">
              <a:solidFill>
                <a:schemeClr val="accent1">
                  <a:lumMod val="50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76092" y="919189"/>
            <a:ext cx="9144000" cy="2387600"/>
          </a:xfrm>
        </p:spPr>
        <p:txBody>
          <a:bodyPr>
            <a:normAutofit/>
          </a:bodyPr>
          <a:lstStyle/>
          <a:p>
            <a:r>
              <a:rPr kumimoji="1"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クイズスタート</a:t>
            </a:r>
            <a:endParaRPr kumimoji="1" lang="ja-JP" altLang="en-US" sz="7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846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41020" y="2432218"/>
            <a:ext cx="11474548" cy="20429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　ボール</a:t>
            </a:r>
            <a:r>
              <a:rPr lang="ja-JP" altLang="en-US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 どうろに でたので， </a:t>
            </a:r>
            <a:endParaRPr lang="en-US" altLang="ja-JP" sz="4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おいかけて</a:t>
            </a:r>
            <a:r>
              <a:rPr lang="en-US" altLang="ja-JP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 </a:t>
            </a:r>
            <a:r>
              <a:rPr lang="ja-JP" altLang="en-US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どう</a:t>
            </a: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ろに とびだした</a:t>
            </a:r>
            <a:r>
              <a:rPr lang="ja-JP" altLang="en-US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kumimoji="1" lang="ja-JP" altLang="en-US" sz="4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95416" y="395416"/>
            <a:ext cx="11553568" cy="6116595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79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0294" y="357231"/>
            <a:ext cx="3932237" cy="1161630"/>
          </a:xfrm>
        </p:spPr>
        <p:txBody>
          <a:bodyPr>
            <a:normAutofit/>
          </a:bodyPr>
          <a:lstStyle/>
          <a:p>
            <a:r>
              <a:rPr kumimoji="1"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　こたえ</a:t>
            </a:r>
            <a:endParaRPr kumimoji="1" lang="ja-JP" altLang="en-US" sz="5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889664" y="715576"/>
            <a:ext cx="6752492" cy="55681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40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</a:t>
            </a:r>
            <a:r>
              <a:rPr lang="ja-JP" altLang="en-US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どう</a:t>
            </a:r>
            <a:r>
              <a:rPr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ろに， きゅうに， はしって でて</a:t>
            </a:r>
            <a:r>
              <a:rPr lang="ja-JP" altLang="en-US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しまう こと</a:t>
            </a:r>
            <a:r>
              <a:rPr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 </a:t>
            </a:r>
            <a:r>
              <a:rPr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「とびだし」 </a:t>
            </a:r>
            <a:r>
              <a:rPr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 いいます。</a:t>
            </a:r>
          </a:p>
          <a:p>
            <a:pPr marL="0" indent="0">
              <a:buNone/>
            </a:pPr>
            <a:r>
              <a:rPr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どんなに， いそいでいて</a:t>
            </a:r>
            <a:r>
              <a:rPr lang="ja-JP" altLang="en-US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も，どう</a:t>
            </a:r>
            <a:r>
              <a:rPr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ろに， とびだして</a:t>
            </a:r>
            <a:r>
              <a:rPr lang="ja-JP" altLang="en-US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　いけません</a:t>
            </a:r>
            <a:r>
              <a:rPr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</a:p>
          <a:p>
            <a:pPr marL="0" indent="0">
              <a:buNone/>
            </a:pPr>
            <a:r>
              <a:rPr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40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どう</a:t>
            </a:r>
            <a:r>
              <a:rPr lang="ja-JP" altLang="en-US" sz="40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ろに　でる</a:t>
            </a:r>
            <a:r>
              <a:rPr lang="ja-JP" altLang="en-US" sz="40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ときは， </a:t>
            </a:r>
            <a:r>
              <a:rPr lang="ja-JP" altLang="en-US" sz="40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まわり　を</a:t>
            </a:r>
            <a:r>
              <a:rPr lang="ja-JP" altLang="en-US" sz="40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よくみて</a:t>
            </a:r>
            <a:r>
              <a:rPr lang="ja-JP" altLang="en-US" sz="40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，あんぜんを　たしかめましょう。</a:t>
            </a:r>
            <a:endParaRPr lang="ja-JP" altLang="en-US" sz="40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80294" y="1896762"/>
            <a:ext cx="3932237" cy="3811588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30000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✕</a:t>
            </a:r>
            <a:endParaRPr kumimoji="1" lang="ja-JP" altLang="en-US" sz="30000" dirty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112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2198608"/>
            <a:ext cx="10515600" cy="29151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　おうだんほどうの　しんごうが 　　</a:t>
            </a:r>
            <a:endParaRPr lang="en-US" altLang="ja-JP" sz="4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あお（みどり）になったら，すぐ</a:t>
            </a:r>
            <a:endParaRPr lang="en-US" altLang="ja-JP" sz="4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に　はしって　わたる。</a:t>
            </a:r>
            <a:endParaRPr kumimoji="1" lang="ja-JP" altLang="en-US" sz="4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95416" y="395416"/>
            <a:ext cx="11553568" cy="6116595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853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6" y="917087"/>
            <a:ext cx="3932237" cy="889781"/>
          </a:xfrm>
        </p:spPr>
        <p:txBody>
          <a:bodyPr>
            <a:normAutofit/>
          </a:bodyPr>
          <a:lstStyle/>
          <a:p>
            <a:r>
              <a:rPr kumimoji="1"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　こたえ</a:t>
            </a:r>
            <a:endParaRPr kumimoji="1" lang="ja-JP" altLang="en-US" sz="5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02390" y="1053011"/>
            <a:ext cx="6714846" cy="60886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おうだんほどうの　しんごうが あお（みどり）でも，まわりを　よくみて　わたりましょう。</a:t>
            </a:r>
          </a:p>
          <a:p>
            <a:pPr marL="0" indent="0">
              <a:buNone/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くるまは，しんごうが　</a:t>
            </a:r>
            <a:r>
              <a:rPr lang="ja-JP" altLang="en-US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あかに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なっても，すぐに　とまれない　ときが　あります。</a:t>
            </a:r>
          </a:p>
          <a:p>
            <a:pPr marL="0" indent="0">
              <a:buNone/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また，しん</a:t>
            </a:r>
            <a:r>
              <a:rPr lang="ja-JP" altLang="en-US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ごうを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みていない くるまや，まがってくる　くるまも いるかも　しれません。</a:t>
            </a:r>
          </a:p>
          <a:p>
            <a:pPr marL="0" indent="0">
              <a:buNone/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くるまが　きていないか，よくみて，わたりましょう。</a:t>
            </a:r>
            <a:endParaRPr lang="ja-JP" altLang="en-US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6" y="1806868"/>
            <a:ext cx="3932237" cy="3811588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30000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✕</a:t>
            </a:r>
            <a:endParaRPr kumimoji="1" lang="ja-JP" altLang="en-US" sz="30000" dirty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38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81528" y="2031288"/>
            <a:ext cx="11474548" cy="28448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　おうだんほどうで，くるまが </a:t>
            </a:r>
            <a:endParaRPr lang="en-US" altLang="ja-JP" sz="5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とまるのを　まつときは，おおき　</a:t>
            </a:r>
            <a:endParaRPr lang="en-US" altLang="ja-JP" sz="5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く　いっぽ はなれる。</a:t>
            </a:r>
            <a:endParaRPr kumimoji="1" lang="ja-JP" altLang="en-US" sz="5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95416" y="395416"/>
            <a:ext cx="11553568" cy="6116595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32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7" y="925952"/>
            <a:ext cx="3932237" cy="889781"/>
          </a:xfrm>
        </p:spPr>
        <p:txBody>
          <a:bodyPr>
            <a:normAutofit/>
          </a:bodyPr>
          <a:lstStyle/>
          <a:p>
            <a:r>
              <a:rPr kumimoji="1"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　こたえ</a:t>
            </a:r>
            <a:endParaRPr kumimoji="1" lang="ja-JP" altLang="en-US" sz="5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71108" y="1289880"/>
            <a:ext cx="6752492" cy="55681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44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</a:t>
            </a:r>
            <a:r>
              <a:rPr lang="ja-JP" altLang="en-US" sz="4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おうだんほどうの，すぐちかくに　たっていると，くるまに，ぶつかって　しまうかも　しれません。</a:t>
            </a:r>
          </a:p>
          <a:p>
            <a:pPr marL="0" indent="0">
              <a:buNone/>
            </a:pPr>
            <a:r>
              <a:rPr lang="ja-JP" altLang="en-US" sz="4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44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おうだんほどうからは， はなれた　ばしょで，まちましょう。</a:t>
            </a:r>
            <a:endParaRPr lang="ja-JP" altLang="en-US" sz="44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 algn="ctr"/>
            <a:r>
              <a:rPr kumimoji="1" lang="ja-JP" altLang="en-US" sz="30000" b="1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</a:t>
            </a:r>
            <a:endParaRPr kumimoji="1" lang="ja-JP" altLang="en-US" sz="300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128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52996" y="1414878"/>
            <a:ext cx="9081835" cy="46554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  おうだんほどうを</a:t>
            </a:r>
            <a:endParaRPr lang="en-US" altLang="ja-JP" sz="4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わたろうと　したとき， </a:t>
            </a:r>
            <a:endParaRPr lang="en-US" altLang="ja-JP" sz="4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48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あお</a:t>
            </a: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しんごうが，チカチカ</a:t>
            </a:r>
            <a:endParaRPr lang="en-US" altLang="ja-JP" sz="4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と，てんめつ　したので，</a:t>
            </a:r>
            <a:endParaRPr lang="en-US" altLang="ja-JP" sz="4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はしって　わたった。</a:t>
            </a:r>
            <a:endParaRPr kumimoji="1" lang="ja-JP" altLang="en-US" sz="4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4" name="図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8241" y="1600229"/>
            <a:ext cx="2670743" cy="3328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395416" y="395416"/>
            <a:ext cx="11553568" cy="6116595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54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TM03090430[[fn=縞模様]]</Template>
  <TotalTime>0</TotalTime>
  <Words>756</Words>
  <Application>Microsoft Office PowerPoint</Application>
  <PresentationFormat>ワイド画面</PresentationFormat>
  <Paragraphs>85</Paragraphs>
  <Slides>19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7" baseType="lpstr">
      <vt:lpstr>AR P丸ゴシック体E</vt:lpstr>
      <vt:lpstr>AR P丸ゴシック体M</vt:lpstr>
      <vt:lpstr>ＭＳ Ｐゴシック</vt:lpstr>
      <vt:lpstr>ＭＳ ゴシック</vt:lpstr>
      <vt:lpstr>游ゴシック</vt:lpstr>
      <vt:lpstr>游ゴシック Light</vt:lpstr>
      <vt:lpstr>Arial</vt:lpstr>
      <vt:lpstr>Office テーマ</vt:lpstr>
      <vt:lpstr>小学生のための交通安全◯✕クイズ</vt:lpstr>
      <vt:lpstr>クイズスタート</vt:lpstr>
      <vt:lpstr>PowerPoint プレゼンテーション</vt:lpstr>
      <vt:lpstr>１　こたえ</vt:lpstr>
      <vt:lpstr>PowerPoint プレゼンテーション</vt:lpstr>
      <vt:lpstr>２　こたえ</vt:lpstr>
      <vt:lpstr>PowerPoint プレゼンテーション</vt:lpstr>
      <vt:lpstr>３　こたえ</vt:lpstr>
      <vt:lpstr>PowerPoint プレゼンテーション</vt:lpstr>
      <vt:lpstr>４　こたえ</vt:lpstr>
      <vt:lpstr>PowerPoint プレゼンテーション</vt:lpstr>
      <vt:lpstr>５　こたえ</vt:lpstr>
      <vt:lpstr>PowerPoint プレゼンテーション</vt:lpstr>
      <vt:lpstr>６　こたえ</vt:lpstr>
      <vt:lpstr>PowerPoint プレゼンテーション</vt:lpstr>
      <vt:lpstr>７　こたえ</vt:lpstr>
      <vt:lpstr>PowerPoint プレゼンテーション</vt:lpstr>
      <vt:lpstr>８　こたえ</vt:lpstr>
      <vt:lpstr>おしまい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2022-06-16T01:14:26Z</dcterms:created>
  <dcterms:modified xsi:type="dcterms:W3CDTF">2022-06-16T01:15:14Z</dcterms:modified>
  <cp:contentStatus/>
</cp:coreProperties>
</file>