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7" r:id="rId4"/>
    <p:sldId id="258" r:id="rId5"/>
    <p:sldId id="259" r:id="rId6"/>
    <p:sldId id="261" r:id="rId7"/>
  </p:sldIdLst>
  <p:sldSz cx="9144000" cy="6858000" type="screen4x3"/>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68043" autoAdjust="0"/>
  </p:normalViewPr>
  <p:slideViewPr>
    <p:cSldViewPr snapToGrid="0">
      <p:cViewPr varScale="1">
        <p:scale>
          <a:sx n="65" d="100"/>
          <a:sy n="65" d="100"/>
        </p:scale>
        <p:origin x="1620" y="6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965" cy="496861"/>
          </a:xfrm>
          <a:prstGeom prst="rect">
            <a:avLst/>
          </a:prstGeom>
        </p:spPr>
        <p:txBody>
          <a:bodyPr vert="horz" lIns="91029" tIns="45514" rIns="91029" bIns="455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7" y="0"/>
            <a:ext cx="2933965" cy="496861"/>
          </a:xfrm>
          <a:prstGeom prst="rect">
            <a:avLst/>
          </a:prstGeom>
        </p:spPr>
        <p:txBody>
          <a:bodyPr vert="horz" lIns="91029" tIns="45514" rIns="91029" bIns="45514" rtlCol="0"/>
          <a:lstStyle>
            <a:lvl1pPr algn="r">
              <a:defRPr sz="1200"/>
            </a:lvl1pPr>
          </a:lstStyle>
          <a:p>
            <a:fld id="{A29E961F-BDC6-40FE-9D89-F51C03F99154}" type="datetimeFigureOut">
              <a:rPr kumimoji="1" lang="ja-JP" altLang="en-US" smtClean="0"/>
              <a:t>2021/2/25</a:t>
            </a:fld>
            <a:endParaRPr kumimoji="1" lang="ja-JP" altLang="en-US"/>
          </a:p>
        </p:txBody>
      </p:sp>
      <p:sp>
        <p:nvSpPr>
          <p:cNvPr id="4" name="スライド イメージ プレースホルダー 3"/>
          <p:cNvSpPr>
            <a:spLocks noGrp="1" noRot="1" noChangeAspect="1"/>
          </p:cNvSpPr>
          <p:nvPr>
            <p:ph type="sldImg" idx="2"/>
          </p:nvPr>
        </p:nvSpPr>
        <p:spPr>
          <a:xfrm>
            <a:off x="804863" y="249238"/>
            <a:ext cx="5160962" cy="3871912"/>
          </a:xfrm>
          <a:prstGeom prst="rect">
            <a:avLst/>
          </a:prstGeom>
          <a:noFill/>
          <a:ln w="12700">
            <a:solidFill>
              <a:prstClr val="black"/>
            </a:solidFill>
          </a:ln>
        </p:spPr>
        <p:txBody>
          <a:bodyPr vert="horz" lIns="91029" tIns="45514" rIns="91029" bIns="45514" rtlCol="0" anchor="ctr"/>
          <a:lstStyle/>
          <a:p>
            <a:endParaRPr lang="ja-JP" altLang="en-US"/>
          </a:p>
        </p:txBody>
      </p:sp>
      <p:sp>
        <p:nvSpPr>
          <p:cNvPr id="5" name="ノート プレースホルダー 4"/>
          <p:cNvSpPr>
            <a:spLocks noGrp="1"/>
          </p:cNvSpPr>
          <p:nvPr>
            <p:ph type="body" sz="quarter" idx="3"/>
          </p:nvPr>
        </p:nvSpPr>
        <p:spPr>
          <a:xfrm>
            <a:off x="204792" y="4368592"/>
            <a:ext cx="6361103" cy="5405865"/>
          </a:xfrm>
          <a:prstGeom prst="rect">
            <a:avLst/>
          </a:prstGeom>
        </p:spPr>
        <p:txBody>
          <a:bodyPr vert="horz" lIns="91029" tIns="45514" rIns="91029" bIns="455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05966"/>
            <a:ext cx="2933965" cy="496860"/>
          </a:xfrm>
          <a:prstGeom prst="rect">
            <a:avLst/>
          </a:prstGeom>
        </p:spPr>
        <p:txBody>
          <a:bodyPr vert="horz" lIns="91029" tIns="45514" rIns="91029" bIns="455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7" y="9405966"/>
            <a:ext cx="2933965" cy="496860"/>
          </a:xfrm>
          <a:prstGeom prst="rect">
            <a:avLst/>
          </a:prstGeom>
        </p:spPr>
        <p:txBody>
          <a:bodyPr vert="horz" lIns="91029" tIns="45514" rIns="91029" bIns="45514" rtlCol="0" anchor="b"/>
          <a:lstStyle>
            <a:lvl1pPr algn="r">
              <a:defRPr sz="1200"/>
            </a:lvl1pPr>
          </a:lstStyle>
          <a:p>
            <a:fld id="{880336DA-3082-4F99-A0A7-55233582057F}" type="slidenum">
              <a:rPr kumimoji="1" lang="ja-JP" altLang="en-US" smtClean="0"/>
              <a:t>‹#›</a:t>
            </a:fld>
            <a:endParaRPr kumimoji="1" lang="ja-JP" altLang="en-US"/>
          </a:p>
        </p:txBody>
      </p:sp>
    </p:spTree>
    <p:extLst>
      <p:ext uri="{BB962C8B-B14F-4D97-AF65-F5344CB8AC3E}">
        <p14:creationId xmlns:p14="http://schemas.microsoft.com/office/powerpoint/2010/main" val="1691805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学校間連携の充実を図るために，必要なことは何でしょうか。</a:t>
            </a:r>
            <a:endParaRPr kumimoji="1" lang="en-US" altLang="ja-JP" dirty="0" smtClean="0"/>
          </a:p>
          <a:p>
            <a:r>
              <a:rPr kumimoji="1" lang="ja-JP" altLang="en-US" dirty="0" smtClean="0"/>
              <a:t>　今回は「学校間連携の充実を図るための</a:t>
            </a:r>
            <a:r>
              <a:rPr kumimoji="1" lang="en-US" altLang="ja-JP" dirty="0" smtClean="0"/>
              <a:t>15</a:t>
            </a:r>
            <a:r>
              <a:rPr kumimoji="1" lang="ja-JP" altLang="en-US" dirty="0" smtClean="0"/>
              <a:t>分研修」と題してミニ研修を行いたいと思います。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80336DA-3082-4F99-A0A7-55233582057F}" type="slidenum">
              <a:rPr kumimoji="1" lang="ja-JP" altLang="en-US" smtClean="0"/>
              <a:t>1</a:t>
            </a:fld>
            <a:endParaRPr kumimoji="1" lang="ja-JP" altLang="en-US"/>
          </a:p>
        </p:txBody>
      </p:sp>
    </p:spTree>
    <p:extLst>
      <p:ext uri="{BB962C8B-B14F-4D97-AF65-F5344CB8AC3E}">
        <p14:creationId xmlns:p14="http://schemas.microsoft.com/office/powerpoint/2010/main" val="302033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早速ですが，学校間連携，引継ぎにおける課題は何でしょう？</a:t>
            </a:r>
            <a:endParaRPr kumimoji="1" lang="en-US" altLang="ja-JP" dirty="0" smtClean="0"/>
          </a:p>
          <a:p>
            <a:r>
              <a:rPr kumimoji="1" lang="ja-JP" altLang="en-US" dirty="0" smtClean="0"/>
              <a:t>　ある研修会を実施するに当たり，参加者へのアンケートを取りました。</a:t>
            </a:r>
            <a:endParaRPr kumimoji="1" lang="en-US" altLang="ja-JP" dirty="0" smtClean="0"/>
          </a:p>
          <a:p>
            <a:r>
              <a:rPr kumimoji="1" lang="ja-JP" altLang="en-US" dirty="0" smtClean="0"/>
              <a:t>　子供を送り出す側「送り手」と子供を受け入れる側「受け手」のそれぞれの立場から意見をいただきました。（クリック）</a:t>
            </a:r>
            <a:endParaRPr kumimoji="1" lang="en-US" altLang="ja-JP" dirty="0" smtClean="0"/>
          </a:p>
          <a:p>
            <a:r>
              <a:rPr kumimoji="1" lang="ja-JP" altLang="en-US" dirty="0" smtClean="0"/>
              <a:t>　まずは「送り手」の意見です（緑の吹き出しを読み上げる）。いかがでしょうか。同じような思いをもった経験のある方も少なくないのではないでしょうか。</a:t>
            </a:r>
            <a:endParaRPr kumimoji="1" lang="en-US" altLang="ja-JP" dirty="0" smtClean="0"/>
          </a:p>
          <a:p>
            <a:r>
              <a:rPr kumimoji="1" lang="ja-JP" altLang="en-US" dirty="0" smtClean="0"/>
              <a:t>　それでは，次に「受け手」の意見です（クリック→読み上げる）。いかがでしょうか。「受け手」として，同じような思いをもった経験はないでしょうか。</a:t>
            </a:r>
            <a:endParaRPr kumimoji="1" lang="en-US" altLang="ja-JP" dirty="0" smtClean="0"/>
          </a:p>
          <a:p>
            <a:r>
              <a:rPr kumimoji="1" lang="ja-JP" altLang="en-US" dirty="0" smtClean="0"/>
              <a:t>　お互いに「不信感」をもっている状態が生まれています（クリック）。</a:t>
            </a:r>
            <a:endParaRPr kumimoji="1" lang="en-US" altLang="ja-JP" dirty="0" smtClean="0"/>
          </a:p>
          <a:p>
            <a:r>
              <a:rPr kumimoji="1" lang="ja-JP" altLang="en-US" dirty="0" smtClean="0"/>
              <a:t>　実は，アンケートだけでなく，巡回相談等で学校園を回っていると，多くの先生方から聞くことの多い意見です（クリック）。</a:t>
            </a:r>
            <a:endParaRPr kumimoji="1" lang="en-US" altLang="ja-JP" dirty="0" smtClean="0"/>
          </a:p>
          <a:p>
            <a:r>
              <a:rPr kumimoji="1" lang="ja-JP" altLang="en-US" dirty="0" smtClean="0"/>
              <a:t>　では，本当に必要な情報は引き継がれていないのでしょうか（次のスライドへ）</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880336DA-3082-4F99-A0A7-55233582057F}" type="slidenum">
              <a:rPr kumimoji="1" lang="ja-JP" altLang="en-US" smtClean="0"/>
              <a:t>2</a:t>
            </a:fld>
            <a:endParaRPr kumimoji="1" lang="ja-JP" altLang="en-US"/>
          </a:p>
        </p:txBody>
      </p:sp>
    </p:spTree>
    <p:extLst>
      <p:ext uri="{BB962C8B-B14F-4D97-AF65-F5344CB8AC3E}">
        <p14:creationId xmlns:p14="http://schemas.microsoft.com/office/powerpoint/2010/main" val="336839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どのような情報がどのようにして引き継がれているのでしょうか。</a:t>
            </a:r>
            <a:endParaRPr kumimoji="1" lang="en-US" altLang="ja-JP" dirty="0" smtClean="0"/>
          </a:p>
          <a:p>
            <a:r>
              <a:rPr kumimoji="1" lang="ja-JP" altLang="en-US" dirty="0" smtClean="0"/>
              <a:t>　先ほどのアンケートを取った際に，一緒に尋ねてみました（クリック２回）。「つなぎたい情報」と「受け取りたい情報」について見てみましょう。</a:t>
            </a:r>
            <a:endParaRPr kumimoji="1" lang="en-US" altLang="ja-JP" dirty="0" smtClean="0"/>
          </a:p>
          <a:p>
            <a:r>
              <a:rPr kumimoji="1" lang="ja-JP" altLang="en-US" dirty="0" smtClean="0"/>
              <a:t>　まず「つなぎたい情報」です（クリック　→　</a:t>
            </a:r>
            <a:r>
              <a:rPr kumimoji="1" lang="en-US" altLang="ja-JP" dirty="0" smtClean="0"/>
              <a:t>(1),(2)</a:t>
            </a:r>
            <a:r>
              <a:rPr kumimoji="1" lang="ja-JP" altLang="en-US" dirty="0" smtClean="0"/>
              <a:t>それぞれピックアップして確認）</a:t>
            </a:r>
            <a:endParaRPr kumimoji="1" lang="en-US" altLang="ja-JP" dirty="0" smtClean="0"/>
          </a:p>
          <a:p>
            <a:r>
              <a:rPr kumimoji="1" lang="ja-JP" altLang="en-US" dirty="0" smtClean="0"/>
              <a:t>　次に「受け取りたい情報」です（クリック）。「つなぎたい情報」と「受け取りたい情報」を見比べていただきたいと思います。</a:t>
            </a:r>
            <a:endParaRPr kumimoji="1" lang="en-US" altLang="ja-JP" dirty="0" smtClean="0"/>
          </a:p>
          <a:p>
            <a:r>
              <a:rPr kumimoji="1" lang="ja-JP" altLang="en-US" dirty="0" smtClean="0"/>
              <a:t>　「受け取りたい情報」で赤字になっている項目が「つなぎたい情報」に入っていない項目になります。（赤字を中心に確認）</a:t>
            </a:r>
            <a:endParaRPr kumimoji="1" lang="en-US" altLang="ja-JP" dirty="0" smtClean="0"/>
          </a:p>
          <a:p>
            <a:r>
              <a:rPr kumimoji="1" lang="ja-JP" altLang="en-US" dirty="0" smtClean="0"/>
              <a:t>　確かに「受け取りたい情報」なのに「つなぎたい情報」に含まれていないものもありますが，多くの情報は引き継がれているとも言えます。</a:t>
            </a:r>
            <a:endParaRPr kumimoji="1" lang="en-US" altLang="ja-JP" dirty="0" smtClean="0"/>
          </a:p>
          <a:p>
            <a:r>
              <a:rPr kumimoji="1" lang="ja-JP" altLang="en-US" dirty="0" smtClean="0"/>
              <a:t>　また，引き継ぐためのツール（クリック→読み上げ），引継ぎの機会（クリック→読み上げ）も活用されていることがうかがえます。</a:t>
            </a:r>
            <a:endParaRPr kumimoji="1" lang="en-US" altLang="ja-JP" dirty="0" smtClean="0"/>
          </a:p>
          <a:p>
            <a:r>
              <a:rPr kumimoji="1" lang="ja-JP" altLang="en-US" dirty="0" smtClean="0"/>
              <a:t>　では，なぜ先ほどのスライドにあったように，「送り手」と「受け手」のずれが生じるのでしょうか（クリックし次のスライドへ）。</a:t>
            </a:r>
            <a:endParaRPr kumimoji="1" lang="ja-JP" altLang="en-US" dirty="0"/>
          </a:p>
        </p:txBody>
      </p:sp>
      <p:sp>
        <p:nvSpPr>
          <p:cNvPr id="4" name="スライド番号プレースホルダー 3"/>
          <p:cNvSpPr>
            <a:spLocks noGrp="1"/>
          </p:cNvSpPr>
          <p:nvPr>
            <p:ph type="sldNum" sz="quarter" idx="10"/>
          </p:nvPr>
        </p:nvSpPr>
        <p:spPr/>
        <p:txBody>
          <a:bodyPr/>
          <a:lstStyle/>
          <a:p>
            <a:fld id="{880336DA-3082-4F99-A0A7-55233582057F}" type="slidenum">
              <a:rPr kumimoji="1" lang="ja-JP" altLang="en-US" smtClean="0"/>
              <a:t>3</a:t>
            </a:fld>
            <a:endParaRPr kumimoji="1" lang="ja-JP" altLang="en-US"/>
          </a:p>
        </p:txBody>
      </p:sp>
    </p:spTree>
    <p:extLst>
      <p:ext uri="{BB962C8B-B14F-4D97-AF65-F5344CB8AC3E}">
        <p14:creationId xmlns:p14="http://schemas.microsoft.com/office/powerpoint/2010/main" val="182701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　学校間連携，引継ぎの課題，つまり送り手と受け手のずれを解決するために何が必要なのでしょうか。</a:t>
            </a:r>
            <a:endParaRPr lang="en-US" altLang="ja-JP" sz="1000" dirty="0"/>
          </a:p>
          <a:p>
            <a:r>
              <a:rPr lang="ja-JP" altLang="en-US" sz="1000" dirty="0"/>
              <a:t>　ポイントは「互いに理解したいこと」があることです（クリック）。</a:t>
            </a:r>
            <a:endParaRPr lang="en-US" altLang="ja-JP" sz="1000" dirty="0"/>
          </a:p>
          <a:p>
            <a:r>
              <a:rPr lang="ja-JP" altLang="en-US" sz="1000" dirty="0"/>
              <a:t>　第１が「意識の違い」です。「意識の違い」とは，「送り手」と「受け手」の意識の違いであることをまず理解しましょう。「送り手」にとって，これまでの関わりの中で指導・支援の手立てを尽くし，育ててきたＡ君は，「受け手」にとっては，入学生の中の一人なのです。その点を意識して，「送り手」は移行支援シートの作成はもちろんですが，その引き継ぎ方も工夫することが大切です。</a:t>
            </a:r>
            <a:endParaRPr lang="en-US" altLang="ja-JP" sz="1000" dirty="0"/>
          </a:p>
          <a:p>
            <a:r>
              <a:rPr lang="ja-JP" altLang="en-US" sz="1000" dirty="0"/>
              <a:t>　第２が「学校園文化や組織・体制の違い」を理解して引き継ぐことです。例えば，小学校から中学校に進学する場合，同じ「学校」という名前がついてはいますが，その学校文化や組織・体制はやはり違います。学級担任制から教科担任制，教師が替われば教え方も変わります。発達障害のある子供にとっては戸惑うことも多いのではないでしょうか。小学校では教員集団が学年単位であることが多いと思いますが，中学校，高等学校になるにつれて教科ごとの集団になっていきます。これらの違いは，当然支援体制の違いにもつながりますし，指導・支援の方法も変わってくると思います。</a:t>
            </a:r>
            <a:endParaRPr lang="en-US" altLang="ja-JP" sz="1000" dirty="0"/>
          </a:p>
          <a:p>
            <a:r>
              <a:rPr lang="ja-JP" altLang="en-US" sz="1000" dirty="0"/>
              <a:t>　では，「送り手」，「受け手」それぞれで意識しておくことは何でしょうか（クリック）。</a:t>
            </a:r>
            <a:endParaRPr lang="en-US" altLang="ja-JP" sz="1000" dirty="0"/>
          </a:p>
          <a:p>
            <a:r>
              <a:rPr lang="ja-JP" altLang="en-US" sz="1000" dirty="0"/>
              <a:t>　まず「送り手」です。「送り手」が意識しておくことは，「受け手」ができる手立てを考えて引き継ぐことです（スライド読み上げ）。</a:t>
            </a:r>
            <a:endParaRPr lang="en-US" altLang="ja-JP" sz="1000" dirty="0"/>
          </a:p>
          <a:p>
            <a:r>
              <a:rPr lang="ja-JP" altLang="en-US" sz="1000" dirty="0"/>
              <a:t>　次に「受け手」です。「受け手」が意識しておくことは，引き継いだ情報を確実に共有し，個別の教育支援計画や個別の指導計画に活用することです。引き継いだ情報を共有していないために，「送り手」側が不信感を買うことにもなります。そのためには，早い段階で校内委員会を開催し情報共有し，「送り手」から得た情報を確実に共有し活用することです。</a:t>
            </a:r>
            <a:endParaRPr lang="en-US" altLang="ja-JP" sz="1000" dirty="0"/>
          </a:p>
          <a:p>
            <a:r>
              <a:rPr lang="ja-JP" altLang="en-US" sz="1000" dirty="0"/>
              <a:t>　そして，やはり大切なことは，早い段階から互いの学校園を参観し合い，子供が過ごしている環境，学んでいる環境，受けている指導・支援を子供の姿をとおして確認し，担当者同士で確認することだと思います。</a:t>
            </a:r>
            <a:endParaRPr lang="en-US" altLang="ja-JP" sz="1000" dirty="0"/>
          </a:p>
          <a:p>
            <a:r>
              <a:rPr lang="ja-JP" altLang="en-US" sz="1000" dirty="0"/>
              <a:t>　ぜひお互いの意識のずれがあること，学校園にはそれぞれ文化があることを理解した上で，引継ぎを行っていただきたいと思います。</a:t>
            </a:r>
            <a:endParaRPr lang="en-US" altLang="ja-JP" sz="1000" dirty="0"/>
          </a:p>
          <a:p>
            <a:r>
              <a:rPr lang="ja-JP" altLang="en-US" sz="1000" dirty="0"/>
              <a:t>　</a:t>
            </a:r>
          </a:p>
        </p:txBody>
      </p:sp>
      <p:sp>
        <p:nvSpPr>
          <p:cNvPr id="4" name="スライド番号プレースホルダー 3"/>
          <p:cNvSpPr>
            <a:spLocks noGrp="1"/>
          </p:cNvSpPr>
          <p:nvPr>
            <p:ph type="sldNum" sz="quarter" idx="10"/>
          </p:nvPr>
        </p:nvSpPr>
        <p:spPr/>
        <p:txBody>
          <a:bodyPr/>
          <a:lstStyle/>
          <a:p>
            <a:fld id="{880336DA-3082-4F99-A0A7-55233582057F}" type="slidenum">
              <a:rPr kumimoji="1" lang="ja-JP" altLang="en-US" smtClean="0"/>
              <a:t>4</a:t>
            </a:fld>
            <a:endParaRPr kumimoji="1" lang="ja-JP" altLang="en-US"/>
          </a:p>
        </p:txBody>
      </p:sp>
    </p:spTree>
    <p:extLst>
      <p:ext uri="{BB962C8B-B14F-4D97-AF65-F5344CB8AC3E}">
        <p14:creationId xmlns:p14="http://schemas.microsoft.com/office/powerpoint/2010/main" val="36411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連携ツールとして，鹿児島県教育委員会では移行支援シートや理解啓発資料を作成しています。</a:t>
            </a:r>
            <a:endParaRPr kumimoji="1" lang="en-US" altLang="ja-JP" dirty="0" smtClean="0"/>
          </a:p>
          <a:p>
            <a:r>
              <a:rPr kumimoji="1" lang="ja-JP" altLang="en-US" dirty="0" smtClean="0"/>
              <a:t>　県教育委員会のホームページからダウンロードできますので，積極的に活用していただけたらと思います。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80336DA-3082-4F99-A0A7-55233582057F}" type="slidenum">
              <a:rPr kumimoji="1" lang="ja-JP" altLang="en-US" smtClean="0"/>
              <a:t>5</a:t>
            </a:fld>
            <a:endParaRPr kumimoji="1" lang="ja-JP" altLang="en-US"/>
          </a:p>
        </p:txBody>
      </p:sp>
    </p:spTree>
    <p:extLst>
      <p:ext uri="{BB962C8B-B14F-4D97-AF65-F5344CB8AC3E}">
        <p14:creationId xmlns:p14="http://schemas.microsoft.com/office/powerpoint/2010/main" val="51875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「学校間連携の活用モデル」を令和</a:t>
            </a:r>
            <a:r>
              <a:rPr kumimoji="1" lang="ja-JP" altLang="en-US" dirty="0" smtClean="0"/>
              <a:t>２年度に作成しました。</a:t>
            </a:r>
            <a:endParaRPr kumimoji="1" lang="en-US" altLang="ja-JP" dirty="0" smtClean="0"/>
          </a:p>
          <a:p>
            <a:r>
              <a:rPr kumimoji="1" lang="ja-JP" altLang="en-US" dirty="0" smtClean="0"/>
              <a:t>　内容は（スライド読み上げ）のようになっています。</a:t>
            </a:r>
            <a:endParaRPr kumimoji="1" lang="en-US" altLang="ja-JP" dirty="0" smtClean="0"/>
          </a:p>
          <a:p>
            <a:r>
              <a:rPr kumimoji="1" lang="ja-JP" altLang="en-US" dirty="0" smtClean="0"/>
              <a:t>　活用していただけるようなものになるようにしていきたいと考えています。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80336DA-3082-4F99-A0A7-55233582057F}" type="slidenum">
              <a:rPr kumimoji="1" lang="ja-JP" altLang="en-US" smtClean="0"/>
              <a:t>6</a:t>
            </a:fld>
            <a:endParaRPr kumimoji="1" lang="ja-JP" altLang="en-US"/>
          </a:p>
        </p:txBody>
      </p:sp>
    </p:spTree>
    <p:extLst>
      <p:ext uri="{BB962C8B-B14F-4D97-AF65-F5344CB8AC3E}">
        <p14:creationId xmlns:p14="http://schemas.microsoft.com/office/powerpoint/2010/main" val="391055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235626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6536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86227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262936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80429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338307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259902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263627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373110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224526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3BAA3F-A4EF-4F79-AA88-3322D403E3EA}"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320473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BAA3F-A4EF-4F79-AA88-3322D403E3EA}" type="datetimeFigureOut">
              <a:rPr kumimoji="1" lang="ja-JP" altLang="en-US" smtClean="0"/>
              <a:t>2021/2/25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470BD-4049-4E07-9918-19F3DE333B11}" type="slidenum">
              <a:rPr kumimoji="1" lang="ja-JP" altLang="en-US" smtClean="0"/>
              <a:t>‹#›</a:t>
            </a:fld>
            <a:endParaRPr kumimoji="1" lang="ja-JP" altLang="en-US"/>
          </a:p>
        </p:txBody>
      </p:sp>
    </p:spTree>
    <p:extLst>
      <p:ext uri="{BB962C8B-B14F-4D97-AF65-F5344CB8AC3E}">
        <p14:creationId xmlns:p14="http://schemas.microsoft.com/office/powerpoint/2010/main" val="3193087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2D33D50-57D1-4053-AF2A-60F8371BD2D3}"/>
              </a:ext>
            </a:extLst>
          </p:cNvPr>
          <p:cNvSpPr txBox="1"/>
          <p:nvPr/>
        </p:nvSpPr>
        <p:spPr>
          <a:xfrm>
            <a:off x="0" y="698804"/>
            <a:ext cx="9144000" cy="1323439"/>
          </a:xfrm>
          <a:prstGeom prst="rect">
            <a:avLst/>
          </a:prstGeom>
          <a:solidFill>
            <a:srgbClr val="0070C0"/>
          </a:solidFill>
        </p:spPr>
        <p:txBody>
          <a:bodyPr wrap="square" rtlCol="0">
            <a:spAutoFit/>
          </a:bodyPr>
          <a:lstStyle/>
          <a:p>
            <a:pPr algn="ctr"/>
            <a:r>
              <a:rPr kumimoji="1" lang="ja-JP" altLang="en-US" sz="4000" dirty="0">
                <a:solidFill>
                  <a:schemeClr val="bg1"/>
                </a:solidFill>
                <a:latin typeface="ＭＳ ゴシック" panose="020B0609070205080204" pitchFamily="49" charset="-128"/>
                <a:ea typeface="ＭＳ ゴシック" panose="020B0609070205080204" pitchFamily="49" charset="-128"/>
              </a:rPr>
              <a:t>学校間</a:t>
            </a:r>
            <a:r>
              <a:rPr kumimoji="1" lang="ja-JP" altLang="en-US" sz="4000" dirty="0" smtClean="0">
                <a:solidFill>
                  <a:schemeClr val="bg1"/>
                </a:solidFill>
                <a:latin typeface="ＭＳ ゴシック" panose="020B0609070205080204" pitchFamily="49" charset="-128"/>
                <a:ea typeface="ＭＳ ゴシック" panose="020B0609070205080204" pitchFamily="49" charset="-128"/>
              </a:rPr>
              <a:t>連携の充実を図るための</a:t>
            </a:r>
            <a:endParaRPr kumimoji="1" lang="en-US" altLang="ja-JP" sz="4000"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4000" dirty="0" smtClean="0">
                <a:solidFill>
                  <a:schemeClr val="bg1"/>
                </a:solidFill>
                <a:latin typeface="ＭＳ ゴシック" panose="020B0609070205080204" pitchFamily="49" charset="-128"/>
                <a:ea typeface="ＭＳ ゴシック" panose="020B0609070205080204" pitchFamily="49" charset="-128"/>
              </a:rPr>
              <a:t>１５分研修</a:t>
            </a:r>
            <a:endParaRPr kumimoji="1" lang="ja-JP" altLang="en-US" sz="4000" dirty="0">
              <a:solidFill>
                <a:schemeClr val="bg1"/>
              </a:solid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BD250DAD-E509-4A15-BDD4-1CFB990FB659}"/>
              </a:ext>
            </a:extLst>
          </p:cNvPr>
          <p:cNvSpPr txBox="1"/>
          <p:nvPr/>
        </p:nvSpPr>
        <p:spPr>
          <a:xfrm>
            <a:off x="0" y="6502509"/>
            <a:ext cx="9144000" cy="338554"/>
          </a:xfrm>
          <a:prstGeom prst="rect">
            <a:avLst/>
          </a:prstGeom>
          <a:solidFill>
            <a:srgbClr val="0070C0"/>
          </a:solidFill>
        </p:spPr>
        <p:txBody>
          <a:bodyPr wrap="square" rtlCol="0">
            <a:spAutoFit/>
          </a:bodyPr>
          <a:lstStyle/>
          <a:p>
            <a:pPr algn="r"/>
            <a:r>
              <a:rPr kumimoji="1" lang="ja-JP" altLang="en-US" sz="1600" dirty="0">
                <a:solidFill>
                  <a:schemeClr val="bg1"/>
                </a:solidFill>
                <a:latin typeface="ＭＳ ゴシック" panose="020B0609070205080204" pitchFamily="49" charset="-128"/>
                <a:ea typeface="ＭＳ ゴシック" panose="020B0609070205080204" pitchFamily="49" charset="-128"/>
              </a:rPr>
              <a:t>鹿児島県教育庁義務教育課特別支援教育室　</a:t>
            </a: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１</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917" y="2622385"/>
            <a:ext cx="5860830" cy="3505282"/>
          </a:xfrm>
          <a:prstGeom prst="rect">
            <a:avLst/>
          </a:prstGeom>
        </p:spPr>
      </p:pic>
      <p:sp>
        <p:nvSpPr>
          <p:cNvPr id="3" name="テキスト ボックス 2"/>
          <p:cNvSpPr txBox="1"/>
          <p:nvPr/>
        </p:nvSpPr>
        <p:spPr>
          <a:xfrm>
            <a:off x="0" y="139296"/>
            <a:ext cx="6270171"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切れ目ない支援体制構築に向けた特別支援教育充実事業</a:t>
            </a:r>
            <a:endParaRPr kumimoji="1" lang="ja-JP" altLang="en-US" dirty="0">
              <a:latin typeface="ＭＳ ゴシック" panose="020B0609070205080204" pitchFamily="49" charset="-128"/>
              <a:ea typeface="ＭＳ ゴシック" panose="020B0609070205080204" pitchFamily="49" charset="-128"/>
            </a:endParaRPr>
          </a:p>
        </p:txBody>
      </p:sp>
      <p:sp>
        <p:nvSpPr>
          <p:cNvPr id="7" name="楕円 6"/>
          <p:cNvSpPr/>
          <p:nvPr/>
        </p:nvSpPr>
        <p:spPr>
          <a:xfrm>
            <a:off x="6428651" y="1666331"/>
            <a:ext cx="2258149" cy="65598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ミニ研修</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0104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2D33D50-57D1-4053-AF2A-60F8371BD2D3}"/>
              </a:ext>
            </a:extLst>
          </p:cNvPr>
          <p:cNvSpPr txBox="1"/>
          <p:nvPr/>
        </p:nvSpPr>
        <p:spPr>
          <a:xfrm>
            <a:off x="0" y="0"/>
            <a:ext cx="9144000" cy="584775"/>
          </a:xfrm>
          <a:prstGeom prst="rect">
            <a:avLst/>
          </a:prstGeom>
          <a:solidFill>
            <a:srgbClr val="0070C0"/>
          </a:solidFill>
        </p:spPr>
        <p:txBody>
          <a:bodyPr wrap="square" rtlCol="0">
            <a:spAutoFit/>
          </a:bodyPr>
          <a:lstStyle/>
          <a:p>
            <a:pPr algn="ctr"/>
            <a:r>
              <a:rPr kumimoji="1" lang="ja-JP" altLang="en-US" sz="3200" dirty="0">
                <a:solidFill>
                  <a:schemeClr val="bg1"/>
                </a:solidFill>
                <a:latin typeface="ＭＳ ゴシック" panose="020B0609070205080204" pitchFamily="49" charset="-128"/>
                <a:ea typeface="ＭＳ ゴシック" panose="020B0609070205080204" pitchFamily="49" charset="-128"/>
              </a:rPr>
              <a:t>学校間連携（引継ぎ）の課題は何でしょう？</a:t>
            </a:r>
          </a:p>
        </p:txBody>
      </p:sp>
      <p:sp>
        <p:nvSpPr>
          <p:cNvPr id="5" name="四角形: 角を丸くする 4">
            <a:extLst>
              <a:ext uri="{FF2B5EF4-FFF2-40B4-BE49-F238E27FC236}">
                <a16:creationId xmlns:a16="http://schemas.microsoft.com/office/drawing/2014/main" id="{A7249C2B-0F81-4316-8C0B-84842B673916}"/>
              </a:ext>
            </a:extLst>
          </p:cNvPr>
          <p:cNvSpPr/>
          <p:nvPr/>
        </p:nvSpPr>
        <p:spPr>
          <a:xfrm>
            <a:off x="470480" y="762632"/>
            <a:ext cx="2007127" cy="516010"/>
          </a:xfrm>
          <a:prstGeom prst="roundRect">
            <a:avLst/>
          </a:prstGeom>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送り手</a:t>
            </a:r>
          </a:p>
        </p:txBody>
      </p:sp>
      <p:sp>
        <p:nvSpPr>
          <p:cNvPr id="6" name="四角形: 角を丸くする 5">
            <a:extLst>
              <a:ext uri="{FF2B5EF4-FFF2-40B4-BE49-F238E27FC236}">
                <a16:creationId xmlns:a16="http://schemas.microsoft.com/office/drawing/2014/main" id="{A73968CA-9BE5-49DE-9D73-EFC846476C2F}"/>
              </a:ext>
            </a:extLst>
          </p:cNvPr>
          <p:cNvSpPr/>
          <p:nvPr/>
        </p:nvSpPr>
        <p:spPr>
          <a:xfrm>
            <a:off x="6765895" y="762632"/>
            <a:ext cx="2007127" cy="516010"/>
          </a:xfrm>
          <a:prstGeom prst="roundRect">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受け手</a:t>
            </a:r>
          </a:p>
        </p:txBody>
      </p:sp>
      <p:pic>
        <p:nvPicPr>
          <p:cNvPr id="10" name="図 9">
            <a:extLst>
              <a:ext uri="{FF2B5EF4-FFF2-40B4-BE49-F238E27FC236}">
                <a16:creationId xmlns:a16="http://schemas.microsoft.com/office/drawing/2014/main" id="{0B8BE9CE-2698-4C88-BC92-5AAD6FC916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4574" y="4206431"/>
            <a:ext cx="1534496" cy="2296077"/>
          </a:xfrm>
          <a:prstGeom prst="rect">
            <a:avLst/>
          </a:prstGeom>
        </p:spPr>
      </p:pic>
      <p:pic>
        <p:nvPicPr>
          <p:cNvPr id="12" name="図 11">
            <a:extLst>
              <a:ext uri="{FF2B5EF4-FFF2-40B4-BE49-F238E27FC236}">
                <a16:creationId xmlns:a16="http://schemas.microsoft.com/office/drawing/2014/main" id="{FEE15D22-3968-4ADC-B0CB-65BE510EA9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77182" y="4206432"/>
            <a:ext cx="1327128" cy="2296076"/>
          </a:xfrm>
          <a:prstGeom prst="rect">
            <a:avLst/>
          </a:prstGeom>
        </p:spPr>
      </p:pic>
      <p:sp>
        <p:nvSpPr>
          <p:cNvPr id="13" name="吹き出し: 角を丸めた四角形 12">
            <a:extLst>
              <a:ext uri="{FF2B5EF4-FFF2-40B4-BE49-F238E27FC236}">
                <a16:creationId xmlns:a16="http://schemas.microsoft.com/office/drawing/2014/main" id="{64F30749-42F5-4424-AD07-A3DCAB5567F7}"/>
              </a:ext>
            </a:extLst>
          </p:cNvPr>
          <p:cNvSpPr/>
          <p:nvPr/>
        </p:nvSpPr>
        <p:spPr>
          <a:xfrm>
            <a:off x="135563" y="1456499"/>
            <a:ext cx="3864200" cy="2347943"/>
          </a:xfrm>
          <a:prstGeom prst="wedgeRoundRectCallout">
            <a:avLst>
              <a:gd name="adj1" fmla="val -21488"/>
              <a:gd name="adj2" fmla="val 81345"/>
              <a:gd name="adj3" fmla="val 16667"/>
            </a:avLst>
          </a:prstGeom>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latin typeface="ＭＳ ゴシック" panose="020B0609070205080204" pitchFamily="49" charset="-128"/>
                <a:ea typeface="ＭＳ ゴシック" panose="020B0609070205080204" pitchFamily="49" charset="-128"/>
              </a:rPr>
              <a:t>〇　連絡会で伝えたんだけど，進</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学先の担任が何</a:t>
            </a:r>
            <a:r>
              <a:rPr kumimoji="1" lang="ja-JP" altLang="en-US" dirty="0" smtClean="0">
                <a:latin typeface="ＭＳ ゴシック" panose="020B0609070205080204" pitchFamily="49" charset="-128"/>
                <a:ea typeface="ＭＳ ゴシック" panose="020B0609070205080204" pitchFamily="49" charset="-128"/>
              </a:rPr>
              <a:t>も知らなかった</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のはどうして（伝わっていない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のかな）？</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〇　これまで指導・支援したこと</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が継続して行われているのか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な？</a:t>
            </a:r>
            <a:endParaRPr kumimoji="1" lang="en-US" altLang="ja-JP" dirty="0">
              <a:latin typeface="ＭＳ ゴシック" panose="020B0609070205080204" pitchFamily="49" charset="-128"/>
              <a:ea typeface="ＭＳ ゴシック" panose="020B0609070205080204" pitchFamily="49" charset="-128"/>
            </a:endParaRPr>
          </a:p>
        </p:txBody>
      </p:sp>
      <p:sp>
        <p:nvSpPr>
          <p:cNvPr id="14" name="吹き出し: 角を丸めた四角形 13">
            <a:extLst>
              <a:ext uri="{FF2B5EF4-FFF2-40B4-BE49-F238E27FC236}">
                <a16:creationId xmlns:a16="http://schemas.microsoft.com/office/drawing/2014/main" id="{82BF5BBA-EAA1-484C-B21B-5A2B6517B980}"/>
              </a:ext>
            </a:extLst>
          </p:cNvPr>
          <p:cNvSpPr/>
          <p:nvPr/>
        </p:nvSpPr>
        <p:spPr>
          <a:xfrm>
            <a:off x="5072340" y="1355227"/>
            <a:ext cx="3864200" cy="2347943"/>
          </a:xfrm>
          <a:prstGeom prst="wedgeRoundRectCallout">
            <a:avLst>
              <a:gd name="adj1" fmla="val 14226"/>
              <a:gd name="adj2" fmla="val 81668"/>
              <a:gd name="adj3" fmla="val 16667"/>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solidFill>
                  <a:schemeClr val="tx1"/>
                </a:solidFill>
                <a:latin typeface="ＭＳ ゴシック" panose="020B0609070205080204" pitchFamily="49" charset="-128"/>
                <a:ea typeface="ＭＳ ゴシック" panose="020B0609070205080204" pitchFamily="49" charset="-128"/>
              </a:rPr>
              <a:t>〇　これまで，指導・支援を受け</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てこなかったのかな？</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〇　</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連絡会で</a:t>
            </a:r>
            <a:r>
              <a:rPr kumimoji="1" lang="ja-JP" altLang="en-US" dirty="0">
                <a:solidFill>
                  <a:schemeClr val="tx1"/>
                </a:solidFill>
                <a:latin typeface="ＭＳ ゴシック" panose="020B0609070205080204" pitchFamily="49" charset="-128"/>
                <a:ea typeface="ＭＳ ゴシック" panose="020B0609070205080204" pitchFamily="49" charset="-128"/>
              </a:rPr>
              <a:t>話題にもなって</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いな</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a:t>
            </a:r>
            <a:r>
              <a:rPr kumimoji="1" lang="ja-JP" altLang="en-US" dirty="0" err="1" smtClean="0">
                <a:solidFill>
                  <a:schemeClr val="tx1"/>
                </a:solidFill>
                <a:latin typeface="ＭＳ ゴシック" panose="020B0609070205080204" pitchFamily="49" charset="-128"/>
                <a:ea typeface="ＭＳ ゴシック" panose="020B0609070205080204" pitchFamily="49" charset="-128"/>
              </a:rPr>
              <a:t>い</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子供</a:t>
            </a:r>
            <a:r>
              <a:rPr kumimoji="1" lang="ja-JP" altLang="en-US" dirty="0">
                <a:solidFill>
                  <a:schemeClr val="tx1"/>
                </a:solidFill>
                <a:latin typeface="ＭＳ ゴシック" panose="020B0609070205080204" pitchFamily="49" charset="-128"/>
                <a:ea typeface="ＭＳ ゴシック" panose="020B0609070205080204" pitchFamily="49" charset="-128"/>
              </a:rPr>
              <a:t>がいるんだ</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けど</a:t>
            </a:r>
            <a:r>
              <a:rPr kumimoji="1" lang="ja-JP" altLang="en-US" dirty="0">
                <a:solidFill>
                  <a:schemeClr val="tx1"/>
                </a:solidFill>
                <a:latin typeface="ＭＳ ゴシック" panose="020B0609070205080204" pitchFamily="49" charset="-128"/>
                <a:ea typeface="ＭＳ ゴシック" panose="020B0609070205080204" pitchFamily="49" charset="-128"/>
              </a:rPr>
              <a:t>・・・</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こ</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a:t>
            </a:r>
            <a:r>
              <a:rPr kumimoji="1" lang="ja-JP" altLang="en-US" dirty="0" err="1" smtClean="0">
                <a:solidFill>
                  <a:schemeClr val="tx1"/>
                </a:solidFill>
                <a:latin typeface="ＭＳ ゴシック" panose="020B0609070205080204" pitchFamily="49" charset="-128"/>
                <a:ea typeface="ＭＳ ゴシック" panose="020B0609070205080204" pitchFamily="49" charset="-128"/>
              </a:rPr>
              <a:t>れまで</a:t>
            </a:r>
            <a:r>
              <a:rPr kumimoji="1" lang="ja-JP" altLang="en-US" dirty="0">
                <a:solidFill>
                  <a:schemeClr val="tx1"/>
                </a:solidFill>
                <a:latin typeface="ＭＳ ゴシック" panose="020B0609070205080204" pitchFamily="49" charset="-128"/>
                <a:ea typeface="ＭＳ ゴシック" panose="020B0609070205080204" pitchFamily="49" charset="-128"/>
              </a:rPr>
              <a:t>どうしていたのかな？</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〇　進学後の生活や学習を見通し</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　て指導してきたのかな？</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15" name="楕円 14">
            <a:extLst>
              <a:ext uri="{FF2B5EF4-FFF2-40B4-BE49-F238E27FC236}">
                <a16:creationId xmlns:a16="http://schemas.microsoft.com/office/drawing/2014/main" id="{EAC1E59D-54D5-44A9-B325-88AD4894FED7}"/>
              </a:ext>
            </a:extLst>
          </p:cNvPr>
          <p:cNvSpPr/>
          <p:nvPr/>
        </p:nvSpPr>
        <p:spPr>
          <a:xfrm>
            <a:off x="2789147" y="3982299"/>
            <a:ext cx="3810983" cy="118117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相互に不信感</a:t>
            </a:r>
          </a:p>
        </p:txBody>
      </p:sp>
      <p:sp>
        <p:nvSpPr>
          <p:cNvPr id="16" name="テキスト ボックス 15">
            <a:extLst>
              <a:ext uri="{FF2B5EF4-FFF2-40B4-BE49-F238E27FC236}">
                <a16:creationId xmlns:a16="http://schemas.microsoft.com/office/drawing/2014/main" id="{BD250DAD-E509-4A15-BDD4-1CFB990FB659}"/>
              </a:ext>
            </a:extLst>
          </p:cNvPr>
          <p:cNvSpPr txBox="1"/>
          <p:nvPr/>
        </p:nvSpPr>
        <p:spPr>
          <a:xfrm>
            <a:off x="0" y="6502509"/>
            <a:ext cx="9144000" cy="338554"/>
          </a:xfrm>
          <a:prstGeom prst="rect">
            <a:avLst/>
          </a:prstGeom>
          <a:solidFill>
            <a:srgbClr val="0070C0"/>
          </a:solidFill>
        </p:spPr>
        <p:txBody>
          <a:bodyPr wrap="square" rtlCol="0">
            <a:spAutoFit/>
          </a:bodyPr>
          <a:lstStyle/>
          <a:p>
            <a:pPr algn="r"/>
            <a:r>
              <a:rPr kumimoji="1" lang="ja-JP" altLang="en-US" sz="1600" dirty="0">
                <a:solidFill>
                  <a:schemeClr val="bg1"/>
                </a:solidFill>
                <a:latin typeface="ＭＳ ゴシック" panose="020B0609070205080204" pitchFamily="49" charset="-128"/>
                <a:ea typeface="ＭＳ ゴシック" panose="020B0609070205080204" pitchFamily="49" charset="-128"/>
              </a:rPr>
              <a:t>鹿児島県教育庁義務教育課特別支援教育室　２</a:t>
            </a:r>
          </a:p>
        </p:txBody>
      </p:sp>
      <p:sp>
        <p:nvSpPr>
          <p:cNvPr id="17" name="テキスト ボックス 16">
            <a:extLst>
              <a:ext uri="{FF2B5EF4-FFF2-40B4-BE49-F238E27FC236}">
                <a16:creationId xmlns:a16="http://schemas.microsoft.com/office/drawing/2014/main" id="{E5B1E3C5-0E2E-4397-85D1-B277F78065F8}"/>
              </a:ext>
            </a:extLst>
          </p:cNvPr>
          <p:cNvSpPr txBox="1"/>
          <p:nvPr/>
        </p:nvSpPr>
        <p:spPr>
          <a:xfrm>
            <a:off x="2132335" y="5253305"/>
            <a:ext cx="5243572"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本当に必要な情報は引き継がれていないのか？</a:t>
            </a:r>
          </a:p>
        </p:txBody>
      </p:sp>
    </p:spTree>
    <p:extLst>
      <p:ext uri="{BB962C8B-B14F-4D97-AF65-F5344CB8AC3E}">
        <p14:creationId xmlns:p14="http://schemas.microsoft.com/office/powerpoint/2010/main" val="12671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48B6A20-D9F1-40D8-A460-73FC66B072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66274" y="5575873"/>
            <a:ext cx="1374653" cy="1151964"/>
          </a:xfrm>
          <a:prstGeom prst="rect">
            <a:avLst/>
          </a:prstGeom>
        </p:spPr>
      </p:pic>
      <p:sp>
        <p:nvSpPr>
          <p:cNvPr id="4" name="テキスト ボックス 3">
            <a:extLst>
              <a:ext uri="{FF2B5EF4-FFF2-40B4-BE49-F238E27FC236}">
                <a16:creationId xmlns:a16="http://schemas.microsoft.com/office/drawing/2014/main" id="{C2D33D50-57D1-4053-AF2A-60F8371BD2D3}"/>
              </a:ext>
            </a:extLst>
          </p:cNvPr>
          <p:cNvSpPr txBox="1"/>
          <p:nvPr/>
        </p:nvSpPr>
        <p:spPr>
          <a:xfrm>
            <a:off x="0" y="0"/>
            <a:ext cx="9144000" cy="523220"/>
          </a:xfrm>
          <a:prstGeom prst="rect">
            <a:avLst/>
          </a:prstGeom>
          <a:solidFill>
            <a:srgbClr val="0070C0"/>
          </a:solidFill>
        </p:spPr>
        <p:txBody>
          <a:bodyPr wrap="square" rtlCol="0">
            <a:spAutoFit/>
          </a:bodyPr>
          <a:lstStyle/>
          <a:p>
            <a:pPr algn="ctr"/>
            <a:r>
              <a:rPr kumimoji="1" lang="ja-JP" altLang="en-US" sz="2800" dirty="0" smtClean="0">
                <a:solidFill>
                  <a:schemeClr val="bg1"/>
                </a:solidFill>
                <a:latin typeface="ＭＳ ゴシック" panose="020B0609070205080204" pitchFamily="49" charset="-128"/>
                <a:ea typeface="ＭＳ ゴシック" panose="020B0609070205080204" pitchFamily="49" charset="-128"/>
              </a:rPr>
              <a:t>どのような情報</a:t>
            </a:r>
            <a:r>
              <a:rPr kumimoji="1" lang="ja-JP" altLang="en-US" sz="2800" dirty="0">
                <a:solidFill>
                  <a:schemeClr val="bg1"/>
                </a:solidFill>
                <a:latin typeface="ＭＳ ゴシック" panose="020B0609070205080204" pitchFamily="49" charset="-128"/>
                <a:ea typeface="ＭＳ ゴシック" panose="020B0609070205080204" pitchFamily="49" charset="-128"/>
              </a:rPr>
              <a:t>をどのようにして引き継いでいるのか？</a:t>
            </a:r>
            <a:endParaRPr kumimoji="1" lang="en-US" altLang="ja-JP" sz="2800" dirty="0">
              <a:solidFill>
                <a:schemeClr val="bg1"/>
              </a:solidFill>
              <a:latin typeface="ＭＳ ゴシック" panose="020B0609070205080204" pitchFamily="49" charset="-128"/>
              <a:ea typeface="ＭＳ ゴシック" panose="020B0609070205080204" pitchFamily="49" charset="-128"/>
            </a:endParaRPr>
          </a:p>
        </p:txBody>
      </p:sp>
      <p:sp>
        <p:nvSpPr>
          <p:cNvPr id="5" name="四角形: 角を丸くする 4">
            <a:extLst>
              <a:ext uri="{FF2B5EF4-FFF2-40B4-BE49-F238E27FC236}">
                <a16:creationId xmlns:a16="http://schemas.microsoft.com/office/drawing/2014/main" id="{A7249C2B-0F81-4316-8C0B-84842B673916}"/>
              </a:ext>
            </a:extLst>
          </p:cNvPr>
          <p:cNvSpPr/>
          <p:nvPr/>
        </p:nvSpPr>
        <p:spPr>
          <a:xfrm>
            <a:off x="154365" y="628857"/>
            <a:ext cx="3284959" cy="479791"/>
          </a:xfrm>
          <a:prstGeom prst="roundRect">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つなぎたい情報</a:t>
            </a:r>
          </a:p>
        </p:txBody>
      </p:sp>
      <p:sp>
        <p:nvSpPr>
          <p:cNvPr id="6" name="四角形: 角を丸くする 5">
            <a:extLst>
              <a:ext uri="{FF2B5EF4-FFF2-40B4-BE49-F238E27FC236}">
                <a16:creationId xmlns:a16="http://schemas.microsoft.com/office/drawing/2014/main" id="{A73968CA-9BE5-49DE-9D73-EFC846476C2F}"/>
              </a:ext>
            </a:extLst>
          </p:cNvPr>
          <p:cNvSpPr/>
          <p:nvPr/>
        </p:nvSpPr>
        <p:spPr>
          <a:xfrm>
            <a:off x="5704676" y="593925"/>
            <a:ext cx="3338052" cy="479791"/>
          </a:xfrm>
          <a:prstGeom prst="roundRect">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受け取りたい情報</a:t>
            </a:r>
          </a:p>
        </p:txBody>
      </p:sp>
      <p:sp>
        <p:nvSpPr>
          <p:cNvPr id="16" name="テキスト ボックス 15">
            <a:extLst>
              <a:ext uri="{FF2B5EF4-FFF2-40B4-BE49-F238E27FC236}">
                <a16:creationId xmlns:a16="http://schemas.microsoft.com/office/drawing/2014/main" id="{BD250DAD-E509-4A15-BDD4-1CFB990FB659}"/>
              </a:ext>
            </a:extLst>
          </p:cNvPr>
          <p:cNvSpPr txBox="1"/>
          <p:nvPr/>
        </p:nvSpPr>
        <p:spPr>
          <a:xfrm>
            <a:off x="0" y="6502509"/>
            <a:ext cx="9144000" cy="338554"/>
          </a:xfrm>
          <a:prstGeom prst="rect">
            <a:avLst/>
          </a:prstGeom>
          <a:solidFill>
            <a:srgbClr val="0070C0"/>
          </a:solidFill>
        </p:spPr>
        <p:txBody>
          <a:bodyPr wrap="square" rtlCol="0">
            <a:spAutoFit/>
          </a:bodyPr>
          <a:lstStyle/>
          <a:p>
            <a:pPr algn="r"/>
            <a:r>
              <a:rPr kumimoji="1" lang="ja-JP" altLang="en-US" sz="1600" dirty="0">
                <a:solidFill>
                  <a:schemeClr val="bg1"/>
                </a:solidFill>
                <a:latin typeface="ＭＳ ゴシック" panose="020B0609070205080204" pitchFamily="49" charset="-128"/>
                <a:ea typeface="ＭＳ ゴシック" panose="020B0609070205080204" pitchFamily="49" charset="-128"/>
              </a:rPr>
              <a:t>鹿児島県教育庁義務教育課特別支援教育室　３</a:t>
            </a:r>
          </a:p>
        </p:txBody>
      </p:sp>
      <p:sp>
        <p:nvSpPr>
          <p:cNvPr id="2" name="テキスト ボックス 1">
            <a:extLst>
              <a:ext uri="{FF2B5EF4-FFF2-40B4-BE49-F238E27FC236}">
                <a16:creationId xmlns:a16="http://schemas.microsoft.com/office/drawing/2014/main" id="{2A0084DB-7E77-4B64-AD2A-F15A1DDDC5EA}"/>
              </a:ext>
            </a:extLst>
          </p:cNvPr>
          <p:cNvSpPr txBox="1"/>
          <p:nvPr/>
        </p:nvSpPr>
        <p:spPr>
          <a:xfrm>
            <a:off x="154366" y="1174089"/>
            <a:ext cx="3338052" cy="5262979"/>
          </a:xfrm>
          <a:prstGeom prst="rect">
            <a:avLst/>
          </a:prstGeom>
          <a:noFill/>
          <a:ln>
            <a:solidFill>
              <a:schemeClr val="tx1"/>
            </a:solidFill>
          </a:ln>
        </p:spPr>
        <p:txBody>
          <a:bodyPr wrap="square" rtlCol="0">
            <a:spAutoFit/>
          </a:bodyPr>
          <a:lstStyle/>
          <a:p>
            <a:pPr marL="342900" indent="-342900">
              <a:buAutoNum type="arabicParenBoth"/>
            </a:pPr>
            <a:r>
              <a:rPr kumimoji="1" lang="ja-JP" altLang="en-US" sz="1400" dirty="0">
                <a:latin typeface="ＭＳ ゴシック" panose="020B0609070205080204" pitchFamily="49" charset="-128"/>
                <a:ea typeface="ＭＳ ゴシック" panose="020B0609070205080204" pitchFamily="49" charset="-128"/>
              </a:rPr>
              <a:t>子供の実態に関わる情報</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ア　生活面</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基本的な生活習慣</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発達の状況</a:t>
            </a:r>
            <a:r>
              <a:rPr kumimoji="1" lang="en-US" altLang="ja-JP" sz="1400" dirty="0">
                <a:latin typeface="ＭＳ ゴシック" panose="020B0609070205080204" pitchFamily="49" charset="-128"/>
                <a:ea typeface="ＭＳ ゴシック" panose="020B0609070205080204" pitchFamily="49" charset="-128"/>
              </a:rPr>
              <a:t>/</a:t>
            </a:r>
          </a:p>
          <a:p>
            <a:r>
              <a:rPr kumimoji="1" lang="ja-JP" altLang="en-US" sz="1400" dirty="0">
                <a:latin typeface="ＭＳ ゴシック" panose="020B0609070205080204" pitchFamily="49" charset="-128"/>
                <a:ea typeface="ＭＳ ゴシック" panose="020B0609070205080204" pitchFamily="49" charset="-128"/>
              </a:rPr>
              <a:t>　　　生活上の課題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イ　学習面</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学習状況・進度</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学習上の課題</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など</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ウ　障害等の状況</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診断の有無</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手帳の有無</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障害特</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性</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認知特性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エ　その他</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長所・短所</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家庭環境（状況）</a:t>
            </a:r>
            <a:r>
              <a:rPr kumimoji="1" lang="en-US" altLang="ja-JP" sz="1400" dirty="0">
                <a:latin typeface="ＭＳ ゴシック" panose="020B0609070205080204" pitchFamily="49" charset="-128"/>
                <a:ea typeface="ＭＳ ゴシック" panose="020B0609070205080204" pitchFamily="49" charset="-128"/>
              </a:rPr>
              <a:t>/</a:t>
            </a:r>
          </a:p>
          <a:p>
            <a:r>
              <a:rPr kumimoji="1" lang="ja-JP" altLang="en-US" sz="1400" dirty="0">
                <a:latin typeface="ＭＳ ゴシック" panose="020B0609070205080204" pitchFamily="49" charset="-128"/>
                <a:ea typeface="ＭＳ ゴシック" panose="020B0609070205080204" pitchFamily="49" charset="-128"/>
              </a:rPr>
              <a:t>　　　本人・保護者の思い・考え　</a:t>
            </a:r>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a:latin typeface="ＭＳ ゴシック" panose="020B0609070205080204" pitchFamily="49" charset="-128"/>
                <a:ea typeface="ＭＳ ゴシック" panose="020B0609070205080204" pitchFamily="49" charset="-128"/>
              </a:rPr>
              <a:t>     </a:t>
            </a:r>
          </a:p>
          <a:p>
            <a:r>
              <a:rPr kumimoji="1" lang="en-US" altLang="ja-JP" sz="1400" dirty="0">
                <a:latin typeface="ＭＳ ゴシック" panose="020B0609070205080204" pitchFamily="49" charset="-128"/>
                <a:ea typeface="ＭＳ ゴシック" panose="020B0609070205080204" pitchFamily="49" charset="-128"/>
              </a:rPr>
              <a:t>(2)</a:t>
            </a:r>
            <a:r>
              <a:rPr kumimoji="1" lang="ja-JP" altLang="en-US" sz="1400" dirty="0">
                <a:latin typeface="ＭＳ ゴシック" panose="020B0609070205080204" pitchFamily="49" charset="-128"/>
                <a:ea typeface="ＭＳ ゴシック" panose="020B0609070205080204" pitchFamily="49" charset="-128"/>
              </a:rPr>
              <a:t>　指導・支援に関わる情報</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ア　「困っている」状況</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現在，予想される</a:t>
            </a:r>
            <a:r>
              <a:rPr kumimoji="1" lang="ja-JP" altLang="en-US" sz="1400" dirty="0" smtClean="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困難さ</a:t>
            </a:r>
            <a:r>
              <a:rPr kumimoji="1" lang="ja-JP" altLang="en-US" sz="1400" dirty="0" smtClean="0">
                <a:latin typeface="ＭＳ ゴシック" panose="020B0609070205080204" pitchFamily="49" charset="-128"/>
                <a:ea typeface="ＭＳ ゴシック" panose="020B0609070205080204" pitchFamily="49" charset="-128"/>
              </a:rPr>
              <a:t>」</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イ　指導・支援の状況</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取り組んできたこと</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現在</a:t>
            </a:r>
            <a:r>
              <a:rPr kumimoji="1" lang="ja-JP" altLang="en-US" sz="1400" dirty="0" smtClean="0">
                <a:latin typeface="ＭＳ ゴシック" panose="020B0609070205080204" pitchFamily="49" charset="-128"/>
                <a:ea typeface="ＭＳ ゴシック" panose="020B0609070205080204" pitchFamily="49" charset="-128"/>
              </a:rPr>
              <a:t>取り</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　組んで</a:t>
            </a:r>
            <a:r>
              <a:rPr kumimoji="1" lang="ja-JP" altLang="en-US" sz="1400" dirty="0">
                <a:latin typeface="ＭＳ ゴシック" panose="020B0609070205080204" pitchFamily="49" charset="-128"/>
                <a:ea typeface="ＭＳ ゴシック" panose="020B0609070205080204" pitchFamily="49" charset="-128"/>
              </a:rPr>
              <a:t>いること</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今後の課題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ウ　進学（就学）を見据えて</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進学（進級）までの取組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エ　合理的配慮の提供</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本人・保護者の要望</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提供状況</a:t>
            </a:r>
            <a:endParaRPr kumimoji="1" lang="en-US" altLang="ja-JP" sz="1400" dirty="0">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ED5EBF72-4DB1-48A7-AE17-343FFA03428C}"/>
              </a:ext>
            </a:extLst>
          </p:cNvPr>
          <p:cNvSpPr txBox="1"/>
          <p:nvPr/>
        </p:nvSpPr>
        <p:spPr>
          <a:xfrm>
            <a:off x="5651581" y="1174089"/>
            <a:ext cx="3338052" cy="5262979"/>
          </a:xfrm>
          <a:prstGeom prst="rect">
            <a:avLst/>
          </a:prstGeom>
          <a:noFill/>
          <a:ln>
            <a:solidFill>
              <a:schemeClr val="tx1"/>
            </a:solidFill>
          </a:ln>
        </p:spPr>
        <p:txBody>
          <a:bodyPr wrap="square" rtlCol="0">
            <a:spAutoFit/>
          </a:bodyPr>
          <a:lstStyle/>
          <a:p>
            <a:pPr marL="342900" indent="-342900">
              <a:buAutoNum type="arabicParenBoth"/>
            </a:pPr>
            <a:r>
              <a:rPr kumimoji="1" lang="ja-JP" altLang="en-US" sz="1400" dirty="0">
                <a:latin typeface="ＭＳ ゴシック" panose="020B0609070205080204" pitchFamily="49" charset="-128"/>
                <a:ea typeface="ＭＳ ゴシック" panose="020B0609070205080204" pitchFamily="49" charset="-128"/>
              </a:rPr>
              <a:t>子供の実態に関わる情報</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ア　生活面</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基本的な生活習慣</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生活リズム</a:t>
            </a:r>
            <a:r>
              <a:rPr kumimoji="1" lang="en-US" altLang="ja-JP" sz="1400" dirty="0">
                <a:latin typeface="ＭＳ ゴシック" panose="020B0609070205080204" pitchFamily="49" charset="-128"/>
                <a:ea typeface="ＭＳ ゴシック" panose="020B0609070205080204" pitchFamily="49" charset="-128"/>
              </a:rPr>
              <a:t>/</a:t>
            </a:r>
          </a:p>
          <a:p>
            <a:r>
              <a:rPr kumimoji="1" lang="ja-JP" altLang="en-US" sz="1400" dirty="0">
                <a:latin typeface="ＭＳ ゴシック" panose="020B0609070205080204" pitchFamily="49" charset="-128"/>
                <a:ea typeface="ＭＳ ゴシック" panose="020B0609070205080204" pitchFamily="49" charset="-128"/>
              </a:rPr>
              <a:t>　　　生活指導上の課題</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発達の状況</a:t>
            </a:r>
            <a:r>
              <a:rPr kumimoji="1" lang="en-US" altLang="ja-JP" sz="1400" dirty="0">
                <a:latin typeface="ＭＳ ゴシック" panose="020B0609070205080204" pitchFamily="49" charset="-128"/>
                <a:ea typeface="ＭＳ ゴシック" panose="020B0609070205080204" pitchFamily="49" charset="-128"/>
              </a:rPr>
              <a:t>/</a:t>
            </a: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健康状態</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集団での様子　</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イ　学習面</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学力</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学習状況</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集団での様子</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ウ　障害等の状況</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障害特性</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認知特性</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得意・不得</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意</a:t>
            </a:r>
            <a:r>
              <a:rPr kumimoji="1" lang="ja-JP" altLang="en-US" sz="1400" dirty="0">
                <a:latin typeface="ＭＳ ゴシック" panose="020B0609070205080204" pitchFamily="49" charset="-128"/>
                <a:ea typeface="ＭＳ ゴシック" panose="020B0609070205080204" pitchFamily="49" charset="-128"/>
              </a:rPr>
              <a:t>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エ　その他</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家庭環境（状況）</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保護者の情</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報</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本人・保護者の思い・考え</a:t>
            </a:r>
            <a:endParaRPr kumimoji="1" lang="en-US" altLang="ja-JP" sz="1400" dirty="0">
              <a:latin typeface="ＭＳ ゴシック" panose="020B0609070205080204" pitchFamily="49" charset="-128"/>
              <a:ea typeface="ＭＳ ゴシック" panose="020B0609070205080204" pitchFamily="49" charset="-128"/>
            </a:endParaRPr>
          </a:p>
          <a:p>
            <a:r>
              <a:rPr kumimoji="1" lang="en-US" altLang="ja-JP" sz="1400" dirty="0">
                <a:latin typeface="ＭＳ ゴシック" panose="020B0609070205080204" pitchFamily="49" charset="-128"/>
                <a:ea typeface="ＭＳ ゴシック" panose="020B0609070205080204" pitchFamily="49" charset="-128"/>
              </a:rPr>
              <a:t>(2)</a:t>
            </a:r>
            <a:r>
              <a:rPr kumimoji="1" lang="ja-JP" altLang="en-US" sz="1400" dirty="0">
                <a:latin typeface="ＭＳ ゴシック" panose="020B0609070205080204" pitchFamily="49" charset="-128"/>
                <a:ea typeface="ＭＳ ゴシック" panose="020B0609070205080204" pitchFamily="49" charset="-128"/>
              </a:rPr>
              <a:t>　指導・支援に関わる情報</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ア　「困っている」状況</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つまずきやすい事柄・場面</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保護</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者が困っていること</a:t>
            </a:r>
            <a:r>
              <a:rPr kumimoji="1" lang="ja-JP" altLang="en-US" sz="1400" dirty="0">
                <a:latin typeface="ＭＳ ゴシック" panose="020B0609070205080204" pitchFamily="49" charset="-128"/>
                <a:ea typeface="ＭＳ ゴシック" panose="020B0609070205080204" pitchFamily="49" charset="-128"/>
              </a:rPr>
              <a:t>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イ　指導・支援の状況</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苦手分野に取り組む際の工夫</a:t>
            </a:r>
            <a:r>
              <a:rPr kumimoji="1" lang="en-US" altLang="ja-JP" sz="1400" dirty="0">
                <a:latin typeface="ＭＳ ゴシック" panose="020B0609070205080204" pitchFamily="49" charset="-128"/>
                <a:ea typeface="ＭＳ ゴシック" panose="020B0609070205080204" pitchFamily="49" charset="-128"/>
              </a:rPr>
              <a:t>/</a:t>
            </a:r>
          </a:p>
          <a:p>
            <a:r>
              <a:rPr kumimoji="1" lang="ja-JP" altLang="en-US" sz="1400" dirty="0">
                <a:latin typeface="ＭＳ ゴシック" panose="020B0609070205080204" pitchFamily="49" charset="-128"/>
                <a:ea typeface="ＭＳ ゴシック" panose="020B0609070205080204" pitchFamily="49" charset="-128"/>
              </a:rPr>
              <a:t>　　　現在取り組んでいること</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継続し</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て取り組んでほしいこと</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solidFill>
                  <a:srgbClr val="FF0000"/>
                </a:solidFill>
                <a:latin typeface="ＭＳ ゴシック" panose="020B0609070205080204" pitchFamily="49" charset="-128"/>
                <a:ea typeface="ＭＳ ゴシック" panose="020B0609070205080204" pitchFamily="49" charset="-128"/>
              </a:rPr>
              <a:t>これま</a:t>
            </a:r>
            <a:r>
              <a:rPr kumimoji="1" lang="ja-JP" altLang="en-US" sz="1400" dirty="0">
                <a:latin typeface="ＭＳ ゴシック" panose="020B0609070205080204" pitchFamily="49" charset="-128"/>
                <a:ea typeface="ＭＳ ゴシック" panose="020B0609070205080204" pitchFamily="49" charset="-128"/>
              </a:rPr>
              <a:t>　　　</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a:solidFill>
                  <a:srgbClr val="FF0000"/>
                </a:solidFill>
                <a:latin typeface="ＭＳ ゴシック" panose="020B0609070205080204" pitchFamily="49" charset="-128"/>
                <a:ea typeface="ＭＳ ゴシック" panose="020B0609070205080204" pitchFamily="49" charset="-128"/>
              </a:rPr>
              <a:t>での支援内容と経緯</a:t>
            </a:r>
            <a:endParaRPr kumimoji="1"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ウ</a:t>
            </a:r>
            <a:r>
              <a:rPr kumimoji="1" lang="ja-JP" altLang="en-US" sz="1400" dirty="0">
                <a:latin typeface="ＭＳ ゴシック" panose="020B0609070205080204" pitchFamily="49" charset="-128"/>
                <a:ea typeface="ＭＳ ゴシック" panose="020B0609070205080204" pitchFamily="49" charset="-128"/>
              </a:rPr>
              <a:t>　合理的配慮の提供</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　　　本人・保護者の要望</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提供状況</a:t>
            </a:r>
            <a:endParaRPr kumimoji="1" lang="en-US" altLang="ja-JP" sz="1400" dirty="0">
              <a:latin typeface="ＭＳ ゴシック" panose="020B0609070205080204" pitchFamily="49" charset="-128"/>
              <a:ea typeface="ＭＳ ゴシック" panose="020B0609070205080204" pitchFamily="49" charset="-128"/>
            </a:endParaRPr>
          </a:p>
        </p:txBody>
      </p:sp>
      <p:sp>
        <p:nvSpPr>
          <p:cNvPr id="8" name="四角形: 角を丸くする 7">
            <a:extLst>
              <a:ext uri="{FF2B5EF4-FFF2-40B4-BE49-F238E27FC236}">
                <a16:creationId xmlns:a16="http://schemas.microsoft.com/office/drawing/2014/main" id="{D4AD21D2-74E8-4331-9EBF-14D940D93725}"/>
              </a:ext>
            </a:extLst>
          </p:cNvPr>
          <p:cNvSpPr/>
          <p:nvPr/>
        </p:nvSpPr>
        <p:spPr>
          <a:xfrm>
            <a:off x="3344920" y="1340124"/>
            <a:ext cx="2468794" cy="1730390"/>
          </a:xfrm>
          <a:prstGeom prst="round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移行支援シート</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個別の教育支援計画</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個別の指導計画</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指導要録の写し</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支援ファイル</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記録簿等</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就学相談時資料</a:t>
            </a:r>
            <a:endParaRPr kumimoji="1" lang="en-US" altLang="ja-JP" sz="1400" dirty="0">
              <a:latin typeface="ＭＳ ゴシック" panose="020B0609070205080204" pitchFamily="49" charset="-128"/>
              <a:ea typeface="ＭＳ ゴシック" panose="020B0609070205080204" pitchFamily="49" charset="-128"/>
            </a:endParaRPr>
          </a:p>
          <a:p>
            <a:endParaRPr kumimoji="1" lang="ja-JP" altLang="en-US" sz="1400" dirty="0">
              <a:latin typeface="ＭＳ ゴシック" panose="020B0609070205080204" pitchFamily="49" charset="-128"/>
              <a:ea typeface="ＭＳ ゴシック" panose="020B0609070205080204" pitchFamily="49" charset="-128"/>
            </a:endParaRPr>
          </a:p>
        </p:txBody>
      </p:sp>
      <p:sp>
        <p:nvSpPr>
          <p:cNvPr id="9" name="四角形: 角を丸くする 8">
            <a:extLst>
              <a:ext uri="{FF2B5EF4-FFF2-40B4-BE49-F238E27FC236}">
                <a16:creationId xmlns:a16="http://schemas.microsoft.com/office/drawing/2014/main" id="{C8EEC7CF-230D-4CC1-9299-01BF8AE5A11A}"/>
              </a:ext>
            </a:extLst>
          </p:cNvPr>
          <p:cNvSpPr/>
          <p:nvPr/>
        </p:nvSpPr>
        <p:spPr>
          <a:xfrm>
            <a:off x="3787486" y="1023321"/>
            <a:ext cx="1418359" cy="4313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ツール</a:t>
            </a:r>
          </a:p>
        </p:txBody>
      </p:sp>
      <p:sp>
        <p:nvSpPr>
          <p:cNvPr id="19" name="四角形: 角を丸くする 18">
            <a:extLst>
              <a:ext uri="{FF2B5EF4-FFF2-40B4-BE49-F238E27FC236}">
                <a16:creationId xmlns:a16="http://schemas.microsoft.com/office/drawing/2014/main" id="{23C41177-CCF3-425E-A7D1-AE603DC4BD0C}"/>
              </a:ext>
            </a:extLst>
          </p:cNvPr>
          <p:cNvSpPr/>
          <p:nvPr/>
        </p:nvSpPr>
        <p:spPr>
          <a:xfrm>
            <a:off x="3265043" y="3634499"/>
            <a:ext cx="2468794" cy="1959211"/>
          </a:xfrm>
          <a:prstGeom prst="round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ＭＳ ゴシック" panose="020B0609070205080204" pitchFamily="49" charset="-128"/>
                <a:ea typeface="ＭＳ ゴシック" panose="020B0609070205080204" pitchFamily="49" charset="-128"/>
              </a:rPr>
              <a:t>＜機会の利用＞</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学校等間の連絡会</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入学説明会</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地域の連絡会議</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＜機会の設定＞</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ケース会</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個別訪問</a:t>
            </a:r>
            <a:endParaRPr kumimoji="1" lang="en-US" altLang="ja-JP" sz="1400" dirty="0">
              <a:latin typeface="ＭＳ ゴシック" panose="020B0609070205080204" pitchFamily="49" charset="-128"/>
              <a:ea typeface="ＭＳ ゴシック" panose="020B0609070205080204" pitchFamily="49" charset="-128"/>
            </a:endParaRPr>
          </a:p>
          <a:p>
            <a:r>
              <a:rPr kumimoji="1" lang="ja-JP" altLang="en-US" sz="1400" dirty="0">
                <a:latin typeface="ＭＳ ゴシック" panose="020B0609070205080204" pitchFamily="49" charset="-128"/>
                <a:ea typeface="ＭＳ ゴシック" panose="020B0609070205080204" pitchFamily="49" charset="-128"/>
              </a:rPr>
              <a:t>電話での聞き取り</a:t>
            </a:r>
            <a:endParaRPr kumimoji="1" lang="en-US" altLang="ja-JP" sz="1400" dirty="0">
              <a:latin typeface="ＭＳ ゴシック" panose="020B0609070205080204" pitchFamily="49" charset="-128"/>
              <a:ea typeface="ＭＳ ゴシック" panose="020B0609070205080204" pitchFamily="49" charset="-128"/>
            </a:endParaRPr>
          </a:p>
        </p:txBody>
      </p:sp>
      <p:sp>
        <p:nvSpPr>
          <p:cNvPr id="18" name="四角形: 角を丸くする 17">
            <a:extLst>
              <a:ext uri="{FF2B5EF4-FFF2-40B4-BE49-F238E27FC236}">
                <a16:creationId xmlns:a16="http://schemas.microsoft.com/office/drawing/2014/main" id="{7EA4B173-4F7B-4B66-93D7-514646D8A4FE}"/>
              </a:ext>
            </a:extLst>
          </p:cNvPr>
          <p:cNvSpPr/>
          <p:nvPr/>
        </p:nvSpPr>
        <p:spPr>
          <a:xfrm>
            <a:off x="3862820" y="3141153"/>
            <a:ext cx="1418359" cy="57879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機会の利用</a:t>
            </a:r>
            <a:endParaRPr kumimoji="1" lang="en-US" altLang="ja-JP" b="1" dirty="0"/>
          </a:p>
          <a:p>
            <a:pPr algn="ctr"/>
            <a:r>
              <a:rPr kumimoji="1" lang="ja-JP" altLang="en-US" b="1" dirty="0"/>
              <a:t>機会の設定</a:t>
            </a:r>
          </a:p>
        </p:txBody>
      </p:sp>
    </p:spTree>
    <p:extLst>
      <p:ext uri="{BB962C8B-B14F-4D97-AF65-F5344CB8AC3E}">
        <p14:creationId xmlns:p14="http://schemas.microsoft.com/office/powerpoint/2010/main" val="12719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17" grpId="0" animBg="1"/>
      <p:bldP spid="8" grpId="0" animBg="1"/>
      <p:bldP spid="9" grpId="0" animBg="1"/>
      <p:bldP spid="19"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2D33D50-57D1-4053-AF2A-60F8371BD2D3}"/>
              </a:ext>
            </a:extLst>
          </p:cNvPr>
          <p:cNvSpPr txBox="1"/>
          <p:nvPr/>
        </p:nvSpPr>
        <p:spPr>
          <a:xfrm>
            <a:off x="0" y="0"/>
            <a:ext cx="9144000" cy="584775"/>
          </a:xfrm>
          <a:prstGeom prst="rect">
            <a:avLst/>
          </a:prstGeom>
          <a:solidFill>
            <a:srgbClr val="0070C0"/>
          </a:solidFill>
        </p:spPr>
        <p:txBody>
          <a:bodyPr wrap="square" rtlCol="0">
            <a:spAutoFit/>
          </a:bodyPr>
          <a:lstStyle/>
          <a:p>
            <a:pPr algn="ctr"/>
            <a:r>
              <a:rPr kumimoji="1" lang="ja-JP" altLang="en-US" sz="3200" dirty="0">
                <a:solidFill>
                  <a:schemeClr val="bg1"/>
                </a:solidFill>
                <a:latin typeface="ＭＳ ゴシック" panose="020B0609070205080204" pitchFamily="49" charset="-128"/>
                <a:ea typeface="ＭＳ ゴシック" panose="020B0609070205080204" pitchFamily="49" charset="-128"/>
              </a:rPr>
              <a:t>学校間連携（引継ぎ）の課題を解決するために</a:t>
            </a:r>
          </a:p>
        </p:txBody>
      </p:sp>
      <p:sp>
        <p:nvSpPr>
          <p:cNvPr id="5" name="四角形: 角を丸くする 4">
            <a:extLst>
              <a:ext uri="{FF2B5EF4-FFF2-40B4-BE49-F238E27FC236}">
                <a16:creationId xmlns:a16="http://schemas.microsoft.com/office/drawing/2014/main" id="{A7249C2B-0F81-4316-8C0B-84842B673916}"/>
              </a:ext>
            </a:extLst>
          </p:cNvPr>
          <p:cNvSpPr/>
          <p:nvPr/>
        </p:nvSpPr>
        <p:spPr>
          <a:xfrm>
            <a:off x="171943" y="762632"/>
            <a:ext cx="2007127" cy="516010"/>
          </a:xfrm>
          <a:prstGeom prst="roundRect">
            <a:avLst/>
          </a:prstGeom>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送り手</a:t>
            </a:r>
          </a:p>
        </p:txBody>
      </p:sp>
      <p:sp>
        <p:nvSpPr>
          <p:cNvPr id="6" name="四角形: 角を丸くする 5">
            <a:extLst>
              <a:ext uri="{FF2B5EF4-FFF2-40B4-BE49-F238E27FC236}">
                <a16:creationId xmlns:a16="http://schemas.microsoft.com/office/drawing/2014/main" id="{A73968CA-9BE5-49DE-9D73-EFC846476C2F}"/>
              </a:ext>
            </a:extLst>
          </p:cNvPr>
          <p:cNvSpPr/>
          <p:nvPr/>
        </p:nvSpPr>
        <p:spPr>
          <a:xfrm>
            <a:off x="6959734" y="762632"/>
            <a:ext cx="2007127" cy="516010"/>
          </a:xfrm>
          <a:prstGeom prst="roundRect">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solidFill>
                  <a:schemeClr val="tx1"/>
                </a:solidFill>
                <a:latin typeface="ＭＳ ゴシック" panose="020B0609070205080204" pitchFamily="49" charset="-128"/>
                <a:ea typeface="ＭＳ ゴシック" panose="020B0609070205080204" pitchFamily="49" charset="-128"/>
              </a:rPr>
              <a:t>受け手</a:t>
            </a:r>
          </a:p>
        </p:txBody>
      </p:sp>
      <p:sp>
        <p:nvSpPr>
          <p:cNvPr id="16" name="テキスト ボックス 15">
            <a:extLst>
              <a:ext uri="{FF2B5EF4-FFF2-40B4-BE49-F238E27FC236}">
                <a16:creationId xmlns:a16="http://schemas.microsoft.com/office/drawing/2014/main" id="{BD250DAD-E509-4A15-BDD4-1CFB990FB659}"/>
              </a:ext>
            </a:extLst>
          </p:cNvPr>
          <p:cNvSpPr txBox="1"/>
          <p:nvPr/>
        </p:nvSpPr>
        <p:spPr>
          <a:xfrm>
            <a:off x="0" y="6502509"/>
            <a:ext cx="9144000" cy="338554"/>
          </a:xfrm>
          <a:prstGeom prst="rect">
            <a:avLst/>
          </a:prstGeom>
          <a:solidFill>
            <a:srgbClr val="0070C0"/>
          </a:solidFill>
        </p:spPr>
        <p:txBody>
          <a:bodyPr wrap="square" rtlCol="0">
            <a:spAutoFit/>
          </a:bodyPr>
          <a:lstStyle/>
          <a:p>
            <a:pPr algn="r"/>
            <a:r>
              <a:rPr kumimoji="1" lang="ja-JP" altLang="en-US" sz="1600" dirty="0">
                <a:solidFill>
                  <a:schemeClr val="bg1"/>
                </a:solidFill>
                <a:latin typeface="ＭＳ ゴシック" panose="020B0609070205080204" pitchFamily="49" charset="-128"/>
                <a:ea typeface="ＭＳ ゴシック" panose="020B0609070205080204" pitchFamily="49" charset="-128"/>
              </a:rPr>
              <a:t>鹿児島県教育庁義務教育課特別支援教育室　４</a:t>
            </a:r>
          </a:p>
        </p:txBody>
      </p:sp>
      <p:pic>
        <p:nvPicPr>
          <p:cNvPr id="9" name="図 8">
            <a:extLst>
              <a:ext uri="{FF2B5EF4-FFF2-40B4-BE49-F238E27FC236}">
                <a16:creationId xmlns:a16="http://schemas.microsoft.com/office/drawing/2014/main" id="{F2C40428-C4FB-45C0-9809-65576BD3EA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426" y="3935409"/>
            <a:ext cx="788828" cy="1104360"/>
          </a:xfrm>
          <a:prstGeom prst="rect">
            <a:avLst/>
          </a:prstGeom>
        </p:spPr>
      </p:pic>
      <p:pic>
        <p:nvPicPr>
          <p:cNvPr id="17" name="図 16">
            <a:extLst>
              <a:ext uri="{FF2B5EF4-FFF2-40B4-BE49-F238E27FC236}">
                <a16:creationId xmlns:a16="http://schemas.microsoft.com/office/drawing/2014/main" id="{9FD0C8B3-B29E-4FD8-A631-4AC577A26D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21292" y="3977145"/>
            <a:ext cx="831282" cy="1125669"/>
          </a:xfrm>
          <a:prstGeom prst="rect">
            <a:avLst/>
          </a:prstGeom>
        </p:spPr>
      </p:pic>
      <p:pic>
        <p:nvPicPr>
          <p:cNvPr id="21" name="図 20">
            <a:extLst>
              <a:ext uri="{FF2B5EF4-FFF2-40B4-BE49-F238E27FC236}">
                <a16:creationId xmlns:a16="http://schemas.microsoft.com/office/drawing/2014/main" id="{F2490D9C-C407-423A-9F20-EE8D7AE53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25" y="1905773"/>
            <a:ext cx="2119745" cy="1541361"/>
          </a:xfrm>
          <a:prstGeom prst="rect">
            <a:avLst/>
          </a:prstGeom>
        </p:spPr>
      </p:pic>
      <p:pic>
        <p:nvPicPr>
          <p:cNvPr id="23" name="図 22">
            <a:extLst>
              <a:ext uri="{FF2B5EF4-FFF2-40B4-BE49-F238E27FC236}">
                <a16:creationId xmlns:a16="http://schemas.microsoft.com/office/drawing/2014/main" id="{CAC3F31C-E280-4F2B-AC20-2B6CFF19E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8892" y="2041333"/>
            <a:ext cx="2625783" cy="1437301"/>
          </a:xfrm>
          <a:prstGeom prst="rect">
            <a:avLst/>
          </a:prstGeom>
        </p:spPr>
      </p:pic>
      <p:sp>
        <p:nvSpPr>
          <p:cNvPr id="24" name="四角形: 角を丸くする 23">
            <a:extLst>
              <a:ext uri="{FF2B5EF4-FFF2-40B4-BE49-F238E27FC236}">
                <a16:creationId xmlns:a16="http://schemas.microsoft.com/office/drawing/2014/main" id="{0B4B44C6-D1C6-4B1A-8B96-AE20236C4789}"/>
              </a:ext>
            </a:extLst>
          </p:cNvPr>
          <p:cNvSpPr/>
          <p:nvPr/>
        </p:nvSpPr>
        <p:spPr>
          <a:xfrm>
            <a:off x="2296391" y="1658918"/>
            <a:ext cx="4551218" cy="24597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ＭＳ ゴシック" panose="020B0609070205080204" pitchFamily="49" charset="-128"/>
                <a:ea typeface="ＭＳ ゴシック" panose="020B0609070205080204" pitchFamily="49" charset="-128"/>
              </a:rPr>
              <a:t>１　意識の違い</a:t>
            </a:r>
            <a:endParaRPr kumimoji="1" lang="en-US" altLang="ja-JP" sz="2800" b="1"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sz="28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2800" b="1" dirty="0">
                <a:solidFill>
                  <a:schemeClr val="tx1"/>
                </a:solidFill>
                <a:latin typeface="ＭＳ ゴシック" panose="020B0609070205080204" pitchFamily="49" charset="-128"/>
                <a:ea typeface="ＭＳ ゴシック" panose="020B0609070205080204" pitchFamily="49" charset="-128"/>
              </a:rPr>
              <a:t>２　学校（園）文化や組</a:t>
            </a:r>
            <a:endParaRPr kumimoji="1" lang="en-US" altLang="ja-JP" sz="28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2800" b="1" dirty="0">
                <a:solidFill>
                  <a:schemeClr val="tx1"/>
                </a:solidFill>
                <a:latin typeface="ＭＳ ゴシック" panose="020B0609070205080204" pitchFamily="49" charset="-128"/>
                <a:ea typeface="ＭＳ ゴシック" panose="020B0609070205080204" pitchFamily="49" charset="-128"/>
              </a:rPr>
              <a:t>　織・体制の違い</a:t>
            </a:r>
          </a:p>
        </p:txBody>
      </p:sp>
      <p:sp>
        <p:nvSpPr>
          <p:cNvPr id="25" name="四角形: 角を丸くする 24">
            <a:extLst>
              <a:ext uri="{FF2B5EF4-FFF2-40B4-BE49-F238E27FC236}">
                <a16:creationId xmlns:a16="http://schemas.microsoft.com/office/drawing/2014/main" id="{DDB0CCB6-AEDB-47F7-A18C-EDAD3692C37C}"/>
              </a:ext>
            </a:extLst>
          </p:cNvPr>
          <p:cNvSpPr/>
          <p:nvPr/>
        </p:nvSpPr>
        <p:spPr>
          <a:xfrm>
            <a:off x="2822679" y="1443265"/>
            <a:ext cx="3498641" cy="4313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互いに理解したいこと</a:t>
            </a:r>
          </a:p>
        </p:txBody>
      </p:sp>
      <p:sp>
        <p:nvSpPr>
          <p:cNvPr id="26" name="矢印: 右 25">
            <a:extLst>
              <a:ext uri="{FF2B5EF4-FFF2-40B4-BE49-F238E27FC236}">
                <a16:creationId xmlns:a16="http://schemas.microsoft.com/office/drawing/2014/main" id="{8A63A644-3333-484D-AA07-05A8A9349077}"/>
              </a:ext>
            </a:extLst>
          </p:cNvPr>
          <p:cNvSpPr/>
          <p:nvPr/>
        </p:nvSpPr>
        <p:spPr>
          <a:xfrm>
            <a:off x="0" y="4714575"/>
            <a:ext cx="2892335" cy="176962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ＭＳ ゴシック" panose="020B0609070205080204" pitchFamily="49" charset="-128"/>
                <a:ea typeface="ＭＳ ゴシック" panose="020B0609070205080204" pitchFamily="49" charset="-128"/>
              </a:rPr>
              <a:t>　　</a:t>
            </a:r>
            <a:r>
              <a:rPr kumimoji="1" lang="ja-JP" altLang="en-US" sz="1400" b="1" u="sng" dirty="0">
                <a:latin typeface="ＭＳ ゴシック" panose="020B0609070205080204" pitchFamily="49" charset="-128"/>
                <a:ea typeface="ＭＳ ゴシック" panose="020B0609070205080204" pitchFamily="49" charset="-128"/>
              </a:rPr>
              <a:t>受け手ができる手立て</a:t>
            </a:r>
            <a:endParaRPr kumimoji="1" lang="en-US" altLang="ja-JP" sz="1400" b="1" u="sng" dirty="0">
              <a:latin typeface="ＭＳ ゴシック" panose="020B0609070205080204" pitchFamily="49" charset="-128"/>
              <a:ea typeface="ＭＳ ゴシック" panose="020B0609070205080204" pitchFamily="49" charset="-128"/>
            </a:endParaRPr>
          </a:p>
          <a:p>
            <a:r>
              <a:rPr kumimoji="1" lang="ja-JP" altLang="en-US" sz="1400" b="1" dirty="0">
                <a:latin typeface="ＭＳ ゴシック" panose="020B0609070205080204" pitchFamily="49" charset="-128"/>
                <a:ea typeface="ＭＳ ゴシック" panose="020B0609070205080204" pitchFamily="49" charset="-128"/>
              </a:rPr>
              <a:t>〇＜個＞と＜集団＞の視点</a:t>
            </a:r>
            <a:endParaRPr kumimoji="1" lang="en-US" altLang="ja-JP" sz="1400" b="1" dirty="0">
              <a:latin typeface="ＭＳ ゴシック" panose="020B0609070205080204" pitchFamily="49" charset="-128"/>
              <a:ea typeface="ＭＳ ゴシック" panose="020B0609070205080204" pitchFamily="49" charset="-128"/>
            </a:endParaRPr>
          </a:p>
          <a:p>
            <a:r>
              <a:rPr kumimoji="1" lang="ja-JP" altLang="en-US" sz="1400" b="1" dirty="0">
                <a:latin typeface="ＭＳ ゴシック" panose="020B0609070205080204" pitchFamily="49" charset="-128"/>
                <a:ea typeface="ＭＳ ゴシック" panose="020B0609070205080204" pitchFamily="49" charset="-128"/>
              </a:rPr>
              <a:t>〇進学先の学校文化を考え</a:t>
            </a:r>
            <a:endParaRPr kumimoji="1" lang="en-US" altLang="ja-JP" sz="1400" b="1" dirty="0">
              <a:latin typeface="ＭＳ ゴシック" panose="020B0609070205080204" pitchFamily="49" charset="-128"/>
              <a:ea typeface="ＭＳ ゴシック" panose="020B0609070205080204" pitchFamily="49" charset="-128"/>
            </a:endParaRPr>
          </a:p>
          <a:p>
            <a:r>
              <a:rPr kumimoji="1" lang="ja-JP" altLang="en-US" sz="1400" b="1" dirty="0">
                <a:latin typeface="ＭＳ ゴシック" panose="020B0609070205080204" pitchFamily="49" charset="-128"/>
                <a:ea typeface="ＭＳ ゴシック" panose="020B0609070205080204" pitchFamily="49" charset="-128"/>
              </a:rPr>
              <a:t>　た指導・支援の手立て</a:t>
            </a:r>
          </a:p>
        </p:txBody>
      </p:sp>
      <p:sp>
        <p:nvSpPr>
          <p:cNvPr id="28" name="矢印: 左 27">
            <a:extLst>
              <a:ext uri="{FF2B5EF4-FFF2-40B4-BE49-F238E27FC236}">
                <a16:creationId xmlns:a16="http://schemas.microsoft.com/office/drawing/2014/main" id="{F1B133C0-48DF-4B81-8063-86309B375D71}"/>
              </a:ext>
            </a:extLst>
          </p:cNvPr>
          <p:cNvSpPr/>
          <p:nvPr/>
        </p:nvSpPr>
        <p:spPr>
          <a:xfrm>
            <a:off x="6287287" y="4617158"/>
            <a:ext cx="2846616" cy="1867042"/>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u="sng" dirty="0">
                <a:solidFill>
                  <a:schemeClr val="tx1"/>
                </a:solidFill>
                <a:latin typeface="ＭＳ ゴシック" panose="020B0609070205080204" pitchFamily="49" charset="-128"/>
                <a:ea typeface="ＭＳ ゴシック" panose="020B0609070205080204" pitchFamily="49" charset="-128"/>
              </a:rPr>
              <a:t>情報共有・活用</a:t>
            </a:r>
            <a:endParaRPr kumimoji="1" lang="en-US" altLang="ja-JP" sz="1300" u="sng" dirty="0">
              <a:solidFill>
                <a:schemeClr val="tx1"/>
              </a:solidFill>
              <a:latin typeface="ＭＳ ゴシック" panose="020B0609070205080204" pitchFamily="49" charset="-128"/>
              <a:ea typeface="ＭＳ ゴシック" panose="020B0609070205080204" pitchFamily="49" charset="-128"/>
            </a:endParaRPr>
          </a:p>
          <a:p>
            <a:r>
              <a:rPr kumimoji="1" lang="ja-JP" altLang="en-US" sz="1300" dirty="0">
                <a:solidFill>
                  <a:schemeClr val="tx1"/>
                </a:solidFill>
                <a:latin typeface="ＭＳ ゴシック" panose="020B0609070205080204" pitchFamily="49" charset="-128"/>
                <a:ea typeface="ＭＳ ゴシック" panose="020B0609070205080204" pitchFamily="49" charset="-128"/>
              </a:rPr>
              <a:t>〇早い段階で校内委員会を</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300" dirty="0">
                <a:solidFill>
                  <a:schemeClr val="tx1"/>
                </a:solidFill>
                <a:latin typeface="ＭＳ ゴシック" panose="020B0609070205080204" pitchFamily="49" charset="-128"/>
                <a:ea typeface="ＭＳ ゴシック" panose="020B0609070205080204" pitchFamily="49" charset="-128"/>
              </a:rPr>
              <a:t>　実施</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300" dirty="0">
                <a:solidFill>
                  <a:schemeClr val="tx1"/>
                </a:solidFill>
                <a:latin typeface="ＭＳ ゴシック" panose="020B0609070205080204" pitchFamily="49" charset="-128"/>
                <a:ea typeface="ＭＳ ゴシック" panose="020B0609070205080204" pitchFamily="49" charset="-128"/>
              </a:rPr>
              <a:t>〇引き継いだ情報</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の共有・</a:t>
            </a:r>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300" dirty="0">
                <a:solidFill>
                  <a:schemeClr val="tx1"/>
                </a:solidFill>
                <a:latin typeface="ＭＳ ゴシック" panose="020B0609070205080204" pitchFamily="49" charset="-128"/>
                <a:ea typeface="ＭＳ ゴシック" panose="020B0609070205080204" pitchFamily="49" charset="-128"/>
              </a:rPr>
              <a:t>　</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活用</a:t>
            </a:r>
            <a:endParaRPr kumimoji="1" lang="ja-JP" altLang="en-US" sz="1300" dirty="0">
              <a:solidFill>
                <a:schemeClr val="tx1"/>
              </a:solidFill>
              <a:latin typeface="ＭＳ ゴシック" panose="020B0609070205080204" pitchFamily="49" charset="-128"/>
              <a:ea typeface="ＭＳ ゴシック" panose="020B0609070205080204" pitchFamily="49" charset="-128"/>
            </a:endParaRPr>
          </a:p>
        </p:txBody>
      </p:sp>
      <p:sp>
        <p:nvSpPr>
          <p:cNvPr id="29" name="矢印: 左右 28">
            <a:extLst>
              <a:ext uri="{FF2B5EF4-FFF2-40B4-BE49-F238E27FC236}">
                <a16:creationId xmlns:a16="http://schemas.microsoft.com/office/drawing/2014/main" id="{EA5E7E5D-4D25-4CFF-88D0-D2A80474193C}"/>
              </a:ext>
            </a:extLst>
          </p:cNvPr>
          <p:cNvSpPr/>
          <p:nvPr/>
        </p:nvSpPr>
        <p:spPr>
          <a:xfrm>
            <a:off x="2892335" y="4740639"/>
            <a:ext cx="3394952" cy="1717495"/>
          </a:xfrm>
          <a:prstGeom prst="lef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互いに参観</a:t>
            </a:r>
            <a:endParaRPr kumimoji="1" lang="en-US" altLang="ja-JP"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a:solidFill>
                  <a:schemeClr val="tx1"/>
                </a:solidFill>
                <a:latin typeface="ＭＳ ゴシック" panose="020B0609070205080204" pitchFamily="49" charset="-128"/>
                <a:ea typeface="ＭＳ ゴシック" panose="020B0609070205080204" pitchFamily="49" charset="-128"/>
              </a:rPr>
              <a:t>〇担当者同士がそれぞれの環</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400" dirty="0">
                <a:solidFill>
                  <a:schemeClr val="tx1"/>
                </a:solidFill>
                <a:latin typeface="ＭＳ ゴシック" panose="020B0609070205080204" pitchFamily="49" charset="-128"/>
                <a:ea typeface="ＭＳ ゴシック" panose="020B0609070205080204" pitchFamily="49" charset="-128"/>
              </a:rPr>
              <a:t>　境を知ること</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400" dirty="0">
                <a:solidFill>
                  <a:schemeClr val="tx1"/>
                </a:solidFill>
                <a:latin typeface="ＭＳ ゴシック" panose="020B0609070205080204" pitchFamily="49" charset="-128"/>
                <a:ea typeface="ＭＳ ゴシック" panose="020B0609070205080204" pitchFamily="49" charset="-128"/>
              </a:rPr>
              <a:t>〇子供の具体的な姿で語るこ</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400" dirty="0">
                <a:solidFill>
                  <a:schemeClr val="tx1"/>
                </a:solidFill>
                <a:latin typeface="ＭＳ ゴシック" panose="020B0609070205080204" pitchFamily="49" charset="-128"/>
                <a:ea typeface="ＭＳ ゴシック" panose="020B0609070205080204" pitchFamily="49" charset="-128"/>
              </a:rPr>
              <a:t>　と</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endParaRPr kumimoji="1" lang="en-US" altLang="ja-JP" dirty="0"/>
          </a:p>
        </p:txBody>
      </p:sp>
    </p:spTree>
    <p:extLst>
      <p:ext uri="{BB962C8B-B14F-4D97-AF65-F5344CB8AC3E}">
        <p14:creationId xmlns:p14="http://schemas.microsoft.com/office/powerpoint/2010/main" val="36805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5110488" y="695459"/>
            <a:ext cx="3724753" cy="53981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latin typeface="ＭＳ ゴシック" panose="020B0609070205080204" pitchFamily="49" charset="-128"/>
                <a:ea typeface="ＭＳ ゴシック" panose="020B0609070205080204" pitchFamily="49" charset="-128"/>
              </a:rPr>
              <a:t>理解</a:t>
            </a:r>
            <a:r>
              <a:rPr kumimoji="1" lang="ja-JP" altLang="en-US" sz="2400" b="1" dirty="0" smtClean="0">
                <a:latin typeface="ＭＳ ゴシック" panose="020B0609070205080204" pitchFamily="49" charset="-128"/>
                <a:ea typeface="ＭＳ ゴシック" panose="020B0609070205080204" pitchFamily="49" charset="-128"/>
              </a:rPr>
              <a:t>啓発</a:t>
            </a:r>
            <a:r>
              <a:rPr kumimoji="1" lang="ja-JP" altLang="en-US" sz="2400" b="1" dirty="0">
                <a:latin typeface="ＭＳ ゴシック" panose="020B0609070205080204" pitchFamily="49" charset="-128"/>
                <a:ea typeface="ＭＳ ゴシック" panose="020B0609070205080204" pitchFamily="49" charset="-128"/>
              </a:rPr>
              <a:t>資料</a:t>
            </a:r>
          </a:p>
        </p:txBody>
      </p:sp>
      <p:sp>
        <p:nvSpPr>
          <p:cNvPr id="14" name="角丸四角形 13"/>
          <p:cNvSpPr/>
          <p:nvPr/>
        </p:nvSpPr>
        <p:spPr>
          <a:xfrm>
            <a:off x="302961" y="695459"/>
            <a:ext cx="3796368" cy="53981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smtClean="0">
                <a:latin typeface="ＭＳ ゴシック" panose="020B0609070205080204" pitchFamily="49" charset="-128"/>
                <a:ea typeface="ＭＳ ゴシック" panose="020B0609070205080204" pitchFamily="49" charset="-128"/>
              </a:rPr>
              <a:t>移行支援シート</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C2D33D50-57D1-4053-AF2A-60F8371BD2D3}"/>
              </a:ext>
            </a:extLst>
          </p:cNvPr>
          <p:cNvSpPr txBox="1"/>
          <p:nvPr/>
        </p:nvSpPr>
        <p:spPr>
          <a:xfrm>
            <a:off x="0" y="0"/>
            <a:ext cx="9144000" cy="584775"/>
          </a:xfrm>
          <a:prstGeom prst="rect">
            <a:avLst/>
          </a:prstGeom>
          <a:solidFill>
            <a:srgbClr val="0070C0"/>
          </a:solidFill>
        </p:spPr>
        <p:txBody>
          <a:bodyPr wrap="square" rtlCol="0">
            <a:spAutoFit/>
          </a:bodyPr>
          <a:lstStyle/>
          <a:p>
            <a:pPr algn="ctr"/>
            <a:r>
              <a:rPr kumimoji="1" lang="ja-JP" altLang="en-US" sz="3200" dirty="0">
                <a:solidFill>
                  <a:schemeClr val="bg1"/>
                </a:solidFill>
                <a:latin typeface="ＭＳ ゴシック" panose="020B0609070205080204" pitchFamily="49" charset="-128"/>
                <a:ea typeface="ＭＳ ゴシック" panose="020B0609070205080204" pitchFamily="49" charset="-128"/>
              </a:rPr>
              <a:t>連携</a:t>
            </a:r>
            <a:r>
              <a:rPr kumimoji="1" lang="ja-JP" altLang="en-US" sz="3200" dirty="0" smtClean="0">
                <a:solidFill>
                  <a:schemeClr val="bg1"/>
                </a:solidFill>
                <a:latin typeface="ＭＳ ゴシック" panose="020B0609070205080204" pitchFamily="49" charset="-128"/>
                <a:ea typeface="ＭＳ ゴシック" panose="020B0609070205080204" pitchFamily="49" charset="-128"/>
              </a:rPr>
              <a:t>の</a:t>
            </a:r>
            <a:r>
              <a:rPr kumimoji="1" lang="ja-JP" altLang="en-US" sz="3200" dirty="0">
                <a:solidFill>
                  <a:schemeClr val="bg1"/>
                </a:solidFill>
                <a:latin typeface="ＭＳ ゴシック" panose="020B0609070205080204" pitchFamily="49" charset="-128"/>
                <a:ea typeface="ＭＳ ゴシック" panose="020B0609070205080204" pitchFamily="49" charset="-128"/>
              </a:rPr>
              <a:t>ため</a:t>
            </a:r>
            <a:r>
              <a:rPr kumimoji="1" lang="ja-JP" altLang="en-US" sz="3200" dirty="0" smtClean="0">
                <a:solidFill>
                  <a:schemeClr val="bg1"/>
                </a:solidFill>
                <a:latin typeface="ＭＳ ゴシック" panose="020B0609070205080204" pitchFamily="49" charset="-128"/>
                <a:ea typeface="ＭＳ ゴシック" panose="020B0609070205080204" pitchFamily="49" charset="-128"/>
              </a:rPr>
              <a:t>のツール・理解啓発資料</a:t>
            </a:r>
            <a:endParaRPr kumimoji="1" lang="ja-JP" altLang="en-US" sz="3200" dirty="0">
              <a:solidFill>
                <a:schemeClr val="bg1"/>
              </a:solidFill>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BD250DAD-E509-4A15-BDD4-1CFB990FB659}"/>
              </a:ext>
            </a:extLst>
          </p:cNvPr>
          <p:cNvSpPr txBox="1"/>
          <p:nvPr/>
        </p:nvSpPr>
        <p:spPr>
          <a:xfrm>
            <a:off x="0" y="6502509"/>
            <a:ext cx="9144000" cy="338554"/>
          </a:xfrm>
          <a:prstGeom prst="rect">
            <a:avLst/>
          </a:prstGeom>
          <a:solidFill>
            <a:srgbClr val="0070C0"/>
          </a:solidFill>
        </p:spPr>
        <p:txBody>
          <a:bodyPr wrap="square" rtlCol="0">
            <a:spAutoFit/>
          </a:bodyPr>
          <a:lstStyle/>
          <a:p>
            <a:pPr algn="r"/>
            <a:r>
              <a:rPr kumimoji="1" lang="ja-JP" altLang="en-US" sz="1600" dirty="0">
                <a:solidFill>
                  <a:schemeClr val="bg1"/>
                </a:solidFill>
                <a:latin typeface="ＭＳ ゴシック" panose="020B0609070205080204" pitchFamily="49" charset="-128"/>
                <a:ea typeface="ＭＳ ゴシック" panose="020B0609070205080204" pitchFamily="49" charset="-128"/>
              </a:rPr>
              <a:t>鹿児島県教育庁義務教育課特別支援教育室　</a:t>
            </a: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５</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pic>
        <p:nvPicPr>
          <p:cNvPr id="7" name="図 6"/>
          <p:cNvPicPr>
            <a:picLocks noChangeAspect="1"/>
          </p:cNvPicPr>
          <p:nvPr/>
        </p:nvPicPr>
        <p:blipFill>
          <a:blip r:embed="rId3"/>
          <a:stretch>
            <a:fillRect/>
          </a:stretch>
        </p:blipFill>
        <p:spPr>
          <a:xfrm>
            <a:off x="546545" y="1310000"/>
            <a:ext cx="1484136" cy="2077409"/>
          </a:xfrm>
          <a:prstGeom prst="rect">
            <a:avLst/>
          </a:prstGeom>
          <a:ln>
            <a:solidFill>
              <a:schemeClr val="tx1"/>
            </a:solidFill>
          </a:ln>
        </p:spPr>
      </p:pic>
      <p:sp>
        <p:nvSpPr>
          <p:cNvPr id="8" name="テキスト ボックス 7"/>
          <p:cNvSpPr txBox="1"/>
          <p:nvPr/>
        </p:nvSpPr>
        <p:spPr>
          <a:xfrm>
            <a:off x="302961" y="3401399"/>
            <a:ext cx="1971304" cy="253916"/>
          </a:xfrm>
          <a:prstGeom prst="rect">
            <a:avLst/>
          </a:prstGeom>
          <a:noFill/>
        </p:spPr>
        <p:txBody>
          <a:bodyPr wrap="square" rtlCol="0">
            <a:spAutoFit/>
          </a:bodyPr>
          <a:lstStyle/>
          <a:p>
            <a:r>
              <a:rPr kumimoji="1" lang="ja-JP" altLang="en-US" sz="1050" dirty="0" smtClean="0">
                <a:latin typeface="ＭＳ ゴシック" panose="020B0609070205080204" pitchFamily="49" charset="-128"/>
                <a:ea typeface="ＭＳ ゴシック" panose="020B0609070205080204" pitchFamily="49" charset="-128"/>
              </a:rPr>
              <a:t>幼稚園・保育所等→小学校等</a:t>
            </a:r>
            <a:endParaRPr kumimoji="1" lang="ja-JP" altLang="en-US" sz="1050" dirty="0">
              <a:latin typeface="ＭＳ ゴシック" panose="020B0609070205080204" pitchFamily="49" charset="-128"/>
              <a:ea typeface="ＭＳ ゴシック" panose="020B0609070205080204" pitchFamily="49" charset="-128"/>
            </a:endParaRPr>
          </a:p>
        </p:txBody>
      </p:sp>
      <p:pic>
        <p:nvPicPr>
          <p:cNvPr id="9" name="図 8"/>
          <p:cNvPicPr>
            <a:picLocks noChangeAspect="1"/>
          </p:cNvPicPr>
          <p:nvPr/>
        </p:nvPicPr>
        <p:blipFill>
          <a:blip r:embed="rId4"/>
          <a:stretch>
            <a:fillRect/>
          </a:stretch>
        </p:blipFill>
        <p:spPr>
          <a:xfrm>
            <a:off x="2351594" y="1310001"/>
            <a:ext cx="1460385" cy="2057482"/>
          </a:xfrm>
          <a:prstGeom prst="rect">
            <a:avLst/>
          </a:prstGeom>
          <a:ln>
            <a:solidFill>
              <a:schemeClr val="tx1"/>
            </a:solidFill>
          </a:ln>
        </p:spPr>
      </p:pic>
      <p:sp>
        <p:nvSpPr>
          <p:cNvPr id="11" name="テキスト ボックス 10"/>
          <p:cNvSpPr txBox="1"/>
          <p:nvPr/>
        </p:nvSpPr>
        <p:spPr>
          <a:xfrm>
            <a:off x="2357391" y="3387409"/>
            <a:ext cx="1454588" cy="253916"/>
          </a:xfrm>
          <a:prstGeom prst="rect">
            <a:avLst/>
          </a:prstGeom>
          <a:noFill/>
        </p:spPr>
        <p:txBody>
          <a:bodyPr wrap="square" rtlCol="0">
            <a:spAutoFit/>
          </a:bodyPr>
          <a:lstStyle/>
          <a:p>
            <a:r>
              <a:rPr kumimoji="1" lang="ja-JP" altLang="en-US" sz="1050" dirty="0" smtClean="0">
                <a:latin typeface="ＭＳ ゴシック" panose="020B0609070205080204" pitchFamily="49" charset="-128"/>
                <a:ea typeface="ＭＳ ゴシック" panose="020B0609070205080204" pitchFamily="49" charset="-128"/>
              </a:rPr>
              <a:t>小学校等→中学校等</a:t>
            </a:r>
            <a:endParaRPr kumimoji="1" lang="ja-JP" altLang="en-US" sz="1050" dirty="0">
              <a:latin typeface="ＭＳ ゴシック" panose="020B0609070205080204" pitchFamily="49" charset="-128"/>
              <a:ea typeface="ＭＳ ゴシック" panose="020B0609070205080204" pitchFamily="49" charset="-128"/>
            </a:endParaRPr>
          </a:p>
        </p:txBody>
      </p:sp>
      <p:pic>
        <p:nvPicPr>
          <p:cNvPr id="10" name="図 9"/>
          <p:cNvPicPr>
            <a:picLocks noChangeAspect="1"/>
          </p:cNvPicPr>
          <p:nvPr/>
        </p:nvPicPr>
        <p:blipFill>
          <a:blip r:embed="rId5"/>
          <a:stretch>
            <a:fillRect/>
          </a:stretch>
        </p:blipFill>
        <p:spPr>
          <a:xfrm>
            <a:off x="587532" y="3778932"/>
            <a:ext cx="1443149" cy="2064147"/>
          </a:xfrm>
          <a:prstGeom prst="rect">
            <a:avLst/>
          </a:prstGeom>
          <a:ln>
            <a:solidFill>
              <a:schemeClr val="tx1"/>
            </a:solidFill>
          </a:ln>
        </p:spPr>
      </p:pic>
      <p:sp>
        <p:nvSpPr>
          <p:cNvPr id="13" name="テキスト ボックス 12"/>
          <p:cNvSpPr txBox="1"/>
          <p:nvPr/>
        </p:nvSpPr>
        <p:spPr>
          <a:xfrm>
            <a:off x="587531" y="5839738"/>
            <a:ext cx="1567087" cy="253916"/>
          </a:xfrm>
          <a:prstGeom prst="rect">
            <a:avLst/>
          </a:prstGeom>
          <a:noFill/>
        </p:spPr>
        <p:txBody>
          <a:bodyPr wrap="square" rtlCol="0">
            <a:spAutoFit/>
          </a:bodyPr>
          <a:lstStyle/>
          <a:p>
            <a:r>
              <a:rPr kumimoji="1" lang="ja-JP" altLang="en-US" sz="1050" dirty="0" smtClean="0">
                <a:latin typeface="ＭＳ ゴシック" panose="020B0609070205080204" pitchFamily="49" charset="-128"/>
                <a:ea typeface="ＭＳ ゴシック" panose="020B0609070205080204" pitchFamily="49" charset="-128"/>
              </a:rPr>
              <a:t>中学校等→高等学校等</a:t>
            </a:r>
            <a:endParaRPr kumimoji="1" lang="ja-JP" altLang="en-US" sz="1050" dirty="0">
              <a:latin typeface="ＭＳ ゴシック" panose="020B0609070205080204" pitchFamily="49" charset="-128"/>
              <a:ea typeface="ＭＳ ゴシック" panose="020B0609070205080204" pitchFamily="49" charset="-128"/>
            </a:endParaRPr>
          </a:p>
        </p:txBody>
      </p:sp>
      <p:pic>
        <p:nvPicPr>
          <p:cNvPr id="12" name="図 11"/>
          <p:cNvPicPr>
            <a:picLocks noChangeAspect="1"/>
          </p:cNvPicPr>
          <p:nvPr/>
        </p:nvPicPr>
        <p:blipFill>
          <a:blip r:embed="rId6"/>
          <a:stretch>
            <a:fillRect/>
          </a:stretch>
        </p:blipFill>
        <p:spPr>
          <a:xfrm>
            <a:off x="2355163" y="3776338"/>
            <a:ext cx="1456816" cy="2063400"/>
          </a:xfrm>
          <a:prstGeom prst="rect">
            <a:avLst/>
          </a:prstGeom>
          <a:ln>
            <a:solidFill>
              <a:schemeClr val="tx1"/>
            </a:solidFill>
          </a:ln>
        </p:spPr>
      </p:pic>
      <p:sp>
        <p:nvSpPr>
          <p:cNvPr id="15" name="テキスト ボックス 14"/>
          <p:cNvSpPr txBox="1"/>
          <p:nvPr/>
        </p:nvSpPr>
        <p:spPr>
          <a:xfrm>
            <a:off x="2351594" y="5839738"/>
            <a:ext cx="1567087" cy="253916"/>
          </a:xfrm>
          <a:prstGeom prst="rect">
            <a:avLst/>
          </a:prstGeom>
          <a:noFill/>
        </p:spPr>
        <p:txBody>
          <a:bodyPr wrap="square" rtlCol="0">
            <a:spAutoFit/>
          </a:bodyPr>
          <a:lstStyle/>
          <a:p>
            <a:r>
              <a:rPr kumimoji="1" lang="ja-JP" altLang="en-US" sz="1050" dirty="0" smtClean="0">
                <a:latin typeface="ＭＳ ゴシック" panose="020B0609070205080204" pitchFamily="49" charset="-128"/>
                <a:ea typeface="ＭＳ ゴシック" panose="020B0609070205080204" pitchFamily="49" charset="-128"/>
              </a:rPr>
              <a:t>高等学校等→進学先</a:t>
            </a:r>
            <a:endParaRPr kumimoji="1" lang="ja-JP" altLang="en-US" sz="1050" dirty="0">
              <a:latin typeface="ＭＳ ゴシック" panose="020B0609070205080204" pitchFamily="49" charset="-128"/>
              <a:ea typeface="ＭＳ ゴシック" panose="020B0609070205080204" pitchFamily="49" charset="-128"/>
            </a:endParaRPr>
          </a:p>
        </p:txBody>
      </p:sp>
      <p:pic>
        <p:nvPicPr>
          <p:cNvPr id="17" name="図 16"/>
          <p:cNvPicPr>
            <a:picLocks noChangeAspect="1"/>
          </p:cNvPicPr>
          <p:nvPr/>
        </p:nvPicPr>
        <p:blipFill>
          <a:blip r:embed="rId7"/>
          <a:stretch>
            <a:fillRect/>
          </a:stretch>
        </p:blipFill>
        <p:spPr>
          <a:xfrm>
            <a:off x="7131701" y="1333334"/>
            <a:ext cx="1427855" cy="1981596"/>
          </a:xfrm>
          <a:prstGeom prst="rect">
            <a:avLst/>
          </a:prstGeom>
          <a:ln>
            <a:solidFill>
              <a:schemeClr val="tx1"/>
            </a:solidFill>
          </a:ln>
        </p:spPr>
      </p:pic>
      <p:pic>
        <p:nvPicPr>
          <p:cNvPr id="18" name="図 17"/>
          <p:cNvPicPr>
            <a:picLocks noChangeAspect="1"/>
          </p:cNvPicPr>
          <p:nvPr/>
        </p:nvPicPr>
        <p:blipFill>
          <a:blip r:embed="rId8"/>
          <a:stretch>
            <a:fillRect/>
          </a:stretch>
        </p:blipFill>
        <p:spPr>
          <a:xfrm>
            <a:off x="5300924" y="1350276"/>
            <a:ext cx="1401747" cy="2004930"/>
          </a:xfrm>
          <a:prstGeom prst="rect">
            <a:avLst/>
          </a:prstGeom>
          <a:ln>
            <a:solidFill>
              <a:schemeClr val="tx1"/>
            </a:solidFill>
          </a:ln>
        </p:spPr>
      </p:pic>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0923" y="3778932"/>
            <a:ext cx="1401748" cy="2038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図 20"/>
          <p:cNvPicPr>
            <a:picLocks noChangeAspect="1"/>
          </p:cNvPicPr>
          <p:nvPr/>
        </p:nvPicPr>
        <p:blipFill>
          <a:blip r:embed="rId10"/>
          <a:stretch>
            <a:fillRect/>
          </a:stretch>
        </p:blipFill>
        <p:spPr>
          <a:xfrm>
            <a:off x="7131701" y="3778932"/>
            <a:ext cx="1427855" cy="1986234"/>
          </a:xfrm>
          <a:prstGeom prst="rect">
            <a:avLst/>
          </a:prstGeom>
        </p:spPr>
      </p:pic>
      <p:sp>
        <p:nvSpPr>
          <p:cNvPr id="23" name="テキスト ボックス 22"/>
          <p:cNvSpPr txBox="1"/>
          <p:nvPr/>
        </p:nvSpPr>
        <p:spPr>
          <a:xfrm>
            <a:off x="3918681" y="6173378"/>
            <a:ext cx="5579061" cy="307777"/>
          </a:xfrm>
          <a:prstGeom prst="rect">
            <a:avLst/>
          </a:prstGeom>
          <a:noFill/>
        </p:spPr>
        <p:txBody>
          <a:bodyPr wrap="square" rtlCol="0">
            <a:spAutoFit/>
          </a:bodyPr>
          <a:lstStyle/>
          <a:p>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　県教育委員会のホームページからダウンロードできます。</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6115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2D33D50-57D1-4053-AF2A-60F8371BD2D3}"/>
              </a:ext>
            </a:extLst>
          </p:cNvPr>
          <p:cNvSpPr txBox="1"/>
          <p:nvPr/>
        </p:nvSpPr>
        <p:spPr>
          <a:xfrm>
            <a:off x="0" y="0"/>
            <a:ext cx="9144000" cy="584775"/>
          </a:xfrm>
          <a:prstGeom prst="rect">
            <a:avLst/>
          </a:prstGeom>
          <a:solidFill>
            <a:srgbClr val="0070C0"/>
          </a:solidFill>
        </p:spPr>
        <p:txBody>
          <a:bodyPr wrap="square" rtlCol="0">
            <a:spAutoFit/>
          </a:bodyPr>
          <a:lstStyle/>
          <a:p>
            <a:pPr algn="ctr"/>
            <a:r>
              <a:rPr kumimoji="1" lang="ja-JP" altLang="en-US" sz="3200" dirty="0">
                <a:solidFill>
                  <a:schemeClr val="bg1"/>
                </a:solidFill>
                <a:latin typeface="ＭＳ ゴシック" panose="020B0609070205080204" pitchFamily="49" charset="-128"/>
                <a:ea typeface="ＭＳ ゴシック" panose="020B0609070205080204" pitchFamily="49" charset="-128"/>
              </a:rPr>
              <a:t>学校間連携の活用モデル</a:t>
            </a:r>
          </a:p>
        </p:txBody>
      </p:sp>
      <p:sp>
        <p:nvSpPr>
          <p:cNvPr id="16" name="テキスト ボックス 15">
            <a:extLst>
              <a:ext uri="{FF2B5EF4-FFF2-40B4-BE49-F238E27FC236}">
                <a16:creationId xmlns:a16="http://schemas.microsoft.com/office/drawing/2014/main" id="{BD250DAD-E509-4A15-BDD4-1CFB990FB659}"/>
              </a:ext>
            </a:extLst>
          </p:cNvPr>
          <p:cNvSpPr txBox="1"/>
          <p:nvPr/>
        </p:nvSpPr>
        <p:spPr>
          <a:xfrm>
            <a:off x="0" y="6502509"/>
            <a:ext cx="9144000" cy="338554"/>
          </a:xfrm>
          <a:prstGeom prst="rect">
            <a:avLst/>
          </a:prstGeom>
          <a:solidFill>
            <a:srgbClr val="0070C0"/>
          </a:solidFill>
        </p:spPr>
        <p:txBody>
          <a:bodyPr wrap="square" rtlCol="0">
            <a:spAutoFit/>
          </a:bodyPr>
          <a:lstStyle/>
          <a:p>
            <a:pPr algn="r"/>
            <a:r>
              <a:rPr kumimoji="1" lang="ja-JP" altLang="en-US" sz="1600" dirty="0">
                <a:solidFill>
                  <a:schemeClr val="bg1"/>
                </a:solidFill>
                <a:latin typeface="ＭＳ ゴシック" panose="020B0609070205080204" pitchFamily="49" charset="-128"/>
                <a:ea typeface="ＭＳ ゴシック" panose="020B0609070205080204" pitchFamily="49" charset="-128"/>
              </a:rPr>
              <a:t>鹿児島県教育庁義務教育課特別支援教育室　４</a:t>
            </a:r>
          </a:p>
        </p:txBody>
      </p:sp>
      <p:sp>
        <p:nvSpPr>
          <p:cNvPr id="5" name="テキスト ボックス 4"/>
          <p:cNvSpPr txBox="1"/>
          <p:nvPr/>
        </p:nvSpPr>
        <p:spPr>
          <a:xfrm>
            <a:off x="4073236" y="845629"/>
            <a:ext cx="4928260" cy="1477328"/>
          </a:xfrm>
          <a:prstGeom prst="rect">
            <a:avLst/>
          </a:prstGeom>
          <a:noFill/>
          <a:ln w="6350">
            <a:solidFill>
              <a:schemeClr val="tx1"/>
            </a:solidFill>
          </a:ln>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　各学校園種に応じた支援体制モデル</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学校園間連携のために活用できるモデル</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関係機関との連携</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保護者の理解啓発を図る取組例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などをまとめていく予定</a:t>
            </a:r>
            <a:endParaRPr kumimoji="1" lang="ja-JP" altLang="en-US" dirty="0">
              <a:latin typeface="ＭＳ ゴシック" panose="020B0609070205080204" pitchFamily="49" charset="-128"/>
              <a:ea typeface="ＭＳ ゴシック" panose="020B0609070205080204" pitchFamily="49"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780" y="2936716"/>
            <a:ext cx="3668207" cy="2952033"/>
          </a:xfrm>
          <a:prstGeom prst="rect">
            <a:avLst/>
          </a:prstGeom>
        </p:spPr>
      </p:pic>
      <p:pic>
        <p:nvPicPr>
          <p:cNvPr id="6" name="図 5"/>
          <p:cNvPicPr>
            <a:picLocks noChangeAspect="1"/>
          </p:cNvPicPr>
          <p:nvPr/>
        </p:nvPicPr>
        <p:blipFill>
          <a:blip r:embed="rId4"/>
          <a:stretch>
            <a:fillRect/>
          </a:stretch>
        </p:blipFill>
        <p:spPr>
          <a:xfrm>
            <a:off x="136854" y="845629"/>
            <a:ext cx="3790143" cy="5474650"/>
          </a:xfrm>
          <a:prstGeom prst="rect">
            <a:avLst/>
          </a:prstGeom>
          <a:ln>
            <a:solidFill>
              <a:schemeClr val="tx1"/>
            </a:solidFill>
          </a:ln>
        </p:spPr>
      </p:pic>
    </p:spTree>
    <p:extLst>
      <p:ext uri="{BB962C8B-B14F-4D97-AF65-F5344CB8AC3E}">
        <p14:creationId xmlns:p14="http://schemas.microsoft.com/office/powerpoint/2010/main" val="387752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TotalTime>
  <Words>2036</Words>
  <Application>Microsoft Office PowerPoint</Application>
  <PresentationFormat>画面に合わせる (4:3)</PresentationFormat>
  <Paragraphs>175</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新條 嘉一</dc:creator>
  <cp:lastModifiedBy>鹿児島県</cp:lastModifiedBy>
  <cp:revision>31</cp:revision>
  <cp:lastPrinted>2020-07-21T23:12:05Z</cp:lastPrinted>
  <dcterms:created xsi:type="dcterms:W3CDTF">2020-05-01T06:37:37Z</dcterms:created>
  <dcterms:modified xsi:type="dcterms:W3CDTF">2021-02-25T14:34:53Z</dcterms:modified>
</cp:coreProperties>
</file>