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43" r:id="rId2"/>
    <p:sldId id="350" r:id="rId3"/>
    <p:sldId id="342" r:id="rId4"/>
    <p:sldId id="347" r:id="rId5"/>
    <p:sldId id="349" r:id="rId6"/>
    <p:sldId id="352" r:id="rId7"/>
    <p:sldId id="351" r:id="rId8"/>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104" d="100"/>
          <a:sy n="104" d="100"/>
        </p:scale>
        <p:origin x="1578" y="11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61" d="100"/>
          <a:sy n="61" d="100"/>
        </p:scale>
        <p:origin x="-2742" y="-84"/>
      </p:cViewPr>
      <p:guideLst>
        <p:guide orient="horz" pos="3131"/>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入退院時情報提供・調整率</a:t>
            </a:r>
          </a:p>
        </c:rich>
      </c:tx>
      <c:layout>
        <c:manualLayout>
          <c:xMode val="edge"/>
          <c:yMode val="edge"/>
          <c:x val="0.30918936496863852"/>
          <c:y val="9.2592592592592587E-3"/>
        </c:manualLayout>
      </c:layout>
      <c:overlay val="0"/>
      <c:spPr>
        <a:no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6.6793400593751884E-2"/>
          <c:y val="0.18113207547169816"/>
          <c:w val="0.90745301676397849"/>
          <c:h val="0.56549497350567024"/>
        </c:manualLayout>
      </c:layout>
      <c:barChart>
        <c:barDir val="col"/>
        <c:grouping val="clustered"/>
        <c:varyColors val="0"/>
        <c:ser>
          <c:idx val="0"/>
          <c:order val="0"/>
          <c:tx>
            <c:strRef>
              <c:f>退院調整率!$A$8</c:f>
              <c:strCache>
                <c:ptCount val="1"/>
                <c:pt idx="0">
                  <c:v>退院時調整率</c:v>
                </c:pt>
              </c:strCache>
            </c:strRef>
          </c:tx>
          <c:spPr>
            <a:solidFill>
              <a:schemeClr val="accent1"/>
            </a:solidFill>
            <a:ln>
              <a:noFill/>
            </a:ln>
            <a:effectLst/>
          </c:spPr>
          <c:invertIfNegative val="0"/>
          <c:dLbls>
            <c:dLbl>
              <c:idx val="4"/>
              <c:layout>
                <c:manualLayout>
                  <c:x val="-7.0237043569826314E-3"/>
                  <c:y val="1.3888888888888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007-481A-9E5F-6C103FDEAE4F}"/>
                </c:ext>
              </c:extLst>
            </c:dLbl>
            <c:dLbl>
              <c:idx val="5"/>
              <c:layout>
                <c:manualLayout>
                  <c:x val="-7.0237043569826314E-3"/>
                  <c:y val="1.38888888888888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007-481A-9E5F-6C103FDEAE4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退院調整率!$B$7:$K$7</c:f>
              <c:strCache>
                <c:ptCount val="10"/>
                <c:pt idx="0">
                  <c:v>運用前</c:v>
                </c:pt>
                <c:pt idx="1">
                  <c:v>R元年（9-10）</c:v>
                </c:pt>
                <c:pt idx="2">
                  <c:v>R2年(3-4)</c:v>
                </c:pt>
                <c:pt idx="3">
                  <c:v>R2年(9-10)</c:v>
                </c:pt>
                <c:pt idx="4">
                  <c:v>R3年(3-4)</c:v>
                </c:pt>
                <c:pt idx="5">
                  <c:v>R3年(9-10)</c:v>
                </c:pt>
                <c:pt idx="6">
                  <c:v>R4年(8-9)</c:v>
                </c:pt>
                <c:pt idx="7">
                  <c:v>R5年(8-9)</c:v>
                </c:pt>
                <c:pt idx="8">
                  <c:v>R6年(8-9)</c:v>
                </c:pt>
                <c:pt idx="9">
                  <c:v>R7年(8-9)</c:v>
                </c:pt>
              </c:strCache>
            </c:strRef>
          </c:cat>
          <c:val>
            <c:numRef>
              <c:f>退院調整率!$B$8:$K$8</c:f>
              <c:numCache>
                <c:formatCode>General</c:formatCode>
                <c:ptCount val="10"/>
                <c:pt idx="0">
                  <c:v>72.7</c:v>
                </c:pt>
                <c:pt idx="1">
                  <c:v>91.2</c:v>
                </c:pt>
                <c:pt idx="2">
                  <c:v>87.5</c:v>
                </c:pt>
                <c:pt idx="3" formatCode="0.0">
                  <c:v>85</c:v>
                </c:pt>
                <c:pt idx="4">
                  <c:v>96.3</c:v>
                </c:pt>
                <c:pt idx="5">
                  <c:v>97.2</c:v>
                </c:pt>
                <c:pt idx="6" formatCode="0.0">
                  <c:v>100</c:v>
                </c:pt>
                <c:pt idx="7">
                  <c:v>90.6</c:v>
                </c:pt>
                <c:pt idx="8" formatCode="0.0">
                  <c:v>93</c:v>
                </c:pt>
                <c:pt idx="9" formatCode="0.0">
                  <c:v>86</c:v>
                </c:pt>
              </c:numCache>
            </c:numRef>
          </c:val>
          <c:extLst>
            <c:ext xmlns:c16="http://schemas.microsoft.com/office/drawing/2014/chart" uri="{C3380CC4-5D6E-409C-BE32-E72D297353CC}">
              <c16:uniqueId val="{00000002-B007-481A-9E5F-6C103FDEAE4F}"/>
            </c:ext>
          </c:extLst>
        </c:ser>
        <c:ser>
          <c:idx val="1"/>
          <c:order val="1"/>
          <c:tx>
            <c:strRef>
              <c:f>退院調整率!$A$9</c:f>
              <c:strCache>
                <c:ptCount val="1"/>
                <c:pt idx="0">
                  <c:v>入院時情報提供率</c:v>
                </c:pt>
              </c:strCache>
            </c:strRef>
          </c:tx>
          <c:spPr>
            <a:pattFill prst="pct10">
              <a:fgClr>
                <a:schemeClr val="accent1"/>
              </a:fgClr>
              <a:bgClr>
                <a:schemeClr val="bg1"/>
              </a:bgClr>
            </a:pattFill>
            <a:ln>
              <a:solidFill>
                <a:schemeClr val="tx2"/>
              </a:solidFill>
            </a:ln>
            <a:effectLst/>
          </c:spPr>
          <c:invertIfNegative val="0"/>
          <c:dLbls>
            <c:dLbl>
              <c:idx val="9"/>
              <c:layout>
                <c:manualLayout>
                  <c:x val="1.638864349962614E-2"/>
                  <c:y val="-1.25786163522012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007-481A-9E5F-6C103FDEAE4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退院調整率!$B$7:$K$7</c:f>
              <c:strCache>
                <c:ptCount val="10"/>
                <c:pt idx="0">
                  <c:v>運用前</c:v>
                </c:pt>
                <c:pt idx="1">
                  <c:v>R元年（9-10）</c:v>
                </c:pt>
                <c:pt idx="2">
                  <c:v>R2年(3-4)</c:v>
                </c:pt>
                <c:pt idx="3">
                  <c:v>R2年(9-10)</c:v>
                </c:pt>
                <c:pt idx="4">
                  <c:v>R3年(3-4)</c:v>
                </c:pt>
                <c:pt idx="5">
                  <c:v>R3年(9-10)</c:v>
                </c:pt>
                <c:pt idx="6">
                  <c:v>R4年(8-9)</c:v>
                </c:pt>
                <c:pt idx="7">
                  <c:v>R5年(8-9)</c:v>
                </c:pt>
                <c:pt idx="8">
                  <c:v>R6年(8-9)</c:v>
                </c:pt>
                <c:pt idx="9">
                  <c:v>R7年(8-9)</c:v>
                </c:pt>
              </c:strCache>
            </c:strRef>
          </c:cat>
          <c:val>
            <c:numRef>
              <c:f>退院調整率!$B$9:$K$9</c:f>
              <c:numCache>
                <c:formatCode>General</c:formatCode>
                <c:ptCount val="10"/>
                <c:pt idx="0" formatCode="0.0">
                  <c:v>100</c:v>
                </c:pt>
                <c:pt idx="1">
                  <c:v>94.4</c:v>
                </c:pt>
                <c:pt idx="2" formatCode="0.0">
                  <c:v>100</c:v>
                </c:pt>
                <c:pt idx="3">
                  <c:v>94.7</c:v>
                </c:pt>
                <c:pt idx="4">
                  <c:v>97.9</c:v>
                </c:pt>
                <c:pt idx="5">
                  <c:v>97.9</c:v>
                </c:pt>
                <c:pt idx="6">
                  <c:v>91.5</c:v>
                </c:pt>
                <c:pt idx="7">
                  <c:v>96.2</c:v>
                </c:pt>
                <c:pt idx="8">
                  <c:v>96.7</c:v>
                </c:pt>
                <c:pt idx="9">
                  <c:v>89.4</c:v>
                </c:pt>
              </c:numCache>
            </c:numRef>
          </c:val>
          <c:extLst>
            <c:ext xmlns:c16="http://schemas.microsoft.com/office/drawing/2014/chart" uri="{C3380CC4-5D6E-409C-BE32-E72D297353CC}">
              <c16:uniqueId val="{00000004-B007-481A-9E5F-6C103FDEAE4F}"/>
            </c:ext>
          </c:extLst>
        </c:ser>
        <c:dLbls>
          <c:showLegendKey val="0"/>
          <c:showVal val="0"/>
          <c:showCatName val="0"/>
          <c:showSerName val="0"/>
          <c:showPercent val="0"/>
          <c:showBubbleSize val="0"/>
        </c:dLbls>
        <c:gapWidth val="219"/>
        <c:overlap val="-27"/>
        <c:axId val="653876560"/>
        <c:axId val="653875904"/>
      </c:barChart>
      <c:catAx>
        <c:axId val="65387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53875904"/>
        <c:crosses val="autoZero"/>
        <c:auto val="1"/>
        <c:lblAlgn val="ctr"/>
        <c:lblOffset val="100"/>
        <c:noMultiLvlLbl val="0"/>
      </c:catAx>
      <c:valAx>
        <c:axId val="65387590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53876560"/>
        <c:crosses val="autoZero"/>
        <c:crossBetween val="between"/>
      </c:valAx>
      <c:spPr>
        <a:noFill/>
        <a:ln>
          <a:noFill/>
        </a:ln>
        <a:effectLst/>
      </c:spPr>
    </c:plotArea>
    <c:legend>
      <c:legendPos val="b"/>
      <c:layout>
        <c:manualLayout>
          <c:xMode val="edge"/>
          <c:yMode val="edge"/>
          <c:x val="0.24061883812813301"/>
          <c:y val="0.91708281747800391"/>
          <c:w val="0.5187621393945383"/>
          <c:h val="8.2917182521996077E-2"/>
        </c:manualLayout>
      </c:layout>
      <c:overlay val="0"/>
      <c:spPr>
        <a:noFill/>
        <a:ln>
          <a:noFill/>
        </a:ln>
        <a:effectLst/>
      </c:spPr>
      <c:txPr>
        <a:bodyPr rot="0" spcFirstLastPara="1" vertOverflow="ellipsis" vert="horz" wrap="square" anchor="ctr" anchorCtr="1"/>
        <a:lstStyle/>
        <a:p>
          <a:pPr>
            <a:defRPr sz="114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0.0281</cdr:x>
      <cdr:y>0.02063</cdr:y>
    </cdr:from>
    <cdr:to>
      <cdr:x>0.18525</cdr:x>
      <cdr:y>0.11438</cdr:y>
    </cdr:to>
    <cdr:sp macro="" textlink="">
      <cdr:nvSpPr>
        <cdr:cNvPr id="2" name="正方形/長方形 1">
          <a:extLst xmlns:a="http://schemas.openxmlformats.org/drawingml/2006/main">
            <a:ext uri="{FF2B5EF4-FFF2-40B4-BE49-F238E27FC236}">
              <a16:creationId xmlns:a16="http://schemas.microsoft.com/office/drawing/2014/main" id="{48FBBC8F-C4AD-4581-8941-2BD09DE85BE8}"/>
            </a:ext>
          </a:extLst>
        </cdr:cNvPr>
        <cdr:cNvSpPr/>
      </cdr:nvSpPr>
      <cdr:spPr>
        <a:xfrm xmlns:a="http://schemas.openxmlformats.org/drawingml/2006/main">
          <a:off x="152418" y="62498"/>
          <a:ext cx="852458" cy="283964"/>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altLang="ja-JP">
              <a:solidFill>
                <a:schemeClr val="tx1"/>
              </a:solidFill>
            </a:rPr>
            <a:t>(%)</a:t>
          </a:r>
          <a:endParaRPr lang="ja-JP">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50529" cy="497524"/>
          </a:xfrm>
          <a:prstGeom prst="rect">
            <a:avLst/>
          </a:prstGeom>
        </p:spPr>
        <p:txBody>
          <a:bodyPr vert="horz" lIns="91494" tIns="45748" rIns="91494" bIns="4574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086" y="0"/>
            <a:ext cx="2950529" cy="497524"/>
          </a:xfrm>
          <a:prstGeom prst="rect">
            <a:avLst/>
          </a:prstGeom>
        </p:spPr>
        <p:txBody>
          <a:bodyPr vert="horz" lIns="91494" tIns="45748" rIns="91494" bIns="45748" rtlCol="0"/>
          <a:lstStyle>
            <a:lvl1pPr algn="r">
              <a:defRPr sz="1200"/>
            </a:lvl1pPr>
          </a:lstStyle>
          <a:p>
            <a:endParaRPr kumimoji="1" lang="ja-JP" altLang="en-US" dirty="0"/>
          </a:p>
        </p:txBody>
      </p:sp>
      <p:sp>
        <p:nvSpPr>
          <p:cNvPr id="4" name="フッター プレースホルダー 3"/>
          <p:cNvSpPr>
            <a:spLocks noGrp="1"/>
          </p:cNvSpPr>
          <p:nvPr>
            <p:ph type="ftr" sz="quarter" idx="2"/>
          </p:nvPr>
        </p:nvSpPr>
        <p:spPr>
          <a:xfrm>
            <a:off x="4" y="9440231"/>
            <a:ext cx="2950529" cy="497523"/>
          </a:xfrm>
          <a:prstGeom prst="rect">
            <a:avLst/>
          </a:prstGeom>
        </p:spPr>
        <p:txBody>
          <a:bodyPr vert="horz" lIns="91494" tIns="45748" rIns="91494" bIns="45748"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5086" y="9440231"/>
            <a:ext cx="2950529" cy="497523"/>
          </a:xfrm>
          <a:prstGeom prst="rect">
            <a:avLst/>
          </a:prstGeom>
        </p:spPr>
        <p:txBody>
          <a:bodyPr vert="horz" lIns="91494" tIns="45748" rIns="91494" bIns="45748" rtlCol="0" anchor="b"/>
          <a:lstStyle>
            <a:lvl1pPr algn="r">
              <a:defRPr sz="1200"/>
            </a:lvl1pPr>
          </a:lstStyle>
          <a:p>
            <a:endParaRPr kumimoji="1" lang="ja-JP" altLang="en-US" dirty="0"/>
          </a:p>
        </p:txBody>
      </p:sp>
    </p:spTree>
    <p:extLst>
      <p:ext uri="{BB962C8B-B14F-4D97-AF65-F5344CB8AC3E}">
        <p14:creationId xmlns:p14="http://schemas.microsoft.com/office/powerpoint/2010/main" val="353400532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49787" cy="496967"/>
          </a:xfrm>
          <a:prstGeom prst="rect">
            <a:avLst/>
          </a:prstGeom>
        </p:spPr>
        <p:txBody>
          <a:bodyPr vert="horz" lIns="91365" tIns="45685" rIns="91365" bIns="456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4" y="4"/>
            <a:ext cx="2949787" cy="496967"/>
          </a:xfrm>
          <a:prstGeom prst="rect">
            <a:avLst/>
          </a:prstGeom>
        </p:spPr>
        <p:txBody>
          <a:bodyPr vert="horz" lIns="91365" tIns="45685" rIns="91365" bIns="45685" rtlCol="0"/>
          <a:lstStyle>
            <a:lvl1pPr algn="r">
              <a:defRPr sz="1200"/>
            </a:lvl1pPr>
          </a:lstStyle>
          <a:p>
            <a:fld id="{86E7378C-89DE-4D7D-B315-59118211AF2C}" type="datetimeFigureOut">
              <a:rPr kumimoji="1" lang="ja-JP" altLang="en-US" smtClean="0"/>
              <a:t>2026/1/27</a:t>
            </a:fld>
            <a:endParaRPr kumimoji="1" lang="ja-JP" altLang="en-US"/>
          </a:p>
        </p:txBody>
      </p:sp>
      <p:sp>
        <p:nvSpPr>
          <p:cNvPr id="4" name="スライド イメージ プレースホルダー 3"/>
          <p:cNvSpPr>
            <a:spLocks noGrp="1" noRot="1" noChangeAspect="1"/>
          </p:cNvSpPr>
          <p:nvPr>
            <p:ph type="sldImg" idx="2"/>
          </p:nvPr>
        </p:nvSpPr>
        <p:spPr>
          <a:xfrm>
            <a:off x="714375" y="746125"/>
            <a:ext cx="5378450" cy="3724275"/>
          </a:xfrm>
          <a:prstGeom prst="rect">
            <a:avLst/>
          </a:prstGeom>
          <a:noFill/>
          <a:ln w="12700">
            <a:solidFill>
              <a:prstClr val="black"/>
            </a:solidFill>
          </a:ln>
        </p:spPr>
        <p:txBody>
          <a:bodyPr vert="horz" lIns="91365" tIns="45685" rIns="91365" bIns="45685" rtlCol="0" anchor="ctr"/>
          <a:lstStyle/>
          <a:p>
            <a:endParaRPr lang="ja-JP" altLang="en-US"/>
          </a:p>
        </p:txBody>
      </p:sp>
      <p:sp>
        <p:nvSpPr>
          <p:cNvPr id="5" name="ノート プレースホルダー 4"/>
          <p:cNvSpPr>
            <a:spLocks noGrp="1"/>
          </p:cNvSpPr>
          <p:nvPr>
            <p:ph type="body" sz="quarter" idx="3"/>
          </p:nvPr>
        </p:nvSpPr>
        <p:spPr>
          <a:xfrm>
            <a:off x="680720" y="4721188"/>
            <a:ext cx="5445760" cy="4472702"/>
          </a:xfrm>
          <a:prstGeom prst="rect">
            <a:avLst/>
          </a:prstGeom>
        </p:spPr>
        <p:txBody>
          <a:bodyPr vert="horz" lIns="91365" tIns="45685" rIns="91365" bIns="456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52"/>
            <a:ext cx="2949787" cy="496967"/>
          </a:xfrm>
          <a:prstGeom prst="rect">
            <a:avLst/>
          </a:prstGeom>
        </p:spPr>
        <p:txBody>
          <a:bodyPr vert="horz" lIns="91365" tIns="45685" rIns="91365" bIns="456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4" y="9440652"/>
            <a:ext cx="2949787" cy="496967"/>
          </a:xfrm>
          <a:prstGeom prst="rect">
            <a:avLst/>
          </a:prstGeom>
        </p:spPr>
        <p:txBody>
          <a:bodyPr vert="horz" lIns="91365" tIns="45685" rIns="91365" bIns="45685" rtlCol="0" anchor="b"/>
          <a:lstStyle>
            <a:lvl1pPr algn="r">
              <a:defRPr sz="1200"/>
            </a:lvl1pPr>
          </a:lstStyle>
          <a:p>
            <a:fld id="{5D2E463F-3B63-4D5B-A763-767FD3C4B2AE}" type="slidenum">
              <a:rPr kumimoji="1" lang="ja-JP" altLang="en-US" smtClean="0"/>
              <a:t>‹#›</a:t>
            </a:fld>
            <a:endParaRPr kumimoji="1" lang="ja-JP" altLang="en-US"/>
          </a:p>
        </p:txBody>
      </p:sp>
    </p:spTree>
    <p:extLst>
      <p:ext uri="{BB962C8B-B14F-4D97-AF65-F5344CB8AC3E}">
        <p14:creationId xmlns:p14="http://schemas.microsoft.com/office/powerpoint/2010/main" val="271038519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077621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356055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0"/>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51969D6-B4DF-4602-A11A-A722562CA538}" type="datetime1">
              <a:rPr kumimoji="1" lang="ja-JP" altLang="en-US" smtClean="0"/>
              <a:t>2026/1/27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30668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7C8375A-8B77-48E8-BEC3-F2C606DCC8C3}" type="datetime1">
              <a:rPr kumimoji="1" lang="ja-JP" altLang="en-US" smtClean="0"/>
              <a:t>2026/1/27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235717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3"/>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1ED871-E21D-4752-877B-41D3FCBD1889}" type="datetime1">
              <a:rPr kumimoji="1" lang="ja-JP" altLang="en-US" smtClean="0"/>
              <a:t>2026/1/27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18266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6EDAF53C-0B04-4E47-A03D-9371FA995EEA}" type="datetime1">
              <a:rPr kumimoji="1" lang="ja-JP" altLang="en-US" smtClean="0"/>
              <a:t>2026/1/27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dirty="0"/>
          </a:p>
        </p:txBody>
      </p:sp>
    </p:spTree>
    <p:extLst>
      <p:ext uri="{BB962C8B-B14F-4D97-AF65-F5344CB8AC3E}">
        <p14:creationId xmlns:p14="http://schemas.microsoft.com/office/powerpoint/2010/main" val="799778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5"/>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68F46FE-96D2-4F63-95FC-35B8DF94CF17}" type="datetime1">
              <a:rPr kumimoji="1" lang="ja-JP" altLang="en-US" smtClean="0"/>
              <a:t>2026/1/27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690778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BB2910-50DC-454D-8BDB-B30C3EA86730}" type="datetime1">
              <a:rPr kumimoji="1" lang="ja-JP" altLang="en-US" smtClean="0"/>
              <a:t>2026/1/27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2698491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840817E-F38F-4E49-99F0-572E8BB664E4}" type="datetime1">
              <a:rPr kumimoji="1" lang="ja-JP" altLang="en-US" smtClean="0"/>
              <a:t>2026/1/27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70533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8A8B66E-B0ED-4D69-B163-8CF82DB179DB}" type="datetime1">
              <a:rPr kumimoji="1" lang="ja-JP" altLang="en-US" smtClean="0"/>
              <a:t>2026/1/27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54673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296D3DF-03B7-4345-9951-2FA83FACF418}" type="datetime1">
              <a:rPr kumimoji="1" lang="ja-JP" altLang="en-US" smtClean="0"/>
              <a:t>2026/1/27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31357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BFBBA60-AC18-452C-8E5C-D275156BE506}" type="datetime1">
              <a:rPr kumimoji="1" lang="ja-JP" altLang="en-US" smtClean="0"/>
              <a:t>2026/1/27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44867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AB2366-EC37-40B5-BA0F-463EB66223C7}" type="datetime1">
              <a:rPr kumimoji="1" lang="ja-JP" altLang="en-US" smtClean="0"/>
              <a:t>2026/1/27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971930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5"/>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5056E-E2C5-4637-B533-33ADEE09A4A5}" type="datetime1">
              <a:rPr kumimoji="1" lang="ja-JP" altLang="en-US" smtClean="0"/>
              <a:t>2026/1/27</a:t>
            </a:fld>
            <a:endParaRPr kumimoji="1" lang="ja-JP" altLang="en-US"/>
          </a:p>
        </p:txBody>
      </p:sp>
      <p:sp>
        <p:nvSpPr>
          <p:cNvPr id="5" name="フッター プレースホルダー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2AB5F-96C0-48BB-BBD9-7E888691FAC9}" type="slidenum">
              <a:rPr kumimoji="1" lang="ja-JP" altLang="en-US" smtClean="0"/>
              <a:t>‹#›</a:t>
            </a:fld>
            <a:endParaRPr kumimoji="1" lang="ja-JP" altLang="en-US"/>
          </a:p>
        </p:txBody>
      </p:sp>
    </p:spTree>
    <p:extLst>
      <p:ext uri="{BB962C8B-B14F-4D97-AF65-F5344CB8AC3E}">
        <p14:creationId xmlns:p14="http://schemas.microsoft.com/office/powerpoint/2010/main" val="1476175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067E72-5537-4DCD-A442-D1974AFD2635}"/>
              </a:ext>
            </a:extLst>
          </p:cNvPr>
          <p:cNvSpPr>
            <a:spLocks noGrp="1"/>
          </p:cNvSpPr>
          <p:nvPr>
            <p:ph type="ctrTitle"/>
          </p:nvPr>
        </p:nvSpPr>
        <p:spPr>
          <a:xfrm>
            <a:off x="560512" y="556195"/>
            <a:ext cx="8712968" cy="1216621"/>
          </a:xfrm>
          <a:solidFill>
            <a:schemeClr val="accent1">
              <a:lumMod val="20000"/>
              <a:lumOff val="80000"/>
            </a:schemeClr>
          </a:solidFill>
        </p:spPr>
        <p:txBody>
          <a:bodyPr>
            <a:normAutofit/>
          </a:bodyPr>
          <a:lstStyle/>
          <a:p>
            <a:r>
              <a:rPr kumimoji="1" lang="ja-JP" altLang="en-US" sz="3600" dirty="0"/>
              <a:t>屋久島地域入退院支援ルール運用に係る</a:t>
            </a:r>
            <a:br>
              <a:rPr kumimoji="1" lang="en-US" altLang="ja-JP" sz="3600" dirty="0"/>
            </a:br>
            <a:r>
              <a:rPr kumimoji="1" lang="ja-JP" altLang="en-US" sz="3600" dirty="0"/>
              <a:t>第</a:t>
            </a:r>
            <a:r>
              <a:rPr kumimoji="1" lang="en-US" altLang="ja-JP" sz="3600" dirty="0"/>
              <a:t>11</a:t>
            </a:r>
            <a:r>
              <a:rPr kumimoji="1" lang="ja-JP" altLang="en-US" sz="3600" dirty="0"/>
              <a:t>回メンテナンス会議の開催</a:t>
            </a:r>
          </a:p>
        </p:txBody>
      </p:sp>
      <p:sp>
        <p:nvSpPr>
          <p:cNvPr id="3" name="字幕 2">
            <a:extLst>
              <a:ext uri="{FF2B5EF4-FFF2-40B4-BE49-F238E27FC236}">
                <a16:creationId xmlns:a16="http://schemas.microsoft.com/office/drawing/2014/main" id="{3559AD25-1612-4576-8FBB-FC89E11418BC}"/>
              </a:ext>
            </a:extLst>
          </p:cNvPr>
          <p:cNvSpPr>
            <a:spLocks noGrp="1"/>
          </p:cNvSpPr>
          <p:nvPr>
            <p:ph type="subTitle" idx="1"/>
          </p:nvPr>
        </p:nvSpPr>
        <p:spPr>
          <a:xfrm>
            <a:off x="560512" y="1988839"/>
            <a:ext cx="8712968" cy="4709009"/>
          </a:xfrm>
          <a:ln>
            <a:solidFill>
              <a:schemeClr val="tx2"/>
            </a:solidFill>
          </a:ln>
        </p:spPr>
        <p:txBody>
          <a:bodyPr>
            <a:normAutofit lnSpcReduction="10000"/>
          </a:bodyPr>
          <a:lstStyle/>
          <a:p>
            <a:pPr algn="l"/>
            <a:r>
              <a:rPr kumimoji="1" lang="ja-JP" altLang="en-US" sz="2000" dirty="0">
                <a:solidFill>
                  <a:schemeClr val="tx1"/>
                </a:solidFill>
              </a:rPr>
              <a:t>開催日：令和</a:t>
            </a:r>
            <a:r>
              <a:rPr lang="ja-JP" altLang="en-US" sz="2000" dirty="0">
                <a:solidFill>
                  <a:schemeClr val="tx1"/>
                </a:solidFill>
              </a:rPr>
              <a:t>７</a:t>
            </a:r>
            <a:r>
              <a:rPr kumimoji="1" lang="ja-JP" altLang="en-US" sz="2000" dirty="0">
                <a:solidFill>
                  <a:schemeClr val="tx1"/>
                </a:solidFill>
              </a:rPr>
              <a:t>年１２月</a:t>
            </a:r>
            <a:r>
              <a:rPr lang="ja-JP" altLang="en-US" sz="2000" dirty="0">
                <a:solidFill>
                  <a:schemeClr val="tx1"/>
                </a:solidFill>
              </a:rPr>
              <a:t>２５</a:t>
            </a:r>
            <a:r>
              <a:rPr kumimoji="1" lang="ja-JP" altLang="en-US" sz="2000" dirty="0">
                <a:solidFill>
                  <a:schemeClr val="tx1"/>
                </a:solidFill>
              </a:rPr>
              <a:t>日（木）午後</a:t>
            </a:r>
            <a:r>
              <a:rPr lang="ja-JP" altLang="en-US" sz="2000" dirty="0">
                <a:solidFill>
                  <a:schemeClr val="tx1"/>
                </a:solidFill>
              </a:rPr>
              <a:t>２</a:t>
            </a:r>
            <a:r>
              <a:rPr kumimoji="1" lang="ja-JP" altLang="en-US" sz="2000" dirty="0">
                <a:solidFill>
                  <a:schemeClr val="tx1"/>
                </a:solidFill>
              </a:rPr>
              <a:t>時００分～午後</a:t>
            </a:r>
            <a:r>
              <a:rPr lang="ja-JP" altLang="en-US" sz="2000" dirty="0">
                <a:solidFill>
                  <a:schemeClr val="tx1"/>
                </a:solidFill>
              </a:rPr>
              <a:t>３</a:t>
            </a:r>
            <a:r>
              <a:rPr kumimoji="1" lang="ja-JP" altLang="en-US" sz="2000" dirty="0">
                <a:solidFill>
                  <a:schemeClr val="tx1"/>
                </a:solidFill>
              </a:rPr>
              <a:t>時３０分</a:t>
            </a:r>
            <a:endParaRPr kumimoji="1" lang="en-US" altLang="ja-JP" sz="2000" dirty="0">
              <a:solidFill>
                <a:schemeClr val="tx1"/>
              </a:solidFill>
            </a:endParaRPr>
          </a:p>
          <a:p>
            <a:pPr algn="l"/>
            <a:r>
              <a:rPr kumimoji="1" lang="ja-JP" altLang="en-US" sz="2000" dirty="0">
                <a:solidFill>
                  <a:schemeClr val="tx1"/>
                </a:solidFill>
              </a:rPr>
              <a:t>会　場 ：屋久島徳洲会病院　２階会議室</a:t>
            </a:r>
            <a:endParaRPr kumimoji="1" lang="en-US" altLang="ja-JP" sz="2000" dirty="0">
              <a:solidFill>
                <a:schemeClr val="tx1"/>
              </a:solidFill>
            </a:endParaRPr>
          </a:p>
          <a:p>
            <a:pPr algn="l"/>
            <a:r>
              <a:rPr kumimoji="1" lang="ja-JP" altLang="en-US" sz="2000" dirty="0">
                <a:solidFill>
                  <a:schemeClr val="tx1"/>
                </a:solidFill>
              </a:rPr>
              <a:t>参加者：屋久島介護支援専門員協議会，</a:t>
            </a:r>
            <a:endParaRPr kumimoji="1" lang="en-US" altLang="ja-JP" sz="2000" dirty="0">
              <a:solidFill>
                <a:schemeClr val="tx1"/>
              </a:solidFill>
            </a:endParaRPr>
          </a:p>
          <a:p>
            <a:pPr algn="l"/>
            <a:r>
              <a:rPr lang="ja-JP" altLang="en-US" sz="2000" dirty="0">
                <a:solidFill>
                  <a:schemeClr val="tx1"/>
                </a:solidFill>
              </a:rPr>
              <a:t>　　　　　屋久島町健康長寿課，包括支援センター，屋久島徳洲会病院</a:t>
            </a:r>
            <a:r>
              <a:rPr kumimoji="1" lang="ja-JP" altLang="en-US" sz="2000" dirty="0">
                <a:solidFill>
                  <a:schemeClr val="tx1"/>
                </a:solidFill>
              </a:rPr>
              <a:t>　，保健所　　　　　　　　　　　　　　　　　　　　　　　　　　　</a:t>
            </a:r>
            <a:endParaRPr kumimoji="1" lang="en-US" altLang="ja-JP" sz="2000" dirty="0">
              <a:solidFill>
                <a:schemeClr val="tx1"/>
              </a:solidFill>
            </a:endParaRPr>
          </a:p>
          <a:p>
            <a:pPr algn="r"/>
            <a:r>
              <a:rPr lang="ja-JP" altLang="en-US" sz="2000" u="sng" dirty="0">
                <a:solidFill>
                  <a:schemeClr val="tx1"/>
                </a:solidFill>
              </a:rPr>
              <a:t>合計　４　か所　　７　名　</a:t>
            </a:r>
            <a:endParaRPr lang="en-US" altLang="ja-JP" sz="2000" u="sng" dirty="0">
              <a:solidFill>
                <a:schemeClr val="tx1"/>
              </a:solidFill>
            </a:endParaRPr>
          </a:p>
          <a:p>
            <a:pPr algn="l"/>
            <a:r>
              <a:rPr lang="ja-JP" altLang="en-US" sz="2000" u="sng" dirty="0">
                <a:solidFill>
                  <a:schemeClr val="tx1"/>
                </a:solidFill>
              </a:rPr>
              <a:t>　   　</a:t>
            </a:r>
            <a:r>
              <a:rPr kumimoji="1" lang="ja-JP" altLang="en-US" sz="2000" dirty="0">
                <a:solidFill>
                  <a:schemeClr val="tx1"/>
                </a:solidFill>
              </a:rPr>
              <a:t>　　　</a:t>
            </a:r>
            <a:r>
              <a:rPr kumimoji="1" lang="ja-JP" altLang="en-US" sz="2000" u="sng" dirty="0">
                <a:solidFill>
                  <a:schemeClr val="tx1"/>
                </a:solidFill>
              </a:rPr>
              <a:t>　</a:t>
            </a:r>
            <a:endParaRPr kumimoji="1" lang="en-US" altLang="ja-JP" sz="2000" u="sng"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13:30</a:t>
            </a:r>
            <a:r>
              <a:rPr kumimoji="1" lang="ja-JP" altLang="en-US" sz="2000" dirty="0">
                <a:solidFill>
                  <a:schemeClr val="tx1"/>
                </a:solidFill>
              </a:rPr>
              <a:t>）　開会</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13:35</a:t>
            </a:r>
            <a:r>
              <a:rPr kumimoji="1" lang="ja-JP" altLang="en-US" sz="2000" dirty="0">
                <a:solidFill>
                  <a:schemeClr val="tx1"/>
                </a:solidFill>
              </a:rPr>
              <a:t>）   １　第</a:t>
            </a:r>
            <a:r>
              <a:rPr kumimoji="1" lang="en-US" altLang="ja-JP" sz="2000" dirty="0">
                <a:solidFill>
                  <a:schemeClr val="tx1"/>
                </a:solidFill>
              </a:rPr>
              <a:t>10</a:t>
            </a:r>
            <a:r>
              <a:rPr kumimoji="1" lang="ja-JP" altLang="en-US" sz="2000" dirty="0">
                <a:solidFill>
                  <a:schemeClr val="tx1"/>
                </a:solidFill>
              </a:rPr>
              <a:t>回メンテナンス会議の振り返り</a:t>
            </a:r>
            <a:endParaRPr kumimoji="1"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13:50</a:t>
            </a:r>
            <a:r>
              <a:rPr kumimoji="1" lang="ja-JP" altLang="en-US" sz="2000" dirty="0">
                <a:solidFill>
                  <a:schemeClr val="tx1"/>
                </a:solidFill>
              </a:rPr>
              <a:t>）　２　</a:t>
            </a:r>
            <a:r>
              <a:rPr lang="ja-JP" altLang="en-US" sz="2000" dirty="0">
                <a:solidFill>
                  <a:schemeClr val="tx1"/>
                </a:solidFill>
              </a:rPr>
              <a:t>入退院支援ルールに係る調査結果について</a:t>
            </a:r>
            <a:endParaRPr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14:35</a:t>
            </a:r>
            <a:r>
              <a:rPr kumimoji="1" lang="ja-JP" altLang="en-US" sz="2000" dirty="0">
                <a:solidFill>
                  <a:schemeClr val="tx1"/>
                </a:solidFill>
              </a:rPr>
              <a:t>）　３　</a:t>
            </a:r>
            <a:r>
              <a:rPr lang="ja-JP" altLang="en-US" sz="2000" dirty="0">
                <a:solidFill>
                  <a:schemeClr val="tx1"/>
                </a:solidFill>
              </a:rPr>
              <a:t>情報連携シートの活用について（</a:t>
            </a:r>
            <a:r>
              <a:rPr lang="en-US" altLang="ja-JP" sz="2000" dirty="0">
                <a:solidFill>
                  <a:schemeClr val="tx1"/>
                </a:solidFill>
              </a:rPr>
              <a:t>ACP</a:t>
            </a:r>
            <a:r>
              <a:rPr lang="ja-JP" altLang="en-US" sz="2000" dirty="0">
                <a:solidFill>
                  <a:schemeClr val="tx1"/>
                </a:solidFill>
              </a:rPr>
              <a:t>関連）</a:t>
            </a:r>
            <a:endParaRPr lang="en-US" altLang="ja-JP" sz="2000" dirty="0">
              <a:solidFill>
                <a:schemeClr val="tx1"/>
              </a:solidFill>
            </a:endParaRPr>
          </a:p>
          <a:p>
            <a:pPr algn="l"/>
            <a:r>
              <a:rPr kumimoji="1" lang="ja-JP" altLang="en-US" sz="2000" dirty="0">
                <a:solidFill>
                  <a:schemeClr val="tx1"/>
                </a:solidFill>
              </a:rPr>
              <a:t>（</a:t>
            </a:r>
            <a:r>
              <a:rPr kumimoji="1" lang="en-US" altLang="ja-JP" sz="2000" dirty="0">
                <a:solidFill>
                  <a:schemeClr val="tx1"/>
                </a:solidFill>
              </a:rPr>
              <a:t>15:05</a:t>
            </a:r>
            <a:r>
              <a:rPr kumimoji="1" lang="ja-JP" altLang="en-US" sz="2000" dirty="0">
                <a:solidFill>
                  <a:schemeClr val="tx1"/>
                </a:solidFill>
              </a:rPr>
              <a:t>）　４　在宅医療・介護連携に係る体制づくりについて</a:t>
            </a:r>
            <a:endParaRPr kumimoji="1" lang="en-US" altLang="ja-JP" sz="2000" dirty="0">
              <a:solidFill>
                <a:schemeClr val="tx1"/>
              </a:solidFill>
            </a:endParaRPr>
          </a:p>
          <a:p>
            <a:pPr algn="l"/>
            <a:r>
              <a:rPr lang="ja-JP" altLang="en-US" sz="2000" dirty="0">
                <a:solidFill>
                  <a:schemeClr val="tx1"/>
                </a:solidFill>
              </a:rPr>
              <a:t>（</a:t>
            </a:r>
            <a:r>
              <a:rPr lang="en-US" altLang="ja-JP" sz="2000" dirty="0">
                <a:solidFill>
                  <a:schemeClr val="tx1"/>
                </a:solidFill>
              </a:rPr>
              <a:t>15:20</a:t>
            </a:r>
            <a:r>
              <a:rPr lang="ja-JP" altLang="en-US" sz="2000" dirty="0">
                <a:solidFill>
                  <a:schemeClr val="tx1"/>
                </a:solidFill>
              </a:rPr>
              <a:t>）   ５　その他</a:t>
            </a:r>
            <a:endParaRPr lang="en-US" altLang="ja-JP" sz="2000" dirty="0">
              <a:solidFill>
                <a:schemeClr val="tx1"/>
              </a:solidFill>
            </a:endParaRPr>
          </a:p>
          <a:p>
            <a:pPr algn="l"/>
            <a:r>
              <a:rPr lang="ja-JP" altLang="en-US" sz="2000" dirty="0">
                <a:solidFill>
                  <a:schemeClr val="tx1"/>
                </a:solidFill>
              </a:rPr>
              <a:t>（</a:t>
            </a:r>
            <a:r>
              <a:rPr lang="en-US" altLang="ja-JP" sz="2000" dirty="0">
                <a:solidFill>
                  <a:schemeClr val="tx1"/>
                </a:solidFill>
              </a:rPr>
              <a:t>15:30</a:t>
            </a:r>
            <a:r>
              <a:rPr lang="ja-JP" altLang="en-US" sz="2000" dirty="0">
                <a:solidFill>
                  <a:schemeClr val="tx1"/>
                </a:solidFill>
              </a:rPr>
              <a:t>）　閉会</a:t>
            </a:r>
            <a:r>
              <a:rPr kumimoji="1" lang="ja-JP" altLang="en-US" sz="2000" dirty="0">
                <a:solidFill>
                  <a:schemeClr val="tx1"/>
                </a:solidFill>
              </a:rPr>
              <a:t>　</a:t>
            </a:r>
          </a:p>
        </p:txBody>
      </p:sp>
      <p:sp>
        <p:nvSpPr>
          <p:cNvPr id="4" name="正方形/長方形 3">
            <a:extLst>
              <a:ext uri="{FF2B5EF4-FFF2-40B4-BE49-F238E27FC236}">
                <a16:creationId xmlns:a16="http://schemas.microsoft.com/office/drawing/2014/main" id="{F35BB001-2256-4EFE-8A01-B38D33273621}"/>
              </a:ext>
            </a:extLst>
          </p:cNvPr>
          <p:cNvSpPr/>
          <p:nvPr/>
        </p:nvSpPr>
        <p:spPr>
          <a:xfrm>
            <a:off x="4808984" y="160151"/>
            <a:ext cx="4752528"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令和７年度　屋久島地域入退院支援ルール</a:t>
            </a:r>
          </a:p>
        </p:txBody>
      </p:sp>
      <p:pic>
        <p:nvPicPr>
          <p:cNvPr id="7" name="図 6">
            <a:extLst>
              <a:ext uri="{FF2B5EF4-FFF2-40B4-BE49-F238E27FC236}">
                <a16:creationId xmlns:a16="http://schemas.microsoft.com/office/drawing/2014/main" id="{7CDDAC4A-6694-48B1-AE11-44A077FF9F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3280" y="5445224"/>
            <a:ext cx="1437222" cy="1036600"/>
          </a:xfrm>
          <a:prstGeom prst="rect">
            <a:avLst/>
          </a:prstGeom>
        </p:spPr>
      </p:pic>
    </p:spTree>
    <p:extLst>
      <p:ext uri="{BB962C8B-B14F-4D97-AF65-F5344CB8AC3E}">
        <p14:creationId xmlns:p14="http://schemas.microsoft.com/office/powerpoint/2010/main" val="381814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角丸四角形 71"/>
          <p:cNvSpPr/>
          <p:nvPr/>
        </p:nvSpPr>
        <p:spPr>
          <a:xfrm>
            <a:off x="109780" y="957499"/>
            <a:ext cx="4703503" cy="409699"/>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93486" y="1424136"/>
            <a:ext cx="9683222" cy="3141866"/>
          </a:xfrm>
          <a:prstGeom prst="rect">
            <a:avLst/>
          </a:prstGeom>
          <a:solidFill>
            <a:schemeClr val="bg1"/>
          </a:solidFill>
          <a:ln w="285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sz="1400" dirty="0"/>
          </a:p>
        </p:txBody>
      </p:sp>
      <p:sp>
        <p:nvSpPr>
          <p:cNvPr id="37" name="角丸四角形 36"/>
          <p:cNvSpPr/>
          <p:nvPr/>
        </p:nvSpPr>
        <p:spPr>
          <a:xfrm>
            <a:off x="7715387" y="1642059"/>
            <a:ext cx="575187" cy="2642327"/>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3" name="右矢印 42"/>
          <p:cNvSpPr/>
          <p:nvPr/>
        </p:nvSpPr>
        <p:spPr>
          <a:xfrm>
            <a:off x="5834268" y="1658828"/>
            <a:ext cx="1805054"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1" name="正方形/長方形 50"/>
          <p:cNvSpPr/>
          <p:nvPr/>
        </p:nvSpPr>
        <p:spPr>
          <a:xfrm>
            <a:off x="0" y="1644"/>
            <a:ext cx="9906000" cy="53252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1435512" y="84316"/>
            <a:ext cx="7837968" cy="400110"/>
          </a:xfrm>
          <a:prstGeom prst="rect">
            <a:avLst/>
          </a:prstGeom>
          <a:noFill/>
        </p:spPr>
        <p:txBody>
          <a:bodyPr wrap="square" rtlCol="0">
            <a:spAutoFit/>
          </a:bodyPr>
          <a:lstStyle/>
          <a:p>
            <a:r>
              <a:rPr lang="ja-JP" altLang="en-US" sz="2000" dirty="0">
                <a:solidFill>
                  <a:schemeClr val="bg1"/>
                </a:solidFill>
                <a:latin typeface="ＤＦ特太ゴシック体" panose="020B0509000000000000" pitchFamily="49" charset="-128"/>
                <a:ea typeface="ＤＦ特太ゴシック体" panose="020B0509000000000000" pitchFamily="49" charset="-128"/>
              </a:rPr>
              <a:t>入退院支援ルール運用後の予定（状況確認・評価を</a:t>
            </a:r>
            <a:r>
              <a:rPr lang="ja-JP" altLang="en-US" sz="2000" dirty="0">
                <a:solidFill>
                  <a:srgbClr val="FF0000"/>
                </a:solidFill>
                <a:latin typeface="ＤＦ特太ゴシック体" panose="020B0509000000000000" pitchFamily="49" charset="-128"/>
                <a:ea typeface="ＤＦ特太ゴシック体" panose="020B0509000000000000" pitchFamily="49" charset="-128"/>
              </a:rPr>
              <a:t>年毎</a:t>
            </a:r>
            <a:r>
              <a:rPr lang="ja-JP" altLang="en-US" sz="2000" dirty="0">
                <a:solidFill>
                  <a:schemeClr val="bg1"/>
                </a:solidFill>
                <a:latin typeface="ＤＦ特太ゴシック体" panose="020B0509000000000000" pitchFamily="49" charset="-128"/>
                <a:ea typeface="ＤＦ特太ゴシック体" panose="020B0509000000000000" pitchFamily="49" charset="-128"/>
              </a:rPr>
              <a:t>実施）</a:t>
            </a:r>
            <a:endParaRPr kumimoji="1" lang="ja-JP" altLang="en-US" sz="20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6" name="テキスト ボックス 55"/>
          <p:cNvSpPr txBox="1"/>
          <p:nvPr/>
        </p:nvSpPr>
        <p:spPr>
          <a:xfrm>
            <a:off x="875734" y="4126576"/>
            <a:ext cx="998417" cy="338554"/>
          </a:xfrm>
          <a:prstGeom prst="rect">
            <a:avLst/>
          </a:prstGeom>
          <a:noFill/>
        </p:spPr>
        <p:txBody>
          <a:bodyPr wrap="square" rtlCol="0">
            <a:spAutoFit/>
          </a:bodyPr>
          <a:lstStyle/>
          <a:p>
            <a:r>
              <a:rPr kumimoji="1" lang="en-US" altLang="ja-JP" sz="1600" dirty="0">
                <a:solidFill>
                  <a:srgbClr val="FF0000"/>
                </a:solidFill>
                <a:latin typeface="HGP創英角ｺﾞｼｯｸUB" panose="020B0900000000000000" pitchFamily="50" charset="-128"/>
                <a:ea typeface="HGP創英角ｺﾞｼｯｸUB" panose="020B0900000000000000" pitchFamily="50" charset="-128"/>
              </a:rPr>
              <a:t>6</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a:t>
            </a:r>
            <a:r>
              <a:rPr kumimoji="1" lang="en-US" altLang="ja-JP" sz="1600" dirty="0">
                <a:solidFill>
                  <a:srgbClr val="FF0000"/>
                </a:solidFill>
                <a:latin typeface="HGP創英角ｺﾞｼｯｸUB" panose="020B0900000000000000" pitchFamily="50" charset="-128"/>
                <a:ea typeface="HGP創英角ｺﾞｼｯｸUB" panose="020B0900000000000000" pitchFamily="50" charset="-128"/>
              </a:rPr>
              <a:t>7</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cxnSp>
        <p:nvCxnSpPr>
          <p:cNvPr id="6" name="直線コネクタ 5"/>
          <p:cNvCxnSpPr>
            <a:cxnSpLocks/>
          </p:cNvCxnSpPr>
          <p:nvPr/>
        </p:nvCxnSpPr>
        <p:spPr>
          <a:xfrm>
            <a:off x="4813283" y="1041663"/>
            <a:ext cx="0" cy="3517585"/>
          </a:xfrm>
          <a:prstGeom prst="line">
            <a:avLst/>
          </a:prstGeom>
          <a:ln w="28575">
            <a:prstDash val="sysDash"/>
          </a:ln>
        </p:spPr>
        <p:style>
          <a:lnRef idx="1">
            <a:schemeClr val="dk1"/>
          </a:lnRef>
          <a:fillRef idx="0">
            <a:schemeClr val="dk1"/>
          </a:fillRef>
          <a:effectRef idx="0">
            <a:schemeClr val="dk1"/>
          </a:effectRef>
          <a:fontRef idx="minor">
            <a:schemeClr val="tx1"/>
          </a:fontRef>
        </p:style>
      </p:cxnSp>
      <p:sp>
        <p:nvSpPr>
          <p:cNvPr id="58" name="テキスト ボックス 57"/>
          <p:cNvSpPr txBox="1"/>
          <p:nvPr/>
        </p:nvSpPr>
        <p:spPr>
          <a:xfrm>
            <a:off x="1120442" y="1441976"/>
            <a:ext cx="1789984"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６年半後評価</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0" name="テキスト ボックス 59"/>
          <p:cNvSpPr txBox="1"/>
          <p:nvPr/>
        </p:nvSpPr>
        <p:spPr>
          <a:xfrm>
            <a:off x="1308199" y="992645"/>
            <a:ext cx="2373491" cy="338554"/>
          </a:xfrm>
          <a:prstGeom prst="rect">
            <a:avLst/>
          </a:prstGeom>
          <a:noFill/>
        </p:spPr>
        <p:txBody>
          <a:bodyPr wrap="square" rtlCol="0">
            <a:spAutoFit/>
          </a:bodyPr>
          <a:lstStyle/>
          <a:p>
            <a:pPr algn="ct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２０２５年（令和７年）</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1" name="テキスト ボックス 60"/>
          <p:cNvSpPr txBox="1"/>
          <p:nvPr/>
        </p:nvSpPr>
        <p:spPr>
          <a:xfrm>
            <a:off x="1669226" y="2173450"/>
            <a:ext cx="677108" cy="1614502"/>
          </a:xfrm>
          <a:prstGeom prst="rect">
            <a:avLst/>
          </a:prstGeom>
          <a:solidFill>
            <a:schemeClr val="accent4">
              <a:lumMod val="60000"/>
              <a:lumOff val="40000"/>
            </a:schemeClr>
          </a:solidFill>
          <a:ln>
            <a:solidFill>
              <a:schemeClr val="tx1"/>
            </a:solidFill>
          </a:ln>
        </p:spPr>
        <p:txBody>
          <a:bodyPr vert="eaVert" wrap="square" rtlCol="0">
            <a:spAutoFit/>
          </a:bodyPr>
          <a:lstStyle/>
          <a:p>
            <a:r>
              <a:rPr kumimoji="1" lang="ja-JP" altLang="en-US" sz="1600" dirty="0">
                <a:latin typeface="HGP創英角ｺﾞｼｯｸUB" panose="020B0900000000000000" pitchFamily="50" charset="-128"/>
                <a:ea typeface="HGP創英角ｺﾞｼｯｸUB" panose="020B0900000000000000" pitchFamily="50" charset="-128"/>
              </a:rPr>
              <a:t>ケアマネ調査</a:t>
            </a:r>
            <a:endParaRPr kumimoji="1" lang="en-US" altLang="ja-JP" sz="1600"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病院調査</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62" name="テキスト ボックス 61"/>
          <p:cNvSpPr txBox="1"/>
          <p:nvPr/>
        </p:nvSpPr>
        <p:spPr>
          <a:xfrm>
            <a:off x="1619267" y="3776661"/>
            <a:ext cx="903161" cy="338554"/>
          </a:xfrm>
          <a:prstGeom prst="rect">
            <a:avLst/>
          </a:prstGeom>
          <a:noFill/>
        </p:spPr>
        <p:txBody>
          <a:bodyPr wrap="square" rtlCol="0">
            <a:spAutoFit/>
          </a:bodyPr>
          <a:lstStyle/>
          <a:p>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8</a:t>
            </a: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a:t>
            </a:r>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9</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64" name="角丸四角形 63"/>
          <p:cNvSpPr/>
          <p:nvPr/>
        </p:nvSpPr>
        <p:spPr>
          <a:xfrm>
            <a:off x="3175361" y="1593289"/>
            <a:ext cx="575187" cy="2645359"/>
          </a:xfrm>
          <a:prstGeom prst="roundRect">
            <a:avLst/>
          </a:prstGeom>
          <a:solidFill>
            <a:schemeClr val="accent2">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介護支援専門員代表者会議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5" name="角丸四角形 64"/>
          <p:cNvSpPr/>
          <p:nvPr/>
        </p:nvSpPr>
        <p:spPr>
          <a:xfrm>
            <a:off x="8408774" y="1622322"/>
            <a:ext cx="575187" cy="2646939"/>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15</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rPr>
              <a:t>12</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テキスト ボックス 65"/>
          <p:cNvSpPr txBox="1"/>
          <p:nvPr/>
        </p:nvSpPr>
        <p:spPr>
          <a:xfrm>
            <a:off x="3881262" y="4208241"/>
            <a:ext cx="822715" cy="307777"/>
          </a:xfrm>
          <a:prstGeom prst="rect">
            <a:avLst/>
          </a:prstGeom>
          <a:noFill/>
        </p:spPr>
        <p:txBody>
          <a:bodyPr wrap="square" rtlCol="0">
            <a:spAutoFit/>
          </a:bodyPr>
          <a:lstStyle/>
          <a:p>
            <a:r>
              <a:rPr lang="en-US" altLang="ja-JP" sz="1400" dirty="0">
                <a:solidFill>
                  <a:srgbClr val="FF0000"/>
                </a:solidFill>
                <a:latin typeface="HGP創英角ｺﾞｼｯｸUB" panose="020B0900000000000000" pitchFamily="50" charset="-128"/>
                <a:ea typeface="HGP創英角ｺﾞｼｯｸUB" panose="020B0900000000000000" pitchFamily="50" charset="-128"/>
              </a:rPr>
              <a:t>12</a:t>
            </a:r>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月</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cxnSp>
        <p:nvCxnSpPr>
          <p:cNvPr id="10" name="直線矢印コネクタ 9"/>
          <p:cNvCxnSpPr>
            <a:cxnSpLocks/>
          </p:cNvCxnSpPr>
          <p:nvPr/>
        </p:nvCxnSpPr>
        <p:spPr>
          <a:xfrm>
            <a:off x="74466" y="4594111"/>
            <a:ext cx="2718294"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cxnSpLocks/>
          </p:cNvCxnSpPr>
          <p:nvPr/>
        </p:nvCxnSpPr>
        <p:spPr>
          <a:xfrm>
            <a:off x="2864768" y="4594111"/>
            <a:ext cx="4680520"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52098" y="4615742"/>
            <a:ext cx="3123221"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令和６年１０月～令和７年９月（１年間）</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48" name="角丸四角形 47"/>
          <p:cNvSpPr/>
          <p:nvPr/>
        </p:nvSpPr>
        <p:spPr>
          <a:xfrm>
            <a:off x="4813283" y="944940"/>
            <a:ext cx="4979719" cy="42225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6307292" y="993362"/>
            <a:ext cx="2115523" cy="338554"/>
          </a:xfrm>
          <a:prstGeom prst="rect">
            <a:avLst/>
          </a:prstGeom>
          <a:noFill/>
        </p:spPr>
        <p:txBody>
          <a:bodyPr wrap="square" rtlCol="0">
            <a:spAutoFit/>
          </a:bodyPr>
          <a:lstStyle/>
          <a:p>
            <a:pPr algn="ct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２０２</a:t>
            </a:r>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6</a:t>
            </a: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年（令和</a:t>
            </a:r>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8</a:t>
            </a: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年）</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52" name="右矢印 51"/>
          <p:cNvSpPr/>
          <p:nvPr/>
        </p:nvSpPr>
        <p:spPr>
          <a:xfrm>
            <a:off x="858762" y="1676909"/>
            <a:ext cx="2197915"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5" name="角丸四角形 74"/>
          <p:cNvSpPr/>
          <p:nvPr/>
        </p:nvSpPr>
        <p:spPr>
          <a:xfrm>
            <a:off x="977782" y="2102159"/>
            <a:ext cx="567240" cy="2022098"/>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（ケアマネ説明</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6</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0" name="角丸四角形 79"/>
          <p:cNvSpPr/>
          <p:nvPr/>
        </p:nvSpPr>
        <p:spPr>
          <a:xfrm>
            <a:off x="3835390" y="1593289"/>
            <a:ext cx="575187" cy="2646939"/>
          </a:xfrm>
          <a:prstGeom prst="round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14</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回医療・介護合同会議</a:t>
            </a:r>
            <a:endParaRPr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第</a:t>
            </a:r>
            <a:r>
              <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rPr>
              <a:t>11</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回メンテナンス会議</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テキスト ボックス 80"/>
          <p:cNvSpPr txBox="1"/>
          <p:nvPr/>
        </p:nvSpPr>
        <p:spPr>
          <a:xfrm>
            <a:off x="7726293" y="4284386"/>
            <a:ext cx="783397" cy="338554"/>
          </a:xfrm>
          <a:prstGeom prst="rect">
            <a:avLst/>
          </a:prstGeom>
          <a:noFill/>
        </p:spPr>
        <p:txBody>
          <a:bodyPr wrap="square" rtlCol="0">
            <a:spAutoFit/>
          </a:bodyPr>
          <a:lstStyle/>
          <a:p>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12</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82" name="右矢印 81"/>
          <p:cNvSpPr/>
          <p:nvPr/>
        </p:nvSpPr>
        <p:spPr>
          <a:xfrm>
            <a:off x="9047237" y="1695039"/>
            <a:ext cx="709413" cy="589935"/>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97400" y="577681"/>
            <a:ext cx="4496744" cy="338554"/>
          </a:xfrm>
          <a:prstGeom prst="rect">
            <a:avLst/>
          </a:prstGeom>
          <a:noFill/>
        </p:spPr>
        <p:txBody>
          <a:bodyPr wrap="non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a:t>
            </a:r>
            <a:r>
              <a:rPr kumimoji="1" lang="ja-JP" altLang="en-US" sz="1600" dirty="0">
                <a:latin typeface="HG丸ｺﾞｼｯｸM-PRO" panose="020F0600000000000000" pitchFamily="50" charset="-128"/>
                <a:ea typeface="HG丸ｺﾞｼｯｸM-PRO" panose="020F0600000000000000" pitchFamily="50" charset="-128"/>
              </a:rPr>
              <a:t>令和元年５月～入退院調整ルール運用開始</a:t>
            </a:r>
            <a:r>
              <a:rPr kumimoji="1" lang="ja-JP" altLang="en-US" sz="1600" b="1" dirty="0">
                <a:latin typeface="HG丸ｺﾞｼｯｸM-PRO" panose="020F0600000000000000" pitchFamily="50" charset="-128"/>
                <a:ea typeface="HG丸ｺﾞｼｯｸM-PRO" panose="020F0600000000000000" pitchFamily="50" charset="-128"/>
              </a:rPr>
              <a:t>＊</a:t>
            </a:r>
          </a:p>
        </p:txBody>
      </p:sp>
      <p:sp>
        <p:nvSpPr>
          <p:cNvPr id="54" name="テキスト ボックス 53"/>
          <p:cNvSpPr txBox="1"/>
          <p:nvPr/>
        </p:nvSpPr>
        <p:spPr>
          <a:xfrm>
            <a:off x="3283813" y="4622659"/>
            <a:ext cx="3544940"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令和７年１０月～令和８年９月（１年間）</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C48544BD-3B6B-4C1A-A05D-B0A3635387CC}"/>
              </a:ext>
            </a:extLst>
          </p:cNvPr>
          <p:cNvSpPr txBox="1"/>
          <p:nvPr/>
        </p:nvSpPr>
        <p:spPr>
          <a:xfrm>
            <a:off x="3175319" y="4206198"/>
            <a:ext cx="822715" cy="307777"/>
          </a:xfrm>
          <a:prstGeom prst="rect">
            <a:avLst/>
          </a:prstGeom>
          <a:noFill/>
        </p:spPr>
        <p:txBody>
          <a:bodyPr wrap="square" rtlCol="0">
            <a:spAutoFit/>
          </a:bodyPr>
          <a:lstStyle/>
          <a:p>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12</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2" name="四角形: 角を丸くする 1">
            <a:extLst>
              <a:ext uri="{FF2B5EF4-FFF2-40B4-BE49-F238E27FC236}">
                <a16:creationId xmlns:a16="http://schemas.microsoft.com/office/drawing/2014/main" id="{B0319A7D-98EC-468F-970A-9A67582964BD}"/>
              </a:ext>
            </a:extLst>
          </p:cNvPr>
          <p:cNvSpPr/>
          <p:nvPr/>
        </p:nvSpPr>
        <p:spPr>
          <a:xfrm>
            <a:off x="564467" y="4979532"/>
            <a:ext cx="8818165" cy="1699700"/>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⚫令和</a:t>
            </a:r>
            <a:r>
              <a:rPr kumimoji="1" lang="en-US" altLang="ja-JP" dirty="0">
                <a:solidFill>
                  <a:schemeClr val="tx1"/>
                </a:solidFill>
              </a:rPr>
              <a:t>4</a:t>
            </a:r>
            <a:r>
              <a:rPr kumimoji="1" lang="ja-JP" altLang="en-US" dirty="0">
                <a:solidFill>
                  <a:schemeClr val="tx1"/>
                </a:solidFill>
              </a:rPr>
              <a:t>年度からアンケート調査を年</a:t>
            </a:r>
            <a:r>
              <a:rPr kumimoji="1" lang="en-US" altLang="ja-JP" dirty="0">
                <a:solidFill>
                  <a:schemeClr val="tx1"/>
                </a:solidFill>
              </a:rPr>
              <a:t>1</a:t>
            </a:r>
            <a:r>
              <a:rPr kumimoji="1" lang="ja-JP" altLang="en-US" dirty="0">
                <a:solidFill>
                  <a:schemeClr val="tx1"/>
                </a:solidFill>
              </a:rPr>
              <a:t>回と</a:t>
            </a:r>
            <a:r>
              <a:rPr lang="ja-JP" altLang="en-US" dirty="0">
                <a:solidFill>
                  <a:schemeClr val="tx1"/>
                </a:solidFill>
              </a:rPr>
              <a:t>す</a:t>
            </a:r>
            <a:r>
              <a:rPr kumimoji="1" lang="ja-JP" altLang="en-US" dirty="0">
                <a:solidFill>
                  <a:schemeClr val="tx1"/>
                </a:solidFill>
              </a:rPr>
              <a:t>る。</a:t>
            </a:r>
            <a:endParaRPr kumimoji="1" lang="en-US" altLang="ja-JP" dirty="0">
              <a:solidFill>
                <a:schemeClr val="tx1"/>
              </a:solidFill>
            </a:endParaRPr>
          </a:p>
          <a:p>
            <a:r>
              <a:rPr kumimoji="1" lang="ja-JP" altLang="en-US" dirty="0">
                <a:solidFill>
                  <a:schemeClr val="tx1"/>
                </a:solidFill>
              </a:rPr>
              <a:t>   ⚫情報提供は退院何日前か，客観的指標を追加し，令和５年度から実施している。</a:t>
            </a:r>
            <a:endParaRPr kumimoji="1" lang="en-US" altLang="ja-JP" dirty="0">
              <a:solidFill>
                <a:schemeClr val="tx1"/>
              </a:solidFill>
            </a:endParaRPr>
          </a:p>
          <a:p>
            <a:r>
              <a:rPr kumimoji="1" lang="ja-JP" altLang="en-US" dirty="0">
                <a:solidFill>
                  <a:schemeClr val="tx1"/>
                </a:solidFill>
              </a:rPr>
              <a:t>　⚫第９回の会議で</a:t>
            </a:r>
            <a:r>
              <a:rPr kumimoji="1" lang="ja-JP" altLang="en-US" dirty="0">
                <a:solidFill>
                  <a:srgbClr val="FF0000"/>
                </a:solidFill>
              </a:rPr>
              <a:t>令和７年度</a:t>
            </a:r>
            <a:r>
              <a:rPr kumimoji="1" lang="ja-JP" altLang="en-US" dirty="0">
                <a:solidFill>
                  <a:schemeClr val="tx1"/>
                </a:solidFill>
              </a:rPr>
              <a:t>からメンテナンス会議を</a:t>
            </a:r>
            <a:r>
              <a:rPr kumimoji="1" lang="ja-JP" altLang="en-US" dirty="0">
                <a:solidFill>
                  <a:srgbClr val="FF0000"/>
                </a:solidFill>
              </a:rPr>
              <a:t>年１回</a:t>
            </a:r>
            <a:r>
              <a:rPr kumimoji="1" lang="ja-JP" altLang="en-US" dirty="0">
                <a:solidFill>
                  <a:schemeClr val="tx1"/>
                </a:solidFill>
              </a:rPr>
              <a:t>の実施に変更。</a:t>
            </a:r>
            <a:endParaRPr kumimoji="1" lang="en-US" altLang="ja-JP" dirty="0">
              <a:solidFill>
                <a:schemeClr val="tx1"/>
              </a:solidFill>
            </a:endParaRPr>
          </a:p>
          <a:p>
            <a:r>
              <a:rPr kumimoji="1" lang="ja-JP" altLang="en-US" dirty="0">
                <a:solidFill>
                  <a:schemeClr val="tx1"/>
                </a:solidFill>
              </a:rPr>
              <a:t>　⚫介護支援専門員代表者会議を必要時開催する。</a:t>
            </a:r>
            <a:endParaRPr kumimoji="1" lang="en-US" altLang="ja-JP" dirty="0">
              <a:solidFill>
                <a:schemeClr val="tx1"/>
              </a:solidFill>
            </a:endParaRPr>
          </a:p>
          <a:p>
            <a:r>
              <a:rPr kumimoji="1" lang="ja-JP" altLang="en-US" dirty="0">
                <a:solidFill>
                  <a:schemeClr val="tx1"/>
                </a:solidFill>
              </a:rPr>
              <a:t>　　　</a:t>
            </a:r>
            <a:r>
              <a:rPr kumimoji="1" lang="ja-JP" altLang="en-US" sz="1600" dirty="0">
                <a:solidFill>
                  <a:schemeClr val="tx1"/>
                </a:solidFill>
              </a:rPr>
              <a:t>（介護支援専門員定例会に参加することで日頃からの連携が可能である。</a:t>
            </a:r>
            <a:endParaRPr kumimoji="1" lang="en-US" altLang="ja-JP" sz="1600" dirty="0">
              <a:solidFill>
                <a:schemeClr val="tx1"/>
              </a:solidFill>
            </a:endParaRPr>
          </a:p>
          <a:p>
            <a:r>
              <a:rPr lang="ja-JP" altLang="en-US" sz="1600" dirty="0">
                <a:solidFill>
                  <a:schemeClr val="tx1"/>
                </a:solidFill>
              </a:rPr>
              <a:t>　　　　</a:t>
            </a:r>
            <a:r>
              <a:rPr kumimoji="1" lang="en-US" altLang="ja-JP" sz="1600" dirty="0">
                <a:solidFill>
                  <a:schemeClr val="tx1"/>
                </a:solidFill>
              </a:rPr>
              <a:t>R7</a:t>
            </a:r>
            <a:r>
              <a:rPr kumimoji="1" lang="ja-JP" altLang="en-US" sz="1600" dirty="0">
                <a:solidFill>
                  <a:schemeClr val="tx1"/>
                </a:solidFill>
              </a:rPr>
              <a:t>年度から２か月に１回の定例会開催となっている。）　</a:t>
            </a:r>
            <a:endParaRPr kumimoji="1" lang="ja-JP" altLang="en-US" sz="1600" dirty="0"/>
          </a:p>
        </p:txBody>
      </p:sp>
      <p:sp>
        <p:nvSpPr>
          <p:cNvPr id="33" name="角丸四角形 74">
            <a:extLst>
              <a:ext uri="{FF2B5EF4-FFF2-40B4-BE49-F238E27FC236}">
                <a16:creationId xmlns:a16="http://schemas.microsoft.com/office/drawing/2014/main" id="{959335D9-62EA-4A91-982D-68201386F121}"/>
              </a:ext>
            </a:extLst>
          </p:cNvPr>
          <p:cNvSpPr/>
          <p:nvPr/>
        </p:nvSpPr>
        <p:spPr>
          <a:xfrm>
            <a:off x="5812792" y="2151730"/>
            <a:ext cx="567240" cy="2022098"/>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（ケアマネ説明</a:t>
            </a:r>
            <a:r>
              <a:rPr lang="en-US" altLang="ja-JP" sz="1600" dirty="0">
                <a:solidFill>
                  <a:schemeClr val="tx1"/>
                </a:solidFill>
                <a:latin typeface="HGP創英角ｺﾞｼｯｸUB" panose="020B0900000000000000" pitchFamily="50" charset="-128"/>
                <a:ea typeface="HGP創英角ｺﾞｼｯｸUB" panose="020B0900000000000000" pitchFamily="50" charset="-128"/>
              </a:rPr>
              <a:t>6</a:t>
            </a:r>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EB1185B7-B676-4E6C-9726-AC682DA09C1A}"/>
              </a:ext>
            </a:extLst>
          </p:cNvPr>
          <p:cNvSpPr txBox="1"/>
          <p:nvPr/>
        </p:nvSpPr>
        <p:spPr>
          <a:xfrm>
            <a:off x="6490199" y="2173450"/>
            <a:ext cx="677108" cy="1614502"/>
          </a:xfrm>
          <a:prstGeom prst="rect">
            <a:avLst/>
          </a:prstGeom>
          <a:solidFill>
            <a:schemeClr val="accent4">
              <a:lumMod val="60000"/>
              <a:lumOff val="40000"/>
            </a:schemeClr>
          </a:solidFill>
          <a:ln>
            <a:solidFill>
              <a:schemeClr val="tx1"/>
            </a:solidFill>
          </a:ln>
        </p:spPr>
        <p:txBody>
          <a:bodyPr vert="eaVert" wrap="square" rtlCol="0">
            <a:spAutoFit/>
          </a:bodyPr>
          <a:lstStyle/>
          <a:p>
            <a:r>
              <a:rPr kumimoji="1" lang="ja-JP" altLang="en-US" sz="1600" dirty="0">
                <a:latin typeface="HGP創英角ｺﾞｼｯｸUB" panose="020B0900000000000000" pitchFamily="50" charset="-128"/>
                <a:ea typeface="HGP創英角ｺﾞｼｯｸUB" panose="020B0900000000000000" pitchFamily="50" charset="-128"/>
              </a:rPr>
              <a:t>ケアマネ調査</a:t>
            </a:r>
            <a:endParaRPr kumimoji="1" lang="en-US" altLang="ja-JP" sz="1600" dirty="0">
              <a:latin typeface="HGP創英角ｺﾞｼｯｸUB" panose="020B0900000000000000" pitchFamily="50" charset="-128"/>
              <a:ea typeface="HGP創英角ｺﾞｼｯｸUB" panose="020B0900000000000000" pitchFamily="50" charset="-128"/>
            </a:endParaRPr>
          </a:p>
          <a:p>
            <a:r>
              <a:rPr lang="ja-JP" altLang="en-US" sz="1600" dirty="0">
                <a:latin typeface="HGP創英角ｺﾞｼｯｸUB" panose="020B0900000000000000" pitchFamily="50" charset="-128"/>
                <a:ea typeface="HGP創英角ｺﾞｼｯｸUB" panose="020B0900000000000000" pitchFamily="50" charset="-128"/>
              </a:rPr>
              <a:t>病院調査</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36" name="テキスト ボックス 35">
            <a:extLst>
              <a:ext uri="{FF2B5EF4-FFF2-40B4-BE49-F238E27FC236}">
                <a16:creationId xmlns:a16="http://schemas.microsoft.com/office/drawing/2014/main" id="{82250C9E-8D96-4A57-8314-4B1E8154BD9D}"/>
              </a:ext>
            </a:extLst>
          </p:cNvPr>
          <p:cNvSpPr txBox="1"/>
          <p:nvPr/>
        </p:nvSpPr>
        <p:spPr>
          <a:xfrm>
            <a:off x="6461893" y="3819191"/>
            <a:ext cx="903161" cy="338554"/>
          </a:xfrm>
          <a:prstGeom prst="rect">
            <a:avLst/>
          </a:prstGeom>
          <a:noFill/>
        </p:spPr>
        <p:txBody>
          <a:bodyPr wrap="square" rtlCol="0">
            <a:spAutoFit/>
          </a:bodyPr>
          <a:lstStyle/>
          <a:p>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8</a:t>
            </a:r>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a:t>
            </a:r>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9</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4" name="テキスト ボックス 3">
            <a:extLst>
              <a:ext uri="{FF2B5EF4-FFF2-40B4-BE49-F238E27FC236}">
                <a16:creationId xmlns:a16="http://schemas.microsoft.com/office/drawing/2014/main" id="{68304D4A-71E0-75A7-741A-2CEDC466F816}"/>
              </a:ext>
            </a:extLst>
          </p:cNvPr>
          <p:cNvSpPr txBox="1"/>
          <p:nvPr/>
        </p:nvSpPr>
        <p:spPr>
          <a:xfrm>
            <a:off x="5672599" y="4156396"/>
            <a:ext cx="1175899" cy="338554"/>
          </a:xfrm>
          <a:prstGeom prst="rect">
            <a:avLst/>
          </a:prstGeom>
          <a:noFill/>
        </p:spPr>
        <p:txBody>
          <a:bodyPr wrap="square" rtlCol="0">
            <a:spAutoFit/>
          </a:bodyPr>
          <a:lstStyle/>
          <a:p>
            <a:r>
              <a:rPr kumimoji="1" lang="en-US" altLang="ja-JP" sz="1600" dirty="0">
                <a:solidFill>
                  <a:srgbClr val="FF0000"/>
                </a:solidFill>
                <a:latin typeface="HGP創英角ｺﾞｼｯｸUB" panose="020B0900000000000000" pitchFamily="50" charset="-128"/>
                <a:ea typeface="HGP創英角ｺﾞｼｯｸUB" panose="020B0900000000000000" pitchFamily="50" charset="-128"/>
              </a:rPr>
              <a:t>6</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a:t>
            </a:r>
            <a:r>
              <a:rPr kumimoji="1" lang="en-US" altLang="ja-JP" sz="1600" dirty="0">
                <a:solidFill>
                  <a:srgbClr val="FF0000"/>
                </a:solidFill>
                <a:latin typeface="HGP創英角ｺﾞｼｯｸUB" panose="020B0900000000000000" pitchFamily="50" charset="-128"/>
                <a:ea typeface="HGP創英角ｺﾞｼｯｸUB" panose="020B0900000000000000" pitchFamily="50" charset="-128"/>
              </a:rPr>
              <a:t>7</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sp>
        <p:nvSpPr>
          <p:cNvPr id="9" name="角丸四角形 74">
            <a:extLst>
              <a:ext uri="{FF2B5EF4-FFF2-40B4-BE49-F238E27FC236}">
                <a16:creationId xmlns:a16="http://schemas.microsoft.com/office/drawing/2014/main" id="{A7401123-8521-CA2B-C2F1-FC2135AD5D5E}"/>
              </a:ext>
            </a:extLst>
          </p:cNvPr>
          <p:cNvSpPr/>
          <p:nvPr/>
        </p:nvSpPr>
        <p:spPr>
          <a:xfrm>
            <a:off x="190137" y="1569951"/>
            <a:ext cx="567240" cy="2499405"/>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（アンケート結果説明３月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1" name="角丸四角形 74">
            <a:extLst>
              <a:ext uri="{FF2B5EF4-FFF2-40B4-BE49-F238E27FC236}">
                <a16:creationId xmlns:a16="http://schemas.microsoft.com/office/drawing/2014/main" id="{C88176F1-0D76-B3D0-9C45-1DC1DB0A0B61}"/>
              </a:ext>
            </a:extLst>
          </p:cNvPr>
          <p:cNvSpPr/>
          <p:nvPr/>
        </p:nvSpPr>
        <p:spPr>
          <a:xfrm>
            <a:off x="5009303" y="1561527"/>
            <a:ext cx="567240" cy="2631593"/>
          </a:xfrm>
          <a:prstGeom prst="roundRect">
            <a:avLst/>
          </a:prstGeom>
          <a:solidFill>
            <a:srgbClr val="FF99CC"/>
          </a:solidFill>
          <a:ln>
            <a:solidFill>
              <a:schemeClr val="tx1"/>
            </a:solidFill>
          </a:ln>
        </p:spPr>
        <p:style>
          <a:lnRef idx="1">
            <a:schemeClr val="accent1"/>
          </a:lnRef>
          <a:fillRef idx="3">
            <a:schemeClr val="accent1"/>
          </a:fillRef>
          <a:effectRef idx="2">
            <a:schemeClr val="accent1"/>
          </a:effectRef>
          <a:fontRef idx="minor">
            <a:schemeClr val="lt1"/>
          </a:fontRef>
        </p:style>
        <p:txBody>
          <a:bodyPr vert="eaVert" rtlCol="0" anchor="ctr"/>
          <a:lstStyle/>
          <a:p>
            <a:r>
              <a:rPr lang="ja-JP" altLang="en-US" sz="1600" dirty="0">
                <a:solidFill>
                  <a:schemeClr val="tx1"/>
                </a:solidFill>
                <a:latin typeface="HGP創英角ｺﾞｼｯｸUB" panose="020B0900000000000000" pitchFamily="50" charset="-128"/>
                <a:ea typeface="HGP創英角ｺﾞｼｯｸUB" panose="020B0900000000000000" pitchFamily="50" charset="-128"/>
              </a:rPr>
              <a:t>（アンケート結果説明３月</a:t>
            </a: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019600A8-FC7B-36D1-301C-FA31CB8C9B3B}"/>
              </a:ext>
            </a:extLst>
          </p:cNvPr>
          <p:cNvSpPr txBox="1"/>
          <p:nvPr/>
        </p:nvSpPr>
        <p:spPr>
          <a:xfrm>
            <a:off x="101034" y="4133119"/>
            <a:ext cx="1175899"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１</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～３月</a:t>
            </a:r>
          </a:p>
        </p:txBody>
      </p:sp>
      <p:sp>
        <p:nvSpPr>
          <p:cNvPr id="14" name="テキスト ボックス 13">
            <a:extLst>
              <a:ext uri="{FF2B5EF4-FFF2-40B4-BE49-F238E27FC236}">
                <a16:creationId xmlns:a16="http://schemas.microsoft.com/office/drawing/2014/main" id="{7ABD95EB-68E6-FCD2-8987-3DE569047C2C}"/>
              </a:ext>
            </a:extLst>
          </p:cNvPr>
          <p:cNvSpPr txBox="1"/>
          <p:nvPr/>
        </p:nvSpPr>
        <p:spPr>
          <a:xfrm>
            <a:off x="4848821" y="4193463"/>
            <a:ext cx="1175899"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１</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～３月</a:t>
            </a:r>
          </a:p>
        </p:txBody>
      </p:sp>
      <p:sp>
        <p:nvSpPr>
          <p:cNvPr id="15" name="テキスト ボックス 14">
            <a:extLst>
              <a:ext uri="{FF2B5EF4-FFF2-40B4-BE49-F238E27FC236}">
                <a16:creationId xmlns:a16="http://schemas.microsoft.com/office/drawing/2014/main" id="{61B6798A-6668-D7F6-8CAD-6FD078B614E8}"/>
              </a:ext>
            </a:extLst>
          </p:cNvPr>
          <p:cNvSpPr txBox="1"/>
          <p:nvPr/>
        </p:nvSpPr>
        <p:spPr>
          <a:xfrm>
            <a:off x="5866185" y="1435735"/>
            <a:ext cx="1789984" cy="338554"/>
          </a:xfrm>
          <a:prstGeom prst="rect">
            <a:avLst/>
          </a:prstGeom>
          <a:noFill/>
        </p:spPr>
        <p:txBody>
          <a:bodyPr wrap="square" rtlCol="0">
            <a:spAutoFit/>
          </a:bodyPr>
          <a:lstStyle/>
          <a:p>
            <a:r>
              <a:rPr lang="ja-JP" altLang="en-US" sz="1600" dirty="0">
                <a:solidFill>
                  <a:srgbClr val="FF0000"/>
                </a:solidFill>
                <a:latin typeface="HGP創英角ｺﾞｼｯｸUB" panose="020B0900000000000000" pitchFamily="50" charset="-128"/>
                <a:ea typeface="HGP創英角ｺﾞｼｯｸUB" panose="020B0900000000000000" pitchFamily="50" charset="-128"/>
              </a:rPr>
              <a:t>７年半後評価</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16" name="テキスト ボックス 15">
            <a:extLst>
              <a:ext uri="{FF2B5EF4-FFF2-40B4-BE49-F238E27FC236}">
                <a16:creationId xmlns:a16="http://schemas.microsoft.com/office/drawing/2014/main" id="{04E34588-F372-ACED-8294-DAAD320A4C9B}"/>
              </a:ext>
            </a:extLst>
          </p:cNvPr>
          <p:cNvSpPr txBox="1"/>
          <p:nvPr/>
        </p:nvSpPr>
        <p:spPr>
          <a:xfrm>
            <a:off x="8419198" y="4250881"/>
            <a:ext cx="783397" cy="338554"/>
          </a:xfrm>
          <a:prstGeom prst="rect">
            <a:avLst/>
          </a:prstGeom>
          <a:noFill/>
        </p:spPr>
        <p:txBody>
          <a:bodyPr wrap="square" rtlCol="0">
            <a:spAutoFit/>
          </a:bodyPr>
          <a:lstStyle/>
          <a:p>
            <a:r>
              <a:rPr lang="en-US" altLang="ja-JP" sz="1600" dirty="0">
                <a:solidFill>
                  <a:srgbClr val="FF0000"/>
                </a:solidFill>
                <a:latin typeface="HGP創英角ｺﾞｼｯｸUB" panose="020B0900000000000000" pitchFamily="50" charset="-128"/>
                <a:ea typeface="HGP創英角ｺﾞｼｯｸUB" panose="020B0900000000000000" pitchFamily="50" charset="-128"/>
              </a:rPr>
              <a:t>12</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月</a:t>
            </a:r>
          </a:p>
        </p:txBody>
      </p:sp>
      <p:cxnSp>
        <p:nvCxnSpPr>
          <p:cNvPr id="18" name="直線矢印コネクタ 17">
            <a:extLst>
              <a:ext uri="{FF2B5EF4-FFF2-40B4-BE49-F238E27FC236}">
                <a16:creationId xmlns:a16="http://schemas.microsoft.com/office/drawing/2014/main" id="{700F36E3-AFE2-DA39-072D-94A4599E7700}"/>
              </a:ext>
            </a:extLst>
          </p:cNvPr>
          <p:cNvCxnSpPr>
            <a:cxnSpLocks/>
          </p:cNvCxnSpPr>
          <p:nvPr/>
        </p:nvCxnSpPr>
        <p:spPr>
          <a:xfrm>
            <a:off x="7547621" y="4615742"/>
            <a:ext cx="2358379" cy="0"/>
          </a:xfrm>
          <a:prstGeom prst="straightConnector1">
            <a:avLst/>
          </a:prstGeom>
          <a:ln w="38100">
            <a:headEnd type="arrow"/>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1D699E7C-5B59-46A4-7924-9F5DF571581E}"/>
              </a:ext>
            </a:extLst>
          </p:cNvPr>
          <p:cNvSpPr txBox="1"/>
          <p:nvPr/>
        </p:nvSpPr>
        <p:spPr>
          <a:xfrm>
            <a:off x="6640153" y="4628360"/>
            <a:ext cx="3182787" cy="307777"/>
          </a:xfrm>
          <a:prstGeom prst="rect">
            <a:avLst/>
          </a:prstGeom>
          <a:noFill/>
        </p:spPr>
        <p:txBody>
          <a:bodyPr wrap="square" rtlCol="0">
            <a:spAutoFit/>
          </a:bodyPr>
          <a:lstStyle/>
          <a:p>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令和</a:t>
            </a:r>
            <a:r>
              <a:rPr lang="en-US" altLang="ja-JP" sz="1400" dirty="0">
                <a:solidFill>
                  <a:srgbClr val="FF0000"/>
                </a:solidFill>
                <a:latin typeface="HGP創英角ｺﾞｼｯｸUB" panose="020B0900000000000000" pitchFamily="50" charset="-128"/>
                <a:ea typeface="HGP創英角ｺﾞｼｯｸUB" panose="020B0900000000000000" pitchFamily="50" charset="-128"/>
              </a:rPr>
              <a:t>8</a:t>
            </a:r>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年</a:t>
            </a:r>
            <a:r>
              <a:rPr lang="en-US" altLang="ja-JP" sz="1400" dirty="0">
                <a:solidFill>
                  <a:srgbClr val="FF0000"/>
                </a:solidFill>
                <a:latin typeface="HGP創英角ｺﾞｼｯｸUB" panose="020B0900000000000000" pitchFamily="50" charset="-128"/>
                <a:ea typeface="HGP創英角ｺﾞｼｯｸUB" panose="020B0900000000000000" pitchFamily="50" charset="-128"/>
              </a:rPr>
              <a:t>10</a:t>
            </a:r>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月～令和</a:t>
            </a:r>
            <a:r>
              <a:rPr lang="en-US" altLang="ja-JP" sz="1400" dirty="0">
                <a:solidFill>
                  <a:srgbClr val="FF0000"/>
                </a:solidFill>
                <a:latin typeface="HGP創英角ｺﾞｼｯｸUB" panose="020B0900000000000000" pitchFamily="50" charset="-128"/>
                <a:ea typeface="HGP創英角ｺﾞｼｯｸUB" panose="020B0900000000000000" pitchFamily="50" charset="-128"/>
              </a:rPr>
              <a:t>9</a:t>
            </a:r>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年</a:t>
            </a:r>
            <a:r>
              <a:rPr lang="en-US" altLang="ja-JP" sz="1400" dirty="0">
                <a:solidFill>
                  <a:srgbClr val="FF0000"/>
                </a:solidFill>
                <a:latin typeface="HGP創英角ｺﾞｼｯｸUB" panose="020B0900000000000000" pitchFamily="50" charset="-128"/>
                <a:ea typeface="HGP創英角ｺﾞｼｯｸUB" panose="020B0900000000000000" pitchFamily="50" charset="-128"/>
              </a:rPr>
              <a:t>9</a:t>
            </a:r>
            <a:r>
              <a:rPr lang="ja-JP" altLang="en-US" sz="1400" dirty="0">
                <a:solidFill>
                  <a:srgbClr val="FF0000"/>
                </a:solidFill>
                <a:latin typeface="HGP創英角ｺﾞｼｯｸUB" panose="020B0900000000000000" pitchFamily="50" charset="-128"/>
                <a:ea typeface="HGP創英角ｺﾞｼｯｸUB" panose="020B0900000000000000" pitchFamily="50" charset="-128"/>
              </a:rPr>
              <a:t>月（１年間）</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535185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220222" y="30931"/>
            <a:ext cx="9465555" cy="1027925"/>
          </a:xfrm>
          <a:solidFill>
            <a:srgbClr val="002060"/>
          </a:solidFill>
        </p:spPr>
        <p:txBody>
          <a:bodyPr>
            <a:noAutofit/>
          </a:bodyPr>
          <a:lstStyle/>
          <a:p>
            <a:r>
              <a:rPr kumimoji="1" lang="ja-JP" altLang="en-US" sz="2800" dirty="0">
                <a:solidFill>
                  <a:schemeClr val="bg1"/>
                </a:solidFill>
              </a:rPr>
              <a:t>１　第</a:t>
            </a:r>
            <a:r>
              <a:rPr kumimoji="1" lang="en-US" altLang="ja-JP" sz="2800" dirty="0">
                <a:solidFill>
                  <a:schemeClr val="bg1"/>
                </a:solidFill>
              </a:rPr>
              <a:t>10</a:t>
            </a:r>
            <a:r>
              <a:rPr kumimoji="1" lang="ja-JP" altLang="en-US" sz="2800" dirty="0">
                <a:solidFill>
                  <a:schemeClr val="bg1"/>
                </a:solidFill>
              </a:rPr>
              <a:t>回メンテナンス会議の振り返り</a:t>
            </a:r>
            <a:br>
              <a:rPr kumimoji="1" lang="en-US" altLang="ja-JP" sz="2800" dirty="0">
                <a:solidFill>
                  <a:schemeClr val="bg1"/>
                </a:solidFill>
              </a:rPr>
            </a:br>
            <a:r>
              <a:rPr kumimoji="1" lang="ja-JP" altLang="en-US" sz="2800" dirty="0">
                <a:solidFill>
                  <a:schemeClr val="bg1"/>
                </a:solidFill>
              </a:rPr>
              <a:t>＊　情報連携は良好！＊</a:t>
            </a:r>
          </a:p>
        </p:txBody>
      </p:sp>
      <p:sp>
        <p:nvSpPr>
          <p:cNvPr id="7" name="吹き出し: 角を丸めた四角形 6">
            <a:extLst>
              <a:ext uri="{FF2B5EF4-FFF2-40B4-BE49-F238E27FC236}">
                <a16:creationId xmlns:a16="http://schemas.microsoft.com/office/drawing/2014/main" id="{BFD23A74-E773-45D9-A656-535BBC7A0D9D}"/>
              </a:ext>
            </a:extLst>
          </p:cNvPr>
          <p:cNvSpPr/>
          <p:nvPr/>
        </p:nvSpPr>
        <p:spPr>
          <a:xfrm>
            <a:off x="3712204" y="5924962"/>
            <a:ext cx="3330149" cy="357609"/>
          </a:xfrm>
          <a:prstGeom prst="wedgeRoundRectCallout">
            <a:avLst>
              <a:gd name="adj1" fmla="val 29479"/>
              <a:gd name="adj2" fmla="val 138173"/>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400" dirty="0">
                <a:solidFill>
                  <a:schemeClr val="tx1"/>
                </a:solidFill>
              </a:rPr>
              <a:t>＊転院による退院は除く</a:t>
            </a:r>
          </a:p>
        </p:txBody>
      </p:sp>
      <p:sp>
        <p:nvSpPr>
          <p:cNvPr id="10" name="吹き出し: 角を丸めた四角形 9">
            <a:extLst>
              <a:ext uri="{FF2B5EF4-FFF2-40B4-BE49-F238E27FC236}">
                <a16:creationId xmlns:a16="http://schemas.microsoft.com/office/drawing/2014/main" id="{6E1B85A6-99FC-4F45-ACC9-3091D98DD90F}"/>
              </a:ext>
            </a:extLst>
          </p:cNvPr>
          <p:cNvSpPr/>
          <p:nvPr/>
        </p:nvSpPr>
        <p:spPr>
          <a:xfrm>
            <a:off x="344488" y="5879183"/>
            <a:ext cx="3744417" cy="403388"/>
          </a:xfrm>
          <a:prstGeom prst="wedgeRoundRectCallout">
            <a:avLst>
              <a:gd name="adj1" fmla="val -7809"/>
              <a:gd name="adj2" fmla="val -3626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運用前：入院時情報提供率は医療機関への聞き取りによる</a:t>
            </a:r>
          </a:p>
        </p:txBody>
      </p:sp>
      <p:sp>
        <p:nvSpPr>
          <p:cNvPr id="13" name="吹き出し: 角を丸めた四角形 12">
            <a:extLst>
              <a:ext uri="{FF2B5EF4-FFF2-40B4-BE49-F238E27FC236}">
                <a16:creationId xmlns:a16="http://schemas.microsoft.com/office/drawing/2014/main" id="{0BBA49C1-A591-4F6A-9F63-7594B7312CD2}"/>
              </a:ext>
            </a:extLst>
          </p:cNvPr>
          <p:cNvSpPr/>
          <p:nvPr/>
        </p:nvSpPr>
        <p:spPr>
          <a:xfrm>
            <a:off x="7042354" y="1484784"/>
            <a:ext cx="2643423" cy="4968552"/>
          </a:xfrm>
          <a:prstGeom prst="wedgeRoundRectCallout">
            <a:avLst>
              <a:gd name="adj1" fmla="val -7809"/>
              <a:gd name="adj2" fmla="val -4654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　</a:t>
            </a:r>
            <a:r>
              <a:rPr lang="ja-JP" altLang="en-US" sz="1600" dirty="0">
                <a:solidFill>
                  <a:schemeClr val="tx1"/>
                </a:solidFill>
              </a:rPr>
              <a:t>毎年の</a:t>
            </a:r>
            <a:r>
              <a:rPr kumimoji="1" lang="ja-JP" altLang="en-US" sz="1600" dirty="0">
                <a:solidFill>
                  <a:schemeClr val="tx1"/>
                </a:solidFill>
              </a:rPr>
              <a:t>アンケートへのご協力，ありがとうございます。</a:t>
            </a:r>
            <a:endParaRPr kumimoji="1" lang="en-US" altLang="ja-JP" sz="1600" dirty="0">
              <a:solidFill>
                <a:schemeClr val="tx1"/>
              </a:solidFill>
            </a:endParaRPr>
          </a:p>
          <a:p>
            <a:r>
              <a:rPr kumimoji="1" lang="ja-JP" altLang="en-US" sz="1600" dirty="0">
                <a:solidFill>
                  <a:schemeClr val="tx1"/>
                </a:solidFill>
              </a:rPr>
              <a:t>　 関係者の皆様の実際の声を聴かせていただく機会の一つです。今後もご協力をお願いします。</a:t>
            </a:r>
            <a:endParaRPr lang="en-US" altLang="ja-JP" sz="16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　入退院時の情報提供率は，運用開始から，どちらも</a:t>
            </a:r>
            <a:r>
              <a:rPr kumimoji="1" lang="ja-JP" altLang="en-US" sz="1600" b="1" u="sng" dirty="0">
                <a:solidFill>
                  <a:schemeClr val="tx1"/>
                </a:solidFill>
              </a:rPr>
              <a:t>８割以上</a:t>
            </a:r>
            <a:r>
              <a:rPr kumimoji="1" lang="ja-JP" altLang="en-US" sz="1600" dirty="0">
                <a:solidFill>
                  <a:schemeClr val="tx1"/>
                </a:solidFill>
              </a:rPr>
              <a:t>を</a:t>
            </a:r>
            <a:r>
              <a:rPr lang="ja-JP" altLang="en-US" sz="1600" dirty="0">
                <a:solidFill>
                  <a:schemeClr val="tx1"/>
                </a:solidFill>
              </a:rPr>
              <a:t>維持</a:t>
            </a:r>
            <a:r>
              <a:rPr kumimoji="1" lang="ja-JP" altLang="en-US" sz="1600" dirty="0">
                <a:solidFill>
                  <a:schemeClr val="tx1"/>
                </a:solidFill>
              </a:rPr>
              <a:t>しておりますが，</a:t>
            </a:r>
            <a:r>
              <a:rPr lang="en-US" altLang="ja-JP" sz="1600" dirty="0">
                <a:solidFill>
                  <a:schemeClr val="tx1"/>
                </a:solidFill>
              </a:rPr>
              <a:t>R7</a:t>
            </a:r>
            <a:r>
              <a:rPr lang="ja-JP" altLang="en-US" sz="1600" dirty="0">
                <a:solidFill>
                  <a:schemeClr val="tx1"/>
                </a:solidFill>
              </a:rPr>
              <a:t>年度は９割を下回りました</a:t>
            </a:r>
            <a:r>
              <a:rPr kumimoji="1" lang="ja-JP" altLang="en-US" sz="1600" dirty="0">
                <a:solidFill>
                  <a:schemeClr val="tx1"/>
                </a:solidFill>
              </a:rPr>
              <a:t>。</a:t>
            </a:r>
            <a:endParaRPr kumimoji="1" lang="en-US" altLang="ja-JP" sz="1600" dirty="0">
              <a:solidFill>
                <a:schemeClr val="tx1"/>
              </a:solidFill>
            </a:endParaRPr>
          </a:p>
          <a:p>
            <a:r>
              <a:rPr lang="ja-JP" altLang="en-US" sz="1600" dirty="0">
                <a:solidFill>
                  <a:srgbClr val="FF0000"/>
                </a:solidFill>
              </a:rPr>
              <a:t>　Ｒ７年度</a:t>
            </a:r>
            <a:r>
              <a:rPr lang="ja-JP" altLang="en-US" sz="1600" dirty="0">
                <a:solidFill>
                  <a:schemeClr val="tx1"/>
                </a:solidFill>
              </a:rPr>
              <a:t>は入院時情報提供率</a:t>
            </a:r>
            <a:r>
              <a:rPr lang="en-US" altLang="ja-JP" sz="1600" dirty="0">
                <a:solidFill>
                  <a:srgbClr val="FF0000"/>
                </a:solidFill>
              </a:rPr>
              <a:t>89.4%</a:t>
            </a:r>
            <a:r>
              <a:rPr lang="en-US" altLang="ja-JP" sz="1600" dirty="0">
                <a:solidFill>
                  <a:schemeClr val="tx1"/>
                </a:solidFill>
              </a:rPr>
              <a:t>,</a:t>
            </a:r>
            <a:r>
              <a:rPr lang="ja-JP" altLang="en-US" sz="1600" dirty="0">
                <a:solidFill>
                  <a:schemeClr val="tx1"/>
                </a:solidFill>
              </a:rPr>
              <a:t>退院時調整率も</a:t>
            </a:r>
            <a:r>
              <a:rPr lang="en-US" altLang="ja-JP" sz="1600" dirty="0">
                <a:solidFill>
                  <a:srgbClr val="FF0000"/>
                </a:solidFill>
              </a:rPr>
              <a:t>86.0%</a:t>
            </a:r>
            <a:r>
              <a:rPr lang="ja-JP" altLang="en-US" sz="1600" dirty="0">
                <a:solidFill>
                  <a:schemeClr val="tx1"/>
                </a:solidFill>
              </a:rPr>
              <a:t>といずれも昨年度より低くなりました。</a:t>
            </a:r>
            <a:endParaRPr lang="en-US" altLang="ja-JP" sz="1600" dirty="0">
              <a:solidFill>
                <a:schemeClr val="tx1"/>
              </a:solidFill>
            </a:endParaRPr>
          </a:p>
        </p:txBody>
      </p:sp>
      <p:sp>
        <p:nvSpPr>
          <p:cNvPr id="17" name="吹き出し: 角を丸めた四角形 16">
            <a:extLst>
              <a:ext uri="{FF2B5EF4-FFF2-40B4-BE49-F238E27FC236}">
                <a16:creationId xmlns:a16="http://schemas.microsoft.com/office/drawing/2014/main" id="{6A7F4E94-A8C9-483E-86AA-35F029C58343}"/>
              </a:ext>
            </a:extLst>
          </p:cNvPr>
          <p:cNvSpPr/>
          <p:nvPr/>
        </p:nvSpPr>
        <p:spPr>
          <a:xfrm>
            <a:off x="5377279" y="1912958"/>
            <a:ext cx="1406956" cy="288030"/>
          </a:xfrm>
          <a:prstGeom prst="wedgeRoundRectCallout">
            <a:avLst>
              <a:gd name="adj1" fmla="val 23477"/>
              <a:gd name="adj2" fmla="val 13280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200" dirty="0">
                <a:solidFill>
                  <a:schemeClr val="tx1"/>
                </a:solidFill>
              </a:rPr>
              <a:t>運用後６年６か月</a:t>
            </a:r>
          </a:p>
        </p:txBody>
      </p:sp>
      <p:sp>
        <p:nvSpPr>
          <p:cNvPr id="18" name="吹き出し: 角を丸めた四角形 17">
            <a:extLst>
              <a:ext uri="{FF2B5EF4-FFF2-40B4-BE49-F238E27FC236}">
                <a16:creationId xmlns:a16="http://schemas.microsoft.com/office/drawing/2014/main" id="{FD39592B-B202-41DF-B0ED-48F2E6A72035}"/>
              </a:ext>
            </a:extLst>
          </p:cNvPr>
          <p:cNvSpPr/>
          <p:nvPr/>
        </p:nvSpPr>
        <p:spPr>
          <a:xfrm>
            <a:off x="675439" y="1635318"/>
            <a:ext cx="1174193" cy="242006"/>
          </a:xfrm>
          <a:prstGeom prst="wedgeRoundRectCallout">
            <a:avLst>
              <a:gd name="adj1" fmla="val 17353"/>
              <a:gd name="adj2" fmla="val 22143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050" dirty="0">
                <a:solidFill>
                  <a:schemeClr val="tx1"/>
                </a:solidFill>
              </a:rPr>
              <a:t>運用後６か月</a:t>
            </a:r>
          </a:p>
        </p:txBody>
      </p:sp>
      <p:graphicFrame>
        <p:nvGraphicFramePr>
          <p:cNvPr id="5" name="グラフ 4">
            <a:extLst>
              <a:ext uri="{FF2B5EF4-FFF2-40B4-BE49-F238E27FC236}">
                <a16:creationId xmlns:a16="http://schemas.microsoft.com/office/drawing/2014/main" id="{C9C45E75-220D-460D-B546-614B9F0E49C1}"/>
              </a:ext>
            </a:extLst>
          </p:cNvPr>
          <p:cNvGraphicFramePr>
            <a:graphicFrameLocks/>
          </p:cNvGraphicFramePr>
          <p:nvPr>
            <p:extLst>
              <p:ext uri="{D42A27DB-BD31-4B8C-83A1-F6EECF244321}">
                <p14:modId xmlns:p14="http://schemas.microsoft.com/office/powerpoint/2010/main" val="1004447099"/>
              </p:ext>
            </p:extLst>
          </p:nvPr>
        </p:nvGraphicFramePr>
        <p:xfrm>
          <a:off x="848544" y="1909258"/>
          <a:ext cx="5935691" cy="3615426"/>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直線コネクタ 5">
            <a:extLst>
              <a:ext uri="{FF2B5EF4-FFF2-40B4-BE49-F238E27FC236}">
                <a16:creationId xmlns:a16="http://schemas.microsoft.com/office/drawing/2014/main" id="{12492E8B-5AFF-4791-AA7A-FC9E19EDDD66}"/>
              </a:ext>
            </a:extLst>
          </p:cNvPr>
          <p:cNvCxnSpPr>
            <a:cxnSpLocks/>
          </p:cNvCxnSpPr>
          <p:nvPr/>
        </p:nvCxnSpPr>
        <p:spPr>
          <a:xfrm>
            <a:off x="1208584" y="2780928"/>
            <a:ext cx="5472608" cy="0"/>
          </a:xfrm>
          <a:prstGeom prst="line">
            <a:avLst/>
          </a:prstGeom>
          <a:ln>
            <a:prstDash val="sysDot"/>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8075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0" y="29082"/>
            <a:ext cx="9906000" cy="1527710"/>
          </a:xfrm>
          <a:solidFill>
            <a:srgbClr val="002060"/>
          </a:solidFill>
        </p:spPr>
        <p:txBody>
          <a:bodyPr>
            <a:noAutofit/>
          </a:bodyPr>
          <a:lstStyle/>
          <a:p>
            <a:r>
              <a:rPr kumimoji="1" lang="ja-JP" altLang="en-US" sz="2800" dirty="0">
                <a:solidFill>
                  <a:schemeClr val="bg1"/>
                </a:solidFill>
              </a:rPr>
              <a:t>１　第</a:t>
            </a:r>
            <a:r>
              <a:rPr kumimoji="1" lang="en-US" altLang="ja-JP" sz="2800" dirty="0">
                <a:solidFill>
                  <a:schemeClr val="bg1"/>
                </a:solidFill>
              </a:rPr>
              <a:t>10</a:t>
            </a:r>
            <a:r>
              <a:rPr kumimoji="1" lang="ja-JP" altLang="en-US" sz="2800" dirty="0">
                <a:solidFill>
                  <a:schemeClr val="bg1"/>
                </a:solidFill>
              </a:rPr>
              <a:t>回メンテナンス会議の振り返り</a:t>
            </a:r>
            <a:br>
              <a:rPr kumimoji="1" lang="en-US" altLang="ja-JP" sz="2800" dirty="0">
                <a:solidFill>
                  <a:schemeClr val="bg1"/>
                </a:solidFill>
              </a:rPr>
            </a:br>
            <a:r>
              <a:rPr kumimoji="1" lang="ja-JP" altLang="en-US" sz="2400" dirty="0">
                <a:solidFill>
                  <a:schemeClr val="bg1"/>
                </a:solidFill>
              </a:rPr>
              <a:t>＊情報連携シートと入退院支援ルールの手引きの見直し</a:t>
            </a:r>
          </a:p>
        </p:txBody>
      </p:sp>
      <p:sp>
        <p:nvSpPr>
          <p:cNvPr id="13" name="吹き出し: 角を丸めた四角形 12">
            <a:extLst>
              <a:ext uri="{FF2B5EF4-FFF2-40B4-BE49-F238E27FC236}">
                <a16:creationId xmlns:a16="http://schemas.microsoft.com/office/drawing/2014/main" id="{0BBA49C1-A591-4F6A-9F63-7594B7312CD2}"/>
              </a:ext>
            </a:extLst>
          </p:cNvPr>
          <p:cNvSpPr/>
          <p:nvPr/>
        </p:nvSpPr>
        <p:spPr>
          <a:xfrm>
            <a:off x="344488" y="1556792"/>
            <a:ext cx="9289032" cy="1656184"/>
          </a:xfrm>
          <a:prstGeom prst="wedgeRoundRectCallout">
            <a:avLst>
              <a:gd name="adj1" fmla="val -7809"/>
              <a:gd name="adj2" fmla="val -4654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a:t>
            </a:r>
            <a:r>
              <a:rPr kumimoji="1" lang="ja-JP" altLang="en-US" sz="2000" b="1" dirty="0">
                <a:solidFill>
                  <a:srgbClr val="FF0000"/>
                </a:solidFill>
              </a:rPr>
              <a:t>　</a:t>
            </a:r>
            <a:r>
              <a:rPr kumimoji="1" lang="en-US" altLang="ja-JP" sz="2000" b="1" dirty="0">
                <a:solidFill>
                  <a:srgbClr val="FF0000"/>
                </a:solidFill>
              </a:rPr>
              <a:t>R</a:t>
            </a:r>
            <a:r>
              <a:rPr kumimoji="1" lang="ja-JP" altLang="en-US" sz="2000" b="1" dirty="0">
                <a:solidFill>
                  <a:srgbClr val="FF0000"/>
                </a:solidFill>
              </a:rPr>
              <a:t>６</a:t>
            </a:r>
            <a:r>
              <a:rPr lang="ja-JP" altLang="en-US" sz="2000" b="1" dirty="0">
                <a:solidFill>
                  <a:srgbClr val="FF0000"/>
                </a:solidFill>
              </a:rPr>
              <a:t>年度★</a:t>
            </a:r>
            <a:endParaRPr lang="en-US" altLang="ja-JP" sz="2000" b="1" dirty="0">
              <a:solidFill>
                <a:srgbClr val="FF0000"/>
              </a:solidFill>
            </a:endParaRPr>
          </a:p>
          <a:p>
            <a:r>
              <a:rPr kumimoji="1" lang="ja-JP" altLang="en-US" sz="2000" b="1" dirty="0">
                <a:solidFill>
                  <a:srgbClr val="FF0000"/>
                </a:solidFill>
              </a:rPr>
              <a:t>「情報連携シート」様式１と２に「口腔ケア」の項目を新しく追加。</a:t>
            </a:r>
            <a:endParaRPr kumimoji="1" lang="en-US" altLang="ja-JP" sz="2000" b="1" dirty="0">
              <a:solidFill>
                <a:srgbClr val="FF0000"/>
              </a:solidFill>
            </a:endParaRPr>
          </a:p>
          <a:p>
            <a:r>
              <a:rPr lang="ja-JP" altLang="en-US" dirty="0">
                <a:solidFill>
                  <a:srgbClr val="0070C0"/>
                </a:solidFill>
              </a:rPr>
              <a:t>＠「口腔ケアの項目が追加され，便利に活用している。」との声をいただいています。</a:t>
            </a:r>
            <a:endParaRPr lang="en-US" altLang="ja-JP" dirty="0">
              <a:solidFill>
                <a:srgbClr val="0070C0"/>
              </a:solidFill>
            </a:endParaRPr>
          </a:p>
          <a:p>
            <a:endParaRPr lang="en-US" altLang="ja-JP" dirty="0">
              <a:solidFill>
                <a:schemeClr val="tx1"/>
              </a:solidFill>
            </a:endParaRPr>
          </a:p>
          <a:p>
            <a:r>
              <a:rPr lang="ja-JP" altLang="en-US" dirty="0">
                <a:solidFill>
                  <a:schemeClr val="tx1"/>
                </a:solidFill>
              </a:rPr>
              <a:t>★</a:t>
            </a:r>
            <a:r>
              <a:rPr lang="ja-JP" altLang="en-US" sz="2000" b="1" dirty="0">
                <a:solidFill>
                  <a:srgbClr val="FF0000"/>
                </a:solidFill>
              </a:rPr>
              <a:t>　「入退院支援ルールの手引き」の一部見直しも実施。</a:t>
            </a:r>
            <a:endParaRPr lang="en-US" altLang="ja-JP" dirty="0">
              <a:solidFill>
                <a:schemeClr val="tx1"/>
              </a:solidFill>
            </a:endParaRPr>
          </a:p>
        </p:txBody>
      </p:sp>
      <p:sp>
        <p:nvSpPr>
          <p:cNvPr id="3" name="吹き出し: 角を丸めた四角形 2">
            <a:extLst>
              <a:ext uri="{FF2B5EF4-FFF2-40B4-BE49-F238E27FC236}">
                <a16:creationId xmlns:a16="http://schemas.microsoft.com/office/drawing/2014/main" id="{1DDD4FD2-EBE0-18CA-C4B1-6344415D27ED}"/>
              </a:ext>
            </a:extLst>
          </p:cNvPr>
          <p:cNvSpPr/>
          <p:nvPr/>
        </p:nvSpPr>
        <p:spPr>
          <a:xfrm>
            <a:off x="272480" y="3284984"/>
            <a:ext cx="9289032" cy="3168352"/>
          </a:xfrm>
          <a:prstGeom prst="wedgeRoundRectCallout">
            <a:avLst>
              <a:gd name="adj1" fmla="val -7809"/>
              <a:gd name="adj2" fmla="val -4654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a:t>
            </a:r>
            <a:r>
              <a:rPr kumimoji="1" lang="ja-JP" altLang="en-US" sz="2000" b="1" dirty="0">
                <a:solidFill>
                  <a:srgbClr val="FF0000"/>
                </a:solidFill>
              </a:rPr>
              <a:t>　</a:t>
            </a:r>
            <a:r>
              <a:rPr kumimoji="1" lang="en-US" altLang="ja-JP" sz="2000" b="1" dirty="0">
                <a:solidFill>
                  <a:srgbClr val="FF0000"/>
                </a:solidFill>
              </a:rPr>
              <a:t>R</a:t>
            </a:r>
            <a:r>
              <a:rPr kumimoji="1" lang="ja-JP" altLang="en-US" sz="2000" b="1" dirty="0">
                <a:solidFill>
                  <a:srgbClr val="FF0000"/>
                </a:solidFill>
              </a:rPr>
              <a:t>７</a:t>
            </a:r>
            <a:r>
              <a:rPr lang="ja-JP" altLang="en-US" sz="2000" b="1" dirty="0">
                <a:solidFill>
                  <a:srgbClr val="FF0000"/>
                </a:solidFill>
              </a:rPr>
              <a:t>年度★</a:t>
            </a:r>
            <a:endParaRPr lang="en-US" altLang="ja-JP" sz="2000" b="1" dirty="0">
              <a:solidFill>
                <a:srgbClr val="FF0000"/>
              </a:solidFill>
            </a:endParaRPr>
          </a:p>
          <a:p>
            <a:r>
              <a:rPr kumimoji="1" lang="ja-JP" altLang="en-US" sz="2000" b="1" dirty="0">
                <a:solidFill>
                  <a:srgbClr val="FF0000"/>
                </a:solidFill>
              </a:rPr>
              <a:t>「情報連携シート」様式１と２に「</a:t>
            </a:r>
            <a:r>
              <a:rPr kumimoji="1" lang="en-US" altLang="ja-JP" sz="2000" b="1" dirty="0">
                <a:solidFill>
                  <a:srgbClr val="FF0000"/>
                </a:solidFill>
              </a:rPr>
              <a:t>ACP</a:t>
            </a:r>
            <a:r>
              <a:rPr kumimoji="1" lang="ja-JP" altLang="en-US" sz="2000" b="1" dirty="0">
                <a:solidFill>
                  <a:srgbClr val="FF0000"/>
                </a:solidFill>
              </a:rPr>
              <a:t>関連」も追記。</a:t>
            </a:r>
            <a:endParaRPr kumimoji="1" lang="en-US" altLang="ja-JP" sz="2000" b="1" dirty="0">
              <a:solidFill>
                <a:srgbClr val="FF0000"/>
              </a:solidFill>
            </a:endParaRPr>
          </a:p>
          <a:p>
            <a:r>
              <a:rPr lang="ja-JP" altLang="en-US" dirty="0">
                <a:solidFill>
                  <a:schemeClr val="tx1"/>
                </a:solidFill>
              </a:rPr>
              <a:t>＊独自の様式を活用されている場合は，「情報連携シート」様式にある項目を特記事項等へ記載していただいて，連携を図ってください。</a:t>
            </a:r>
            <a:endParaRPr lang="en-US" altLang="ja-JP" dirty="0">
              <a:solidFill>
                <a:schemeClr val="tx1"/>
              </a:solidFill>
            </a:endParaRPr>
          </a:p>
          <a:p>
            <a:endParaRPr lang="en-US" altLang="ja-JP" dirty="0">
              <a:solidFill>
                <a:schemeClr val="tx1"/>
              </a:solidFill>
            </a:endParaRPr>
          </a:p>
          <a:p>
            <a:r>
              <a:rPr lang="ja-JP" altLang="en-US" dirty="0">
                <a:solidFill>
                  <a:schemeClr val="tx1"/>
                </a:solidFill>
              </a:rPr>
              <a:t>★</a:t>
            </a:r>
            <a:r>
              <a:rPr lang="ja-JP" altLang="en-US" sz="2000" b="1" dirty="0">
                <a:solidFill>
                  <a:srgbClr val="FF0000"/>
                </a:solidFill>
              </a:rPr>
              <a:t>　「入退院支援ルールの手引き」も一部見直しを実施。</a:t>
            </a:r>
            <a:endParaRPr lang="en-US" altLang="ja-JP" dirty="0">
              <a:solidFill>
                <a:schemeClr val="tx1"/>
              </a:solidFill>
            </a:endParaRPr>
          </a:p>
          <a:p>
            <a:endParaRPr lang="en-US" altLang="ja-JP" dirty="0">
              <a:solidFill>
                <a:schemeClr val="tx1"/>
              </a:solidFill>
            </a:endParaRPr>
          </a:p>
          <a:p>
            <a:r>
              <a:rPr lang="ja-JP" altLang="en-US" dirty="0">
                <a:solidFill>
                  <a:schemeClr val="tx1"/>
                </a:solidFill>
              </a:rPr>
              <a:t>●　</a:t>
            </a:r>
            <a:r>
              <a:rPr lang="ja-JP" altLang="en-US" sz="2000" b="1" dirty="0">
                <a:solidFill>
                  <a:schemeClr val="accent1"/>
                </a:solidFill>
              </a:rPr>
              <a:t>県ホームページ「</a:t>
            </a:r>
            <a:r>
              <a:rPr lang="ja-JP" altLang="en-US" sz="2000" b="1" u="sng" dirty="0">
                <a:solidFill>
                  <a:schemeClr val="accent1"/>
                </a:solidFill>
              </a:rPr>
              <a:t>屋久島地域における入退院支援ルールの運用について</a:t>
            </a:r>
            <a:r>
              <a:rPr lang="ja-JP" altLang="en-US" sz="2000" b="1" dirty="0">
                <a:solidFill>
                  <a:schemeClr val="accent1"/>
                </a:solidFill>
              </a:rPr>
              <a:t>」　</a:t>
            </a:r>
            <a:endParaRPr lang="en-US" altLang="ja-JP" sz="2000" b="1" dirty="0">
              <a:solidFill>
                <a:schemeClr val="accent1"/>
              </a:solidFill>
            </a:endParaRPr>
          </a:p>
          <a:p>
            <a:r>
              <a:rPr lang="ja-JP" altLang="en-US" sz="2000" b="1" dirty="0">
                <a:solidFill>
                  <a:schemeClr val="accent1"/>
                </a:solidFill>
              </a:rPr>
              <a:t>　からダウンロードできます。</a:t>
            </a:r>
            <a:endParaRPr kumimoji="1" lang="en-US" altLang="ja-JP" sz="2000" b="1" dirty="0">
              <a:solidFill>
                <a:schemeClr val="accent1"/>
              </a:solidFill>
            </a:endParaRPr>
          </a:p>
        </p:txBody>
      </p:sp>
    </p:spTree>
    <p:extLst>
      <p:ext uri="{BB962C8B-B14F-4D97-AF65-F5344CB8AC3E}">
        <p14:creationId xmlns:p14="http://schemas.microsoft.com/office/powerpoint/2010/main" val="3446483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082D72-1AA3-4C05-8FCB-281B6643208A}"/>
              </a:ext>
            </a:extLst>
          </p:cNvPr>
          <p:cNvSpPr>
            <a:spLocks noGrp="1"/>
          </p:cNvSpPr>
          <p:nvPr>
            <p:ph type="title"/>
          </p:nvPr>
        </p:nvSpPr>
        <p:spPr>
          <a:xfrm>
            <a:off x="0" y="29082"/>
            <a:ext cx="9906000" cy="663614"/>
          </a:xfrm>
          <a:solidFill>
            <a:srgbClr val="002060"/>
          </a:solidFill>
        </p:spPr>
        <p:txBody>
          <a:bodyPr>
            <a:noAutofit/>
          </a:bodyPr>
          <a:lstStyle/>
          <a:p>
            <a:r>
              <a:rPr kumimoji="1" lang="ja-JP" altLang="en-US" sz="2800" dirty="0">
                <a:solidFill>
                  <a:schemeClr val="bg1"/>
                </a:solidFill>
              </a:rPr>
              <a:t>２　入退院支援ルールに係る調査結果</a:t>
            </a:r>
          </a:p>
        </p:txBody>
      </p:sp>
      <p:sp>
        <p:nvSpPr>
          <p:cNvPr id="3" name="正方形/長方形 2">
            <a:extLst>
              <a:ext uri="{FF2B5EF4-FFF2-40B4-BE49-F238E27FC236}">
                <a16:creationId xmlns:a16="http://schemas.microsoft.com/office/drawing/2014/main" id="{1FCCD3FB-CB12-42BC-AFD0-AED2A2FE6F67}"/>
              </a:ext>
            </a:extLst>
          </p:cNvPr>
          <p:cNvSpPr/>
          <p:nvPr/>
        </p:nvSpPr>
        <p:spPr>
          <a:xfrm>
            <a:off x="344488" y="764704"/>
            <a:ext cx="9217024" cy="59046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b="1" u="sng" dirty="0">
                <a:solidFill>
                  <a:schemeClr val="tx1"/>
                </a:solidFill>
              </a:rPr>
              <a:t>＊</a:t>
            </a:r>
            <a:r>
              <a:rPr lang="en-US" altLang="ja-JP" sz="2800" b="1" u="sng" dirty="0">
                <a:solidFill>
                  <a:schemeClr val="tx1"/>
                </a:solidFill>
              </a:rPr>
              <a:t> </a:t>
            </a:r>
            <a:r>
              <a:rPr lang="ja-JP" altLang="en-US" sz="2800" b="1" u="sng" dirty="0">
                <a:solidFill>
                  <a:schemeClr val="tx1"/>
                </a:solidFill>
              </a:rPr>
              <a:t>課題・要望　＊</a:t>
            </a:r>
            <a:endParaRPr lang="en-US" altLang="ja-JP" sz="2800" b="1" u="sng" dirty="0">
              <a:solidFill>
                <a:schemeClr val="tx1"/>
              </a:solidFill>
            </a:endParaRPr>
          </a:p>
          <a:p>
            <a:endParaRPr kumimoji="1" lang="en-US" altLang="ja-JP" sz="2800" b="1" u="sng" dirty="0">
              <a:solidFill>
                <a:schemeClr val="tx1"/>
              </a:solidFill>
            </a:endParaRPr>
          </a:p>
          <a:p>
            <a:r>
              <a:rPr kumimoji="1" lang="ja-JP" altLang="en-US" dirty="0">
                <a:solidFill>
                  <a:srgbClr val="002060"/>
                </a:solidFill>
              </a:rPr>
              <a:t>➀　ルールでは「</a:t>
            </a:r>
            <a:r>
              <a:rPr lang="ja-JP" altLang="en-US" dirty="0">
                <a:solidFill>
                  <a:srgbClr val="002060"/>
                </a:solidFill>
              </a:rPr>
              <a:t>午後２時以降の病棟への連絡」となっているが，電話口でも</a:t>
            </a:r>
            <a:endParaRPr lang="en-US" altLang="ja-JP" dirty="0">
              <a:solidFill>
                <a:srgbClr val="002060"/>
              </a:solidFill>
            </a:endParaRPr>
          </a:p>
          <a:p>
            <a:r>
              <a:rPr lang="ja-JP" altLang="en-US" dirty="0">
                <a:solidFill>
                  <a:srgbClr val="002060"/>
                </a:solidFill>
              </a:rPr>
              <a:t>　忙しそうで電話しづらい。</a:t>
            </a:r>
            <a:r>
              <a:rPr kumimoji="1" lang="ja-JP" altLang="en-US" dirty="0">
                <a:solidFill>
                  <a:srgbClr val="002060"/>
                </a:solidFill>
              </a:rPr>
              <a:t>　　</a:t>
            </a:r>
            <a:endParaRPr kumimoji="1" lang="en-US" altLang="ja-JP" dirty="0">
              <a:solidFill>
                <a:srgbClr val="002060"/>
              </a:solidFill>
            </a:endParaRPr>
          </a:p>
          <a:p>
            <a:r>
              <a:rPr kumimoji="1" lang="ja-JP" altLang="en-US" dirty="0">
                <a:solidFill>
                  <a:srgbClr val="002060"/>
                </a:solidFill>
              </a:rPr>
              <a:t>　　</a:t>
            </a:r>
            <a:r>
              <a:rPr kumimoji="1" lang="ja-JP" altLang="en-US" dirty="0">
                <a:solidFill>
                  <a:schemeClr val="tx2">
                    <a:lumMod val="60000"/>
                    <a:lumOff val="40000"/>
                  </a:schemeClr>
                </a:solidFill>
              </a:rPr>
              <a:t>Ａ：医療機関側としては</a:t>
            </a:r>
            <a:r>
              <a:rPr kumimoji="1" lang="en-US" altLang="ja-JP" dirty="0">
                <a:solidFill>
                  <a:schemeClr val="tx2">
                    <a:lumMod val="60000"/>
                    <a:lumOff val="40000"/>
                  </a:schemeClr>
                </a:solidFill>
              </a:rPr>
              <a:t>,</a:t>
            </a:r>
            <a:r>
              <a:rPr kumimoji="1" lang="ja-JP" altLang="en-US" dirty="0">
                <a:solidFill>
                  <a:schemeClr val="tx2">
                    <a:lumMod val="60000"/>
                    <a:lumOff val="40000"/>
                  </a:schemeClr>
                </a:solidFill>
              </a:rPr>
              <a:t>電話しづらくても必要であれば電話してほしい。</a:t>
            </a:r>
            <a:endParaRPr kumimoji="1" lang="en-US" altLang="ja-JP" dirty="0">
              <a:solidFill>
                <a:schemeClr val="tx2">
                  <a:lumMod val="60000"/>
                  <a:lumOff val="40000"/>
                </a:schemeClr>
              </a:solidFill>
            </a:endParaRPr>
          </a:p>
          <a:p>
            <a:r>
              <a:rPr lang="ja-JP" altLang="en-US" dirty="0">
                <a:solidFill>
                  <a:schemeClr val="tx2">
                    <a:lumMod val="60000"/>
                    <a:lumOff val="40000"/>
                  </a:schemeClr>
                </a:solidFill>
              </a:rPr>
              <a:t>　　　　忙しいときに</a:t>
            </a:r>
            <a:r>
              <a:rPr kumimoji="1" lang="ja-JP" altLang="en-US" dirty="0">
                <a:solidFill>
                  <a:schemeClr val="tx2">
                    <a:lumMod val="60000"/>
                    <a:lumOff val="40000"/>
                  </a:schemeClr>
                </a:solidFill>
              </a:rPr>
              <a:t>電話があったら，</a:t>
            </a:r>
            <a:r>
              <a:rPr lang="ja-JP" altLang="en-US" dirty="0">
                <a:solidFill>
                  <a:schemeClr val="tx2">
                    <a:lumMod val="60000"/>
                    <a:lumOff val="40000"/>
                  </a:schemeClr>
                </a:solidFill>
              </a:rPr>
              <a:t>折り返しの対応をしている。</a:t>
            </a:r>
            <a:endParaRPr kumimoji="1" lang="en-US" altLang="ja-JP" dirty="0">
              <a:solidFill>
                <a:schemeClr val="tx2">
                  <a:lumMod val="60000"/>
                  <a:lumOff val="40000"/>
                </a:schemeClr>
              </a:solidFill>
            </a:endParaRPr>
          </a:p>
          <a:p>
            <a:endParaRPr lang="en-US" altLang="ja-JP" dirty="0">
              <a:solidFill>
                <a:srgbClr val="002060"/>
              </a:solidFill>
            </a:endParaRPr>
          </a:p>
          <a:p>
            <a:r>
              <a:rPr kumimoji="1" lang="ja-JP" altLang="en-US" dirty="0">
                <a:solidFill>
                  <a:srgbClr val="002060"/>
                </a:solidFill>
              </a:rPr>
              <a:t>➁　</a:t>
            </a:r>
            <a:r>
              <a:rPr lang="ja-JP" altLang="en-US" dirty="0">
                <a:solidFill>
                  <a:srgbClr val="002060"/>
                </a:solidFill>
              </a:rPr>
              <a:t>入院中の状況を尋ねた際に「家族しか伝えられない」と言われたことがある。</a:t>
            </a:r>
            <a:endParaRPr lang="en-US" altLang="ja-JP" dirty="0">
              <a:solidFill>
                <a:srgbClr val="002060"/>
              </a:solidFill>
            </a:endParaRPr>
          </a:p>
          <a:p>
            <a:r>
              <a:rPr kumimoji="1" lang="ja-JP" altLang="en-US" dirty="0">
                <a:solidFill>
                  <a:srgbClr val="002060"/>
                </a:solidFill>
              </a:rPr>
              <a:t>　　 家族と連絡がつかない場合は情報が全く入らないことになる。</a:t>
            </a:r>
            <a:endParaRPr kumimoji="1" lang="en-US" altLang="ja-JP" dirty="0">
              <a:solidFill>
                <a:srgbClr val="002060"/>
              </a:solidFill>
            </a:endParaRPr>
          </a:p>
          <a:p>
            <a:r>
              <a:rPr lang="ja-JP" altLang="en-US" dirty="0">
                <a:solidFill>
                  <a:srgbClr val="002060"/>
                </a:solidFill>
              </a:rPr>
              <a:t>　　</a:t>
            </a:r>
            <a:r>
              <a:rPr lang="en-US" altLang="ja-JP" dirty="0">
                <a:solidFill>
                  <a:schemeClr val="tx2">
                    <a:lumMod val="60000"/>
                    <a:lumOff val="40000"/>
                  </a:schemeClr>
                </a:solidFill>
              </a:rPr>
              <a:t>A</a:t>
            </a:r>
            <a:r>
              <a:rPr lang="ja-JP" altLang="en-US" dirty="0">
                <a:solidFill>
                  <a:schemeClr val="tx2">
                    <a:lumMod val="60000"/>
                    <a:lumOff val="40000"/>
                  </a:schemeClr>
                </a:solidFill>
              </a:rPr>
              <a:t>：聞きたいことを</a:t>
            </a:r>
            <a:r>
              <a:rPr lang="ja-JP" altLang="en-US" dirty="0">
                <a:solidFill>
                  <a:srgbClr val="FF0000"/>
                </a:solidFill>
              </a:rPr>
              <a:t>明確に</a:t>
            </a:r>
            <a:r>
              <a:rPr lang="ja-JP" altLang="en-US" dirty="0">
                <a:solidFill>
                  <a:schemeClr val="tx2">
                    <a:lumMod val="60000"/>
                    <a:lumOff val="40000"/>
                  </a:schemeClr>
                </a:solidFill>
              </a:rPr>
              <a:t>医療機関側に伝えてほしい。</a:t>
            </a:r>
            <a:r>
              <a:rPr lang="en-US" altLang="ja-JP" dirty="0">
                <a:solidFill>
                  <a:schemeClr val="tx2">
                    <a:lumMod val="60000"/>
                    <a:lumOff val="40000"/>
                  </a:schemeClr>
                </a:solidFill>
              </a:rPr>
              <a:t>ADL</a:t>
            </a:r>
            <a:r>
              <a:rPr lang="ja-JP" altLang="en-US" dirty="0">
                <a:solidFill>
                  <a:schemeClr val="tx2">
                    <a:lumMod val="60000"/>
                    <a:lumOff val="40000"/>
                  </a:schemeClr>
                </a:solidFill>
              </a:rPr>
              <a:t>についてはリハ職に聞いて</a:t>
            </a:r>
            <a:endParaRPr lang="en-US" altLang="ja-JP" dirty="0">
              <a:solidFill>
                <a:schemeClr val="tx2">
                  <a:lumMod val="60000"/>
                  <a:lumOff val="40000"/>
                </a:schemeClr>
              </a:solidFill>
            </a:endParaRPr>
          </a:p>
          <a:p>
            <a:r>
              <a:rPr lang="ja-JP" altLang="en-US" dirty="0">
                <a:solidFill>
                  <a:schemeClr val="tx2">
                    <a:lumMod val="60000"/>
                    <a:lumOff val="40000"/>
                  </a:schemeClr>
                </a:solidFill>
              </a:rPr>
              <a:t>　　　　いただいてよい。リハ職がいなければ相談員に聞いてほしい。臨機応変に対応可能。</a:t>
            </a:r>
            <a:endParaRPr kumimoji="1" lang="en-US" altLang="ja-JP" dirty="0">
              <a:solidFill>
                <a:schemeClr val="tx2">
                  <a:lumMod val="60000"/>
                  <a:lumOff val="40000"/>
                </a:schemeClr>
              </a:solidFill>
            </a:endParaRPr>
          </a:p>
          <a:p>
            <a:endParaRPr kumimoji="1" lang="en-US" altLang="ja-JP" dirty="0">
              <a:solidFill>
                <a:srgbClr val="002060"/>
              </a:solidFill>
            </a:endParaRPr>
          </a:p>
          <a:p>
            <a:r>
              <a:rPr kumimoji="1" lang="ja-JP" altLang="en-US" dirty="0">
                <a:solidFill>
                  <a:srgbClr val="002060"/>
                </a:solidFill>
              </a:rPr>
              <a:t>➂　「リハビリサマリ」をいただきたい。</a:t>
            </a:r>
            <a:endParaRPr kumimoji="1" lang="en-US" altLang="ja-JP" dirty="0">
              <a:solidFill>
                <a:srgbClr val="002060"/>
              </a:solidFill>
            </a:endParaRPr>
          </a:p>
          <a:p>
            <a:r>
              <a:rPr lang="ja-JP" altLang="en-US" dirty="0">
                <a:solidFill>
                  <a:srgbClr val="002060"/>
                </a:solidFill>
              </a:rPr>
              <a:t>　　</a:t>
            </a:r>
            <a:r>
              <a:rPr lang="en-US" altLang="ja-JP" dirty="0">
                <a:solidFill>
                  <a:schemeClr val="tx2">
                    <a:lumMod val="60000"/>
                    <a:lumOff val="40000"/>
                  </a:schemeClr>
                </a:solidFill>
              </a:rPr>
              <a:t>A:</a:t>
            </a:r>
            <a:r>
              <a:rPr lang="ja-JP" altLang="en-US" dirty="0">
                <a:solidFill>
                  <a:srgbClr val="FF0000"/>
                </a:solidFill>
              </a:rPr>
              <a:t>リハビリサマリは出せない</a:t>
            </a:r>
            <a:r>
              <a:rPr lang="ja-JP" altLang="en-US" dirty="0">
                <a:solidFill>
                  <a:schemeClr val="tx2">
                    <a:lumMod val="60000"/>
                    <a:lumOff val="40000"/>
                  </a:schemeClr>
                </a:solidFill>
              </a:rPr>
              <a:t>。そのために</a:t>
            </a:r>
            <a:r>
              <a:rPr lang="ja-JP" altLang="en-US" u="sng" dirty="0">
                <a:solidFill>
                  <a:srgbClr val="FF0000"/>
                </a:solidFill>
              </a:rPr>
              <a:t>退院前リハビリ見学</a:t>
            </a:r>
            <a:r>
              <a:rPr lang="ja-JP" altLang="en-US" dirty="0">
                <a:solidFill>
                  <a:schemeClr val="tx2">
                    <a:lumMod val="60000"/>
                    <a:lumOff val="40000"/>
                  </a:schemeClr>
                </a:solidFill>
              </a:rPr>
              <a:t>がある。家族同伴での見学を　</a:t>
            </a:r>
            <a:endParaRPr lang="en-US" altLang="ja-JP" dirty="0">
              <a:solidFill>
                <a:schemeClr val="tx2">
                  <a:lumMod val="60000"/>
                  <a:lumOff val="40000"/>
                </a:schemeClr>
              </a:solidFill>
            </a:endParaRPr>
          </a:p>
          <a:p>
            <a:r>
              <a:rPr lang="ja-JP" altLang="en-US" dirty="0">
                <a:solidFill>
                  <a:schemeClr val="tx2">
                    <a:lumMod val="60000"/>
                    <a:lumOff val="40000"/>
                  </a:schemeClr>
                </a:solidFill>
              </a:rPr>
              <a:t>　　　勧める。その場での質疑応答も可能。</a:t>
            </a:r>
            <a:endParaRPr kumimoji="1" lang="en-US" altLang="ja-JP" dirty="0">
              <a:solidFill>
                <a:schemeClr val="tx2">
                  <a:lumMod val="60000"/>
                  <a:lumOff val="40000"/>
                </a:schemeClr>
              </a:solidFill>
            </a:endParaRPr>
          </a:p>
          <a:p>
            <a:endParaRPr lang="en-US" altLang="ja-JP" dirty="0">
              <a:solidFill>
                <a:srgbClr val="002060"/>
              </a:solidFill>
            </a:endParaRPr>
          </a:p>
          <a:p>
            <a:r>
              <a:rPr kumimoji="1" lang="ja-JP" altLang="en-US" dirty="0">
                <a:solidFill>
                  <a:srgbClr val="002060"/>
                </a:solidFill>
              </a:rPr>
              <a:t>④　退院後の受け入れ時に，食事形態や排せつ状況を知りたいが，メールや</a:t>
            </a:r>
            <a:r>
              <a:rPr kumimoji="1" lang="en-US" altLang="ja-JP" dirty="0">
                <a:solidFill>
                  <a:srgbClr val="002060"/>
                </a:solidFill>
              </a:rPr>
              <a:t>FAX</a:t>
            </a:r>
            <a:r>
              <a:rPr lang="ja-JP" altLang="en-US" dirty="0">
                <a:solidFill>
                  <a:srgbClr val="002060"/>
                </a:solidFill>
              </a:rPr>
              <a:t>は可能か。</a:t>
            </a:r>
            <a:endParaRPr kumimoji="1" lang="en-US" altLang="ja-JP" dirty="0">
              <a:solidFill>
                <a:srgbClr val="002060"/>
              </a:solidFill>
            </a:endParaRPr>
          </a:p>
          <a:p>
            <a:r>
              <a:rPr kumimoji="1" lang="ja-JP" altLang="en-US" dirty="0">
                <a:solidFill>
                  <a:srgbClr val="002060"/>
                </a:solidFill>
              </a:rPr>
              <a:t>　　</a:t>
            </a:r>
            <a:r>
              <a:rPr kumimoji="1" lang="ja-JP" altLang="en-US" dirty="0">
                <a:solidFill>
                  <a:schemeClr val="tx2">
                    <a:lumMod val="60000"/>
                    <a:lumOff val="40000"/>
                  </a:schemeClr>
                </a:solidFill>
              </a:rPr>
              <a:t>Ａ：</a:t>
            </a:r>
            <a:r>
              <a:rPr kumimoji="1" lang="ja-JP" altLang="en-US" dirty="0">
                <a:solidFill>
                  <a:srgbClr val="FF0000"/>
                </a:solidFill>
              </a:rPr>
              <a:t>メールは不可だが，</a:t>
            </a:r>
            <a:r>
              <a:rPr kumimoji="1" lang="en-US" altLang="ja-JP" u="sng" dirty="0">
                <a:solidFill>
                  <a:srgbClr val="FF0000"/>
                </a:solidFill>
              </a:rPr>
              <a:t>FAX</a:t>
            </a:r>
            <a:r>
              <a:rPr kumimoji="1" lang="ja-JP" altLang="en-US" u="sng" dirty="0">
                <a:solidFill>
                  <a:srgbClr val="FF0000"/>
                </a:solidFill>
              </a:rPr>
              <a:t>は可能</a:t>
            </a:r>
            <a:r>
              <a:rPr kumimoji="1" lang="ja-JP" altLang="en-US" dirty="0">
                <a:solidFill>
                  <a:schemeClr val="tx2">
                    <a:lumMod val="60000"/>
                    <a:lumOff val="40000"/>
                  </a:schemeClr>
                </a:solidFill>
              </a:rPr>
              <a:t>。</a:t>
            </a:r>
            <a:r>
              <a:rPr kumimoji="1" lang="ja-JP" altLang="en-US" u="sng" dirty="0">
                <a:solidFill>
                  <a:schemeClr val="tx2">
                    <a:lumMod val="60000"/>
                    <a:lumOff val="40000"/>
                  </a:schemeClr>
                </a:solidFill>
              </a:rPr>
              <a:t>「</a:t>
            </a:r>
            <a:r>
              <a:rPr kumimoji="1" lang="ja-JP" altLang="en-US" u="sng" dirty="0">
                <a:solidFill>
                  <a:srgbClr val="FF0000"/>
                </a:solidFill>
              </a:rPr>
              <a:t>看護サマリを</a:t>
            </a:r>
            <a:r>
              <a:rPr kumimoji="1" lang="en-US" altLang="ja-JP" u="sng" dirty="0">
                <a:solidFill>
                  <a:srgbClr val="FF0000"/>
                </a:solidFill>
              </a:rPr>
              <a:t>FAX</a:t>
            </a:r>
            <a:r>
              <a:rPr kumimoji="1" lang="ja-JP" altLang="en-US" u="sng" dirty="0">
                <a:solidFill>
                  <a:srgbClr val="FF0000"/>
                </a:solidFill>
              </a:rPr>
              <a:t>してください</a:t>
            </a:r>
            <a:r>
              <a:rPr kumimoji="1" lang="ja-JP" altLang="en-US" u="sng" dirty="0">
                <a:solidFill>
                  <a:schemeClr val="tx2">
                    <a:lumMod val="60000"/>
                    <a:lumOff val="40000"/>
                  </a:schemeClr>
                </a:solidFill>
              </a:rPr>
              <a:t>」</a:t>
            </a:r>
            <a:r>
              <a:rPr kumimoji="1" lang="ja-JP" altLang="en-US" dirty="0">
                <a:solidFill>
                  <a:schemeClr val="tx2">
                    <a:lumMod val="60000"/>
                    <a:lumOff val="40000"/>
                  </a:schemeClr>
                </a:solidFill>
              </a:rPr>
              <a:t>と相談員に連絡して</a:t>
            </a:r>
            <a:endParaRPr kumimoji="1" lang="en-US" altLang="ja-JP" dirty="0">
              <a:solidFill>
                <a:schemeClr val="tx2">
                  <a:lumMod val="60000"/>
                  <a:lumOff val="40000"/>
                </a:schemeClr>
              </a:solidFill>
            </a:endParaRPr>
          </a:p>
          <a:p>
            <a:r>
              <a:rPr lang="ja-JP" altLang="en-US" dirty="0">
                <a:solidFill>
                  <a:schemeClr val="tx2">
                    <a:lumMod val="60000"/>
                    <a:lumOff val="40000"/>
                  </a:schemeClr>
                </a:solidFill>
              </a:rPr>
              <a:t>　　　　</a:t>
            </a:r>
            <a:r>
              <a:rPr kumimoji="1" lang="ja-JP" altLang="en-US" dirty="0">
                <a:solidFill>
                  <a:schemeClr val="tx2">
                    <a:lumMod val="60000"/>
                    <a:lumOff val="40000"/>
                  </a:schemeClr>
                </a:solidFill>
              </a:rPr>
              <a:t>いただけたら対応する。</a:t>
            </a:r>
            <a:endParaRPr kumimoji="1" lang="en-US" altLang="ja-JP" dirty="0">
              <a:solidFill>
                <a:schemeClr val="tx2">
                  <a:lumMod val="60000"/>
                  <a:lumOff val="40000"/>
                </a:schemeClr>
              </a:solidFill>
            </a:endParaRPr>
          </a:p>
        </p:txBody>
      </p:sp>
      <p:pic>
        <p:nvPicPr>
          <p:cNvPr id="5" name="図 4">
            <a:extLst>
              <a:ext uri="{FF2B5EF4-FFF2-40B4-BE49-F238E27FC236}">
                <a16:creationId xmlns:a16="http://schemas.microsoft.com/office/drawing/2014/main" id="{82D3AA09-D914-4E7D-A4BC-B95CC11355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9344" y="1052736"/>
            <a:ext cx="1296144" cy="1371283"/>
          </a:xfrm>
          <a:prstGeom prst="rect">
            <a:avLst/>
          </a:prstGeom>
        </p:spPr>
      </p:pic>
    </p:spTree>
    <p:extLst>
      <p:ext uri="{BB962C8B-B14F-4D97-AF65-F5344CB8AC3E}">
        <p14:creationId xmlns:p14="http://schemas.microsoft.com/office/powerpoint/2010/main" val="1736470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D6456-CAF1-6A37-73D7-9E172C3406A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623F4B4-558F-5FD6-6202-260D1EC9084D}"/>
              </a:ext>
            </a:extLst>
          </p:cNvPr>
          <p:cNvSpPr>
            <a:spLocks noGrp="1"/>
          </p:cNvSpPr>
          <p:nvPr>
            <p:ph type="title"/>
          </p:nvPr>
        </p:nvSpPr>
        <p:spPr>
          <a:xfrm>
            <a:off x="0" y="29082"/>
            <a:ext cx="9906000" cy="663614"/>
          </a:xfrm>
          <a:solidFill>
            <a:srgbClr val="002060"/>
          </a:solidFill>
        </p:spPr>
        <p:txBody>
          <a:bodyPr>
            <a:noAutofit/>
          </a:bodyPr>
          <a:lstStyle/>
          <a:p>
            <a:r>
              <a:rPr kumimoji="1" lang="ja-JP" altLang="en-US" sz="2800" dirty="0">
                <a:solidFill>
                  <a:schemeClr val="bg1"/>
                </a:solidFill>
              </a:rPr>
              <a:t>２　入退院支援ルールに係る調査結果</a:t>
            </a:r>
          </a:p>
        </p:txBody>
      </p:sp>
      <p:sp>
        <p:nvSpPr>
          <p:cNvPr id="3" name="正方形/長方形 2">
            <a:extLst>
              <a:ext uri="{FF2B5EF4-FFF2-40B4-BE49-F238E27FC236}">
                <a16:creationId xmlns:a16="http://schemas.microsoft.com/office/drawing/2014/main" id="{A0862701-0329-E138-DC05-82E8C626C6E2}"/>
              </a:ext>
            </a:extLst>
          </p:cNvPr>
          <p:cNvSpPr/>
          <p:nvPr/>
        </p:nvSpPr>
        <p:spPr>
          <a:xfrm>
            <a:off x="272480" y="776106"/>
            <a:ext cx="9217024" cy="22928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b="1" u="sng" dirty="0">
                <a:solidFill>
                  <a:schemeClr val="tx1"/>
                </a:solidFill>
              </a:rPr>
              <a:t>＊</a:t>
            </a:r>
            <a:r>
              <a:rPr lang="en-US" altLang="ja-JP" sz="2800" b="1" u="sng" dirty="0">
                <a:solidFill>
                  <a:schemeClr val="tx1"/>
                </a:solidFill>
              </a:rPr>
              <a:t> </a:t>
            </a:r>
            <a:r>
              <a:rPr lang="ja-JP" altLang="en-US" sz="2800" b="1" u="sng" dirty="0">
                <a:solidFill>
                  <a:schemeClr val="tx1"/>
                </a:solidFill>
              </a:rPr>
              <a:t>課題・要望　＊</a:t>
            </a:r>
            <a:endParaRPr kumimoji="1" lang="en-US" altLang="ja-JP" sz="2800" b="1" u="sng" dirty="0">
              <a:solidFill>
                <a:schemeClr val="tx1"/>
              </a:solidFill>
            </a:endParaRPr>
          </a:p>
          <a:p>
            <a:r>
              <a:rPr kumimoji="1" lang="ja-JP" altLang="en-US" dirty="0">
                <a:solidFill>
                  <a:srgbClr val="002060"/>
                </a:solidFill>
              </a:rPr>
              <a:t>➀　ケアマネの名前を知らない本人・家族あり。</a:t>
            </a:r>
            <a:r>
              <a:rPr lang="ja-JP" altLang="en-US" dirty="0">
                <a:solidFill>
                  <a:srgbClr val="002060"/>
                </a:solidFill>
              </a:rPr>
              <a:t>　　 </a:t>
            </a:r>
            <a:endParaRPr kumimoji="1" lang="en-US" altLang="ja-JP" dirty="0">
              <a:solidFill>
                <a:srgbClr val="002060"/>
              </a:solidFill>
            </a:endParaRPr>
          </a:p>
          <a:p>
            <a:r>
              <a:rPr kumimoji="1" lang="ja-JP" altLang="en-US" dirty="0">
                <a:solidFill>
                  <a:srgbClr val="002060"/>
                </a:solidFill>
              </a:rPr>
              <a:t>　　 </a:t>
            </a:r>
            <a:r>
              <a:rPr kumimoji="1" lang="ja-JP" altLang="en-US" dirty="0">
                <a:solidFill>
                  <a:schemeClr val="tx2">
                    <a:lumMod val="60000"/>
                    <a:lumOff val="40000"/>
                  </a:schemeClr>
                </a:solidFill>
              </a:rPr>
              <a:t>Ａ：本人・家族にケアマネの名前を覚えていただく努力をする。</a:t>
            </a:r>
            <a:endParaRPr lang="en-US" altLang="ja-JP" dirty="0">
              <a:solidFill>
                <a:schemeClr val="tx2">
                  <a:lumMod val="60000"/>
                  <a:lumOff val="40000"/>
                </a:schemeClr>
              </a:solidFill>
            </a:endParaRPr>
          </a:p>
          <a:p>
            <a:r>
              <a:rPr kumimoji="1" lang="ja-JP" altLang="en-US" dirty="0">
                <a:solidFill>
                  <a:schemeClr val="tx2">
                    <a:lumMod val="75000"/>
                  </a:schemeClr>
                </a:solidFill>
              </a:rPr>
              <a:t>②　サマリーを取りに来ない時もある。</a:t>
            </a:r>
            <a:endParaRPr kumimoji="1" lang="en-US" altLang="ja-JP" dirty="0">
              <a:solidFill>
                <a:schemeClr val="tx2">
                  <a:lumMod val="75000"/>
                </a:schemeClr>
              </a:solidFill>
            </a:endParaRPr>
          </a:p>
          <a:p>
            <a:r>
              <a:rPr lang="ja-JP" altLang="en-US" dirty="0">
                <a:solidFill>
                  <a:schemeClr val="tx2">
                    <a:lumMod val="75000"/>
                  </a:schemeClr>
                </a:solidFill>
              </a:rPr>
              <a:t>　</a:t>
            </a:r>
            <a:r>
              <a:rPr lang="ja-JP" altLang="en-US" dirty="0">
                <a:solidFill>
                  <a:schemeClr val="tx2">
                    <a:lumMod val="60000"/>
                    <a:lumOff val="40000"/>
                  </a:schemeClr>
                </a:solidFill>
              </a:rPr>
              <a:t>　</a:t>
            </a:r>
            <a:r>
              <a:rPr lang="en-US" altLang="ja-JP" dirty="0">
                <a:solidFill>
                  <a:schemeClr val="tx2">
                    <a:lumMod val="60000"/>
                    <a:lumOff val="40000"/>
                  </a:schemeClr>
                </a:solidFill>
              </a:rPr>
              <a:t>A:</a:t>
            </a:r>
            <a:r>
              <a:rPr lang="ja-JP" altLang="en-US" dirty="0">
                <a:solidFill>
                  <a:schemeClr val="tx2">
                    <a:lumMod val="60000"/>
                    <a:lumOff val="40000"/>
                  </a:schemeClr>
                </a:solidFill>
              </a:rPr>
              <a:t>サマリーはできるだけ早く取りに行けるよう努める。</a:t>
            </a:r>
            <a:r>
              <a:rPr kumimoji="1" lang="ja-JP" altLang="en-US" dirty="0">
                <a:solidFill>
                  <a:schemeClr val="tx2">
                    <a:lumMod val="60000"/>
                    <a:lumOff val="40000"/>
                  </a:schemeClr>
                </a:solidFill>
              </a:rPr>
              <a:t>　</a:t>
            </a:r>
            <a:endParaRPr lang="en-US" altLang="ja-JP" dirty="0">
              <a:solidFill>
                <a:schemeClr val="tx2">
                  <a:lumMod val="60000"/>
                  <a:lumOff val="40000"/>
                </a:schemeClr>
              </a:solidFill>
            </a:endParaRPr>
          </a:p>
          <a:p>
            <a:r>
              <a:rPr kumimoji="1" lang="ja-JP" altLang="en-US" dirty="0">
                <a:solidFill>
                  <a:schemeClr val="tx1"/>
                </a:solidFill>
              </a:rPr>
              <a:t>③　病棟には応援看護師が多く，屋久島の事情をよく知らない方々が対応する可能性がある</a:t>
            </a:r>
            <a:endParaRPr kumimoji="1" lang="en-US" altLang="ja-JP" dirty="0">
              <a:solidFill>
                <a:schemeClr val="tx1"/>
              </a:solidFill>
            </a:endParaRPr>
          </a:p>
          <a:p>
            <a:r>
              <a:rPr lang="ja-JP" altLang="en-US" dirty="0">
                <a:solidFill>
                  <a:schemeClr val="tx1"/>
                </a:solidFill>
              </a:rPr>
              <a:t>　　ことを知っておいて欲しい。</a:t>
            </a:r>
            <a:endParaRPr lang="en-US" altLang="ja-JP" dirty="0">
              <a:solidFill>
                <a:schemeClr val="tx1"/>
              </a:solidFill>
            </a:endParaRPr>
          </a:p>
        </p:txBody>
      </p:sp>
      <p:pic>
        <p:nvPicPr>
          <p:cNvPr id="5" name="図 4">
            <a:extLst>
              <a:ext uri="{FF2B5EF4-FFF2-40B4-BE49-F238E27FC236}">
                <a16:creationId xmlns:a16="http://schemas.microsoft.com/office/drawing/2014/main" id="{BF871B61-D035-42C9-4598-2331B3649E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3320" y="908720"/>
            <a:ext cx="1296144" cy="1371283"/>
          </a:xfrm>
          <a:prstGeom prst="rect">
            <a:avLst/>
          </a:prstGeom>
        </p:spPr>
      </p:pic>
      <p:sp>
        <p:nvSpPr>
          <p:cNvPr id="4" name="タイトル 1">
            <a:extLst>
              <a:ext uri="{FF2B5EF4-FFF2-40B4-BE49-F238E27FC236}">
                <a16:creationId xmlns:a16="http://schemas.microsoft.com/office/drawing/2014/main" id="{E15668BA-0E11-7BF5-7DFD-BFD233E6E07B}"/>
              </a:ext>
            </a:extLst>
          </p:cNvPr>
          <p:cNvSpPr txBox="1">
            <a:spLocks/>
          </p:cNvSpPr>
          <p:nvPr/>
        </p:nvSpPr>
        <p:spPr>
          <a:xfrm>
            <a:off x="0" y="3284984"/>
            <a:ext cx="9906000" cy="663614"/>
          </a:xfrm>
          <a:prstGeom prst="rect">
            <a:avLst/>
          </a:prstGeom>
          <a:solidFill>
            <a:srgbClr val="002060"/>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a:solidFill>
                  <a:schemeClr val="bg1"/>
                </a:solidFill>
              </a:rPr>
              <a:t>３　新情報連携等に関する意見交換（</a:t>
            </a:r>
            <a:r>
              <a:rPr lang="en-US" altLang="ja-JP" sz="2800">
                <a:solidFill>
                  <a:schemeClr val="bg1"/>
                </a:solidFill>
              </a:rPr>
              <a:t>ACP</a:t>
            </a:r>
            <a:r>
              <a:rPr lang="ja-JP" altLang="en-US" sz="2800">
                <a:solidFill>
                  <a:schemeClr val="bg1"/>
                </a:solidFill>
              </a:rPr>
              <a:t>関連内容も含む）</a:t>
            </a:r>
            <a:endParaRPr lang="ja-JP" altLang="en-US" sz="2800" dirty="0">
              <a:solidFill>
                <a:schemeClr val="bg1"/>
              </a:solidFill>
            </a:endParaRPr>
          </a:p>
        </p:txBody>
      </p:sp>
      <p:sp>
        <p:nvSpPr>
          <p:cNvPr id="6" name="正方形/長方形 5">
            <a:extLst>
              <a:ext uri="{FF2B5EF4-FFF2-40B4-BE49-F238E27FC236}">
                <a16:creationId xmlns:a16="http://schemas.microsoft.com/office/drawing/2014/main" id="{B6921D62-FAFE-8D6A-FE61-F76E717BB06C}"/>
              </a:ext>
            </a:extLst>
          </p:cNvPr>
          <p:cNvSpPr/>
          <p:nvPr/>
        </p:nvSpPr>
        <p:spPr>
          <a:xfrm>
            <a:off x="272480" y="4077072"/>
            <a:ext cx="9217024" cy="25922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b="1" u="sng" dirty="0">
                <a:solidFill>
                  <a:schemeClr val="tx1"/>
                </a:solidFill>
              </a:rPr>
              <a:t>＊</a:t>
            </a:r>
            <a:r>
              <a:rPr lang="en-US" altLang="ja-JP" sz="2800" b="1" u="sng" dirty="0">
                <a:solidFill>
                  <a:schemeClr val="tx1"/>
                </a:solidFill>
              </a:rPr>
              <a:t> </a:t>
            </a:r>
            <a:r>
              <a:rPr lang="ja-JP" altLang="en-US" sz="2800" b="1" u="sng" dirty="0">
                <a:solidFill>
                  <a:schemeClr val="tx1"/>
                </a:solidFill>
              </a:rPr>
              <a:t>ご意見 ＊</a:t>
            </a:r>
            <a:endParaRPr kumimoji="1" lang="en-US" altLang="ja-JP" sz="2800" b="1" u="sng" dirty="0">
              <a:solidFill>
                <a:schemeClr val="tx1"/>
              </a:solidFill>
            </a:endParaRPr>
          </a:p>
          <a:p>
            <a:r>
              <a:rPr kumimoji="1" lang="ja-JP" altLang="en-US" dirty="0">
                <a:solidFill>
                  <a:srgbClr val="002060"/>
                </a:solidFill>
              </a:rPr>
              <a:t>➀　様式の文字が小さく，</a:t>
            </a:r>
            <a:r>
              <a:rPr kumimoji="1" lang="en-US" altLang="ja-JP" dirty="0">
                <a:solidFill>
                  <a:srgbClr val="002060"/>
                </a:solidFill>
              </a:rPr>
              <a:t>FAX</a:t>
            </a:r>
            <a:r>
              <a:rPr kumimoji="1" lang="ja-JP" altLang="en-US" dirty="0">
                <a:solidFill>
                  <a:srgbClr val="002060"/>
                </a:solidFill>
              </a:rPr>
              <a:t>では見づらい。</a:t>
            </a:r>
            <a:endParaRPr kumimoji="1" lang="en-US" altLang="ja-JP" dirty="0">
              <a:solidFill>
                <a:srgbClr val="002060"/>
              </a:solidFill>
            </a:endParaRPr>
          </a:p>
          <a:p>
            <a:r>
              <a:rPr lang="ja-JP" altLang="en-US" dirty="0">
                <a:solidFill>
                  <a:srgbClr val="002060"/>
                </a:solidFill>
              </a:rPr>
              <a:t>　　</a:t>
            </a:r>
            <a:r>
              <a:rPr lang="ja-JP" altLang="en-US" dirty="0">
                <a:solidFill>
                  <a:schemeClr val="tx2">
                    <a:lumMod val="60000"/>
                    <a:lumOff val="40000"/>
                  </a:schemeClr>
                </a:solidFill>
              </a:rPr>
              <a:t>→シートはエクセルで作成されており，ダウンロードして自分でアレンジして活用してほしい。</a:t>
            </a:r>
            <a:endParaRPr lang="en-US" altLang="ja-JP" dirty="0">
              <a:solidFill>
                <a:schemeClr val="tx2">
                  <a:lumMod val="60000"/>
                  <a:lumOff val="40000"/>
                </a:schemeClr>
              </a:solidFill>
            </a:endParaRPr>
          </a:p>
          <a:p>
            <a:r>
              <a:rPr kumimoji="1" lang="ja-JP" altLang="en-US" dirty="0">
                <a:solidFill>
                  <a:schemeClr val="tx2">
                    <a:lumMod val="60000"/>
                    <a:lumOff val="40000"/>
                  </a:schemeClr>
                </a:solidFill>
              </a:rPr>
              <a:t>　　　また，印刷の際は途切れやすいので，確認してから送付してほしい。　</a:t>
            </a:r>
            <a:endParaRPr lang="en-US" altLang="ja-JP" dirty="0">
              <a:solidFill>
                <a:schemeClr val="tx2">
                  <a:lumMod val="60000"/>
                  <a:lumOff val="40000"/>
                </a:schemeClr>
              </a:solidFill>
            </a:endParaRPr>
          </a:p>
          <a:p>
            <a:r>
              <a:rPr kumimoji="1" lang="ja-JP" altLang="en-US" dirty="0">
                <a:solidFill>
                  <a:schemeClr val="tx2">
                    <a:lumMod val="75000"/>
                  </a:schemeClr>
                </a:solidFill>
              </a:rPr>
              <a:t>②　</a:t>
            </a:r>
            <a:r>
              <a:rPr kumimoji="1" lang="en-US" altLang="ja-JP" dirty="0">
                <a:solidFill>
                  <a:schemeClr val="tx2">
                    <a:lumMod val="75000"/>
                  </a:schemeClr>
                </a:solidFill>
              </a:rPr>
              <a:t>ACP</a:t>
            </a:r>
            <a:r>
              <a:rPr kumimoji="1" lang="ja-JP" altLang="en-US" dirty="0">
                <a:solidFill>
                  <a:schemeClr val="tx2">
                    <a:lumMod val="75000"/>
                  </a:schemeClr>
                </a:solidFill>
              </a:rPr>
              <a:t>に関する内容を様式１特記事項欄に記載する。</a:t>
            </a:r>
            <a:endParaRPr kumimoji="1" lang="en-US" altLang="ja-JP" dirty="0">
              <a:solidFill>
                <a:schemeClr val="tx2">
                  <a:lumMod val="75000"/>
                </a:schemeClr>
              </a:solidFill>
            </a:endParaRPr>
          </a:p>
          <a:p>
            <a:r>
              <a:rPr lang="ja-JP" altLang="en-US" dirty="0">
                <a:solidFill>
                  <a:schemeClr val="tx2">
                    <a:lumMod val="75000"/>
                  </a:schemeClr>
                </a:solidFill>
              </a:rPr>
              <a:t>　　</a:t>
            </a:r>
            <a:r>
              <a:rPr kumimoji="1" lang="ja-JP" altLang="en-US" dirty="0">
                <a:solidFill>
                  <a:schemeClr val="tx2">
                    <a:lumMod val="75000"/>
                  </a:schemeClr>
                </a:solidFill>
              </a:rPr>
              <a:t>家族構成の特記事項はとても重要な情報であるため，そこの欄ではなく，下の欄に</a:t>
            </a:r>
            <a:r>
              <a:rPr kumimoji="1" lang="en-US" altLang="ja-JP" dirty="0">
                <a:solidFill>
                  <a:schemeClr val="tx2">
                    <a:lumMod val="75000"/>
                  </a:schemeClr>
                </a:solidFill>
              </a:rPr>
              <a:t>ACP</a:t>
            </a:r>
            <a:r>
              <a:rPr kumimoji="1" lang="ja-JP" altLang="en-US" dirty="0">
                <a:solidFill>
                  <a:schemeClr val="tx2">
                    <a:lumMod val="75000"/>
                  </a:schemeClr>
                </a:solidFill>
              </a:rPr>
              <a:t>に関</a:t>
            </a:r>
            <a:endParaRPr kumimoji="1" lang="en-US" altLang="ja-JP" dirty="0">
              <a:solidFill>
                <a:schemeClr val="tx2">
                  <a:lumMod val="75000"/>
                </a:schemeClr>
              </a:solidFill>
            </a:endParaRPr>
          </a:p>
          <a:p>
            <a:r>
              <a:rPr lang="ja-JP" altLang="en-US" dirty="0">
                <a:solidFill>
                  <a:schemeClr val="tx2">
                    <a:lumMod val="75000"/>
                  </a:schemeClr>
                </a:solidFill>
              </a:rPr>
              <a:t>　　</a:t>
            </a:r>
            <a:r>
              <a:rPr kumimoji="1" lang="ja-JP" altLang="en-US" dirty="0">
                <a:solidFill>
                  <a:schemeClr val="tx2">
                    <a:lumMod val="75000"/>
                  </a:schemeClr>
                </a:solidFill>
              </a:rPr>
              <a:t>する特記事項を記載することとなる。</a:t>
            </a:r>
            <a:endParaRPr kumimoji="1" lang="en-US" altLang="ja-JP" dirty="0">
              <a:solidFill>
                <a:schemeClr val="tx2">
                  <a:lumMod val="75000"/>
                </a:schemeClr>
              </a:solidFill>
            </a:endParaRPr>
          </a:p>
          <a:p>
            <a:r>
              <a:rPr lang="ja-JP" altLang="en-US" dirty="0">
                <a:solidFill>
                  <a:schemeClr val="tx2">
                    <a:lumMod val="75000"/>
                  </a:schemeClr>
                </a:solidFill>
              </a:rPr>
              <a:t>　　</a:t>
            </a:r>
            <a:r>
              <a:rPr lang="ja-JP" altLang="en-US" dirty="0">
                <a:solidFill>
                  <a:schemeClr val="tx2">
                    <a:lumMod val="60000"/>
                    <a:lumOff val="40000"/>
                  </a:schemeClr>
                </a:solidFill>
              </a:rPr>
              <a:t>→本人・家族の意向等を記載してあるのは，医療機関側もとてもありがたい。</a:t>
            </a:r>
            <a:endParaRPr kumimoji="1" lang="en-US" altLang="ja-JP" dirty="0">
              <a:solidFill>
                <a:schemeClr val="tx2">
                  <a:lumMod val="60000"/>
                  <a:lumOff val="40000"/>
                </a:schemeClr>
              </a:solidFill>
            </a:endParaRPr>
          </a:p>
        </p:txBody>
      </p:sp>
    </p:spTree>
    <p:extLst>
      <p:ext uri="{BB962C8B-B14F-4D97-AF65-F5344CB8AC3E}">
        <p14:creationId xmlns:p14="http://schemas.microsoft.com/office/powerpoint/2010/main" val="1975388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5FB41-D763-4048-9905-A4AD00332AC4}"/>
              </a:ext>
            </a:extLst>
          </p:cNvPr>
          <p:cNvSpPr>
            <a:spLocks noGrp="1"/>
          </p:cNvSpPr>
          <p:nvPr>
            <p:ph type="title"/>
          </p:nvPr>
        </p:nvSpPr>
        <p:spPr>
          <a:xfrm>
            <a:off x="272480" y="41332"/>
            <a:ext cx="8915400" cy="867388"/>
          </a:xfrm>
          <a:solidFill>
            <a:srgbClr val="002060"/>
          </a:solidFill>
        </p:spPr>
        <p:txBody>
          <a:bodyPr>
            <a:normAutofit/>
          </a:bodyPr>
          <a:lstStyle/>
          <a:p>
            <a:r>
              <a:rPr kumimoji="1" lang="ja-JP" altLang="en-US" sz="2800" dirty="0">
                <a:solidFill>
                  <a:schemeClr val="bg1"/>
                </a:solidFill>
              </a:rPr>
              <a:t>４　在宅医療・介護連携推進に係る体制づくりについて</a:t>
            </a:r>
            <a:endParaRPr kumimoji="1" lang="ja-JP" altLang="en-US" sz="2000" dirty="0">
              <a:solidFill>
                <a:schemeClr val="bg1"/>
              </a:solidFill>
            </a:endParaRPr>
          </a:p>
        </p:txBody>
      </p:sp>
      <p:sp>
        <p:nvSpPr>
          <p:cNvPr id="6" name="四角形: 角を丸くする 5">
            <a:extLst>
              <a:ext uri="{FF2B5EF4-FFF2-40B4-BE49-F238E27FC236}">
                <a16:creationId xmlns:a16="http://schemas.microsoft.com/office/drawing/2014/main" id="{93885A5C-59EA-4D3A-98F4-8789657F2426}"/>
              </a:ext>
            </a:extLst>
          </p:cNvPr>
          <p:cNvSpPr/>
          <p:nvPr/>
        </p:nvSpPr>
        <p:spPr>
          <a:xfrm>
            <a:off x="236476" y="980728"/>
            <a:ext cx="9433048" cy="374441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a:solidFill>
                <a:schemeClr val="tx1"/>
              </a:solidFill>
            </a:endParaRPr>
          </a:p>
          <a:p>
            <a:r>
              <a:rPr kumimoji="1" lang="ja-JP" altLang="en-US" dirty="0">
                <a:solidFill>
                  <a:schemeClr val="tx1"/>
                </a:solidFill>
              </a:rPr>
              <a:t>●</a:t>
            </a:r>
            <a:r>
              <a:rPr lang="ja-JP" altLang="en-US" dirty="0">
                <a:solidFill>
                  <a:srgbClr val="002060"/>
                </a:solidFill>
              </a:rPr>
              <a:t>  </a:t>
            </a:r>
            <a:r>
              <a:rPr lang="en-US" altLang="ja-JP" dirty="0">
                <a:solidFill>
                  <a:srgbClr val="002060"/>
                </a:solidFill>
              </a:rPr>
              <a:t>R</a:t>
            </a:r>
            <a:r>
              <a:rPr lang="ja-JP" altLang="en-US" dirty="0">
                <a:solidFill>
                  <a:srgbClr val="002060"/>
                </a:solidFill>
              </a:rPr>
              <a:t>７</a:t>
            </a:r>
            <a:r>
              <a:rPr lang="en-US" altLang="ja-JP" dirty="0">
                <a:solidFill>
                  <a:srgbClr val="002060"/>
                </a:solidFill>
              </a:rPr>
              <a:t>.</a:t>
            </a:r>
            <a:r>
              <a:rPr lang="ja-JP" altLang="en-US" dirty="0">
                <a:solidFill>
                  <a:srgbClr val="002060"/>
                </a:solidFill>
              </a:rPr>
              <a:t>２</a:t>
            </a:r>
            <a:r>
              <a:rPr kumimoji="1" lang="ja-JP" altLang="en-US" dirty="0">
                <a:solidFill>
                  <a:srgbClr val="002060"/>
                </a:solidFill>
              </a:rPr>
              <a:t>月「在宅医療介護連携従事者会議」が発足。</a:t>
            </a:r>
            <a:endParaRPr kumimoji="1" lang="en-US" altLang="ja-JP" dirty="0">
              <a:solidFill>
                <a:srgbClr val="002060"/>
              </a:solidFill>
            </a:endParaRPr>
          </a:p>
          <a:p>
            <a:r>
              <a:rPr lang="ja-JP" altLang="en-US" dirty="0">
                <a:solidFill>
                  <a:srgbClr val="002060"/>
                </a:solidFill>
              </a:rPr>
              <a:t>　　</a:t>
            </a:r>
            <a:r>
              <a:rPr kumimoji="1" lang="ja-JP" altLang="en-US" dirty="0">
                <a:solidFill>
                  <a:srgbClr val="002060"/>
                </a:solidFill>
              </a:rPr>
              <a:t>地域の課題を抽出し，その対応策を検討することを目的として毎年３～４回在宅医療に</a:t>
            </a:r>
            <a:endParaRPr kumimoji="1" lang="en-US" altLang="ja-JP" dirty="0">
              <a:solidFill>
                <a:srgbClr val="002060"/>
              </a:solidFill>
            </a:endParaRPr>
          </a:p>
          <a:p>
            <a:r>
              <a:rPr lang="ja-JP" altLang="en-US" dirty="0">
                <a:solidFill>
                  <a:srgbClr val="002060"/>
                </a:solidFill>
              </a:rPr>
              <a:t> </a:t>
            </a:r>
            <a:r>
              <a:rPr kumimoji="1" lang="ja-JP" altLang="en-US" dirty="0">
                <a:solidFill>
                  <a:srgbClr val="002060"/>
                </a:solidFill>
              </a:rPr>
              <a:t>携わる従事者会議を開催している。</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　</a:t>
            </a:r>
            <a:r>
              <a:rPr kumimoji="1" lang="ja-JP" altLang="en-US" dirty="0">
                <a:solidFill>
                  <a:schemeClr val="tx2">
                    <a:lumMod val="60000"/>
                    <a:lumOff val="40000"/>
                  </a:schemeClr>
                </a:solidFill>
              </a:rPr>
              <a:t>＊この場が屋久島町の医療介護関連支援者の人財育成や人財確保等へもつながる</a:t>
            </a:r>
            <a:endParaRPr kumimoji="1" lang="en-US" altLang="ja-JP" dirty="0">
              <a:solidFill>
                <a:schemeClr val="tx2">
                  <a:lumMod val="60000"/>
                  <a:lumOff val="40000"/>
                </a:schemeClr>
              </a:solidFill>
            </a:endParaRPr>
          </a:p>
          <a:p>
            <a:r>
              <a:rPr kumimoji="1" lang="ja-JP" altLang="en-US" dirty="0">
                <a:solidFill>
                  <a:schemeClr val="tx2">
                    <a:lumMod val="60000"/>
                    <a:lumOff val="40000"/>
                  </a:schemeClr>
                </a:solidFill>
              </a:rPr>
              <a:t>　　 </a:t>
            </a:r>
            <a:r>
              <a:rPr lang="ja-JP" altLang="en-US" dirty="0">
                <a:solidFill>
                  <a:schemeClr val="tx2">
                    <a:lumMod val="60000"/>
                    <a:lumOff val="40000"/>
                  </a:schemeClr>
                </a:solidFill>
              </a:rPr>
              <a:t>何</a:t>
            </a:r>
            <a:r>
              <a:rPr kumimoji="1" lang="ja-JP" altLang="en-US" dirty="0">
                <a:solidFill>
                  <a:schemeClr val="tx2">
                    <a:lumMod val="60000"/>
                    <a:lumOff val="40000"/>
                  </a:schemeClr>
                </a:solidFill>
              </a:rPr>
              <a:t>でも話し合える場となる。</a:t>
            </a:r>
            <a:endParaRPr kumimoji="1" lang="en-US" altLang="ja-JP" dirty="0">
              <a:solidFill>
                <a:schemeClr val="tx2">
                  <a:lumMod val="60000"/>
                  <a:lumOff val="40000"/>
                </a:schemeClr>
              </a:solidFill>
            </a:endParaRPr>
          </a:p>
          <a:p>
            <a:endParaRPr lang="en-US" altLang="ja-JP" dirty="0">
              <a:solidFill>
                <a:srgbClr val="002060"/>
              </a:solidFill>
            </a:endParaRPr>
          </a:p>
          <a:p>
            <a:r>
              <a:rPr kumimoji="1" lang="ja-JP" altLang="en-US" dirty="0">
                <a:solidFill>
                  <a:srgbClr val="002060"/>
                </a:solidFill>
              </a:rPr>
              <a:t>　</a:t>
            </a:r>
            <a:r>
              <a:rPr kumimoji="1" lang="ja-JP" altLang="en-US" dirty="0">
                <a:solidFill>
                  <a:schemeClr val="tx2">
                    <a:lumMod val="60000"/>
                    <a:lumOff val="40000"/>
                  </a:schemeClr>
                </a:solidFill>
              </a:rPr>
              <a:t>＊</a:t>
            </a:r>
            <a:r>
              <a:rPr lang="en-US" altLang="ja-JP" dirty="0">
                <a:solidFill>
                  <a:schemeClr val="tx2">
                    <a:lumMod val="60000"/>
                    <a:lumOff val="40000"/>
                  </a:schemeClr>
                </a:solidFill>
              </a:rPr>
              <a:t>R</a:t>
            </a:r>
            <a:r>
              <a:rPr lang="ja-JP" altLang="en-US" dirty="0">
                <a:solidFill>
                  <a:schemeClr val="tx2">
                    <a:lumMod val="60000"/>
                    <a:lumOff val="40000"/>
                  </a:schemeClr>
                </a:solidFill>
              </a:rPr>
              <a:t>７年度は，９月３日と１１月１３日に開催された。</a:t>
            </a:r>
            <a:r>
              <a:rPr kumimoji="1" lang="ja-JP" altLang="en-US" dirty="0">
                <a:solidFill>
                  <a:schemeClr val="tx2">
                    <a:lumMod val="60000"/>
                    <a:lumOff val="40000"/>
                  </a:schemeClr>
                </a:solidFill>
              </a:rPr>
              <a:t>　</a:t>
            </a:r>
            <a:endParaRPr lang="en-US" altLang="ja-JP" dirty="0">
              <a:solidFill>
                <a:schemeClr val="tx2">
                  <a:lumMod val="60000"/>
                  <a:lumOff val="40000"/>
                </a:schemeClr>
              </a:solidFill>
            </a:endParaRPr>
          </a:p>
          <a:p>
            <a:endParaRPr kumimoji="1" lang="en-US" altLang="ja-JP" dirty="0">
              <a:solidFill>
                <a:srgbClr val="002060"/>
              </a:solidFill>
            </a:endParaRPr>
          </a:p>
          <a:p>
            <a:r>
              <a:rPr kumimoji="1" lang="ja-JP" altLang="en-US" dirty="0">
                <a:solidFill>
                  <a:srgbClr val="002060"/>
                </a:solidFill>
              </a:rPr>
              <a:t>＠「情報連携シート特記事項欄」にＡＣＰに関する情報も記載していただけると</a:t>
            </a:r>
            <a:endParaRPr kumimoji="1" lang="en-US" altLang="ja-JP" dirty="0">
              <a:solidFill>
                <a:srgbClr val="002060"/>
              </a:solidFill>
            </a:endParaRPr>
          </a:p>
          <a:p>
            <a:r>
              <a:rPr lang="ja-JP" altLang="en-US" dirty="0">
                <a:solidFill>
                  <a:srgbClr val="002060"/>
                </a:solidFill>
              </a:rPr>
              <a:t>　</a:t>
            </a:r>
            <a:r>
              <a:rPr kumimoji="1" lang="ja-JP" altLang="en-US" dirty="0">
                <a:solidFill>
                  <a:srgbClr val="002060"/>
                </a:solidFill>
              </a:rPr>
              <a:t>医療機関側も助かる。</a:t>
            </a:r>
            <a:endParaRPr kumimoji="1" lang="en-US" altLang="ja-JP" dirty="0">
              <a:solidFill>
                <a:srgbClr val="002060"/>
              </a:solidFill>
            </a:endParaRPr>
          </a:p>
          <a:p>
            <a:endParaRPr lang="en-US" altLang="ja-JP" dirty="0">
              <a:solidFill>
                <a:srgbClr val="002060"/>
              </a:solidFill>
            </a:endParaRPr>
          </a:p>
          <a:p>
            <a:r>
              <a:rPr kumimoji="1" lang="ja-JP" altLang="en-US" dirty="0">
                <a:solidFill>
                  <a:srgbClr val="002060"/>
                </a:solidFill>
              </a:rPr>
              <a:t>＠ＡＣＰに関して包括支援センターでは「心づもり」様式を作成し皆で取組中である。</a:t>
            </a:r>
            <a:endParaRPr lang="en-US" altLang="ja-JP" dirty="0">
              <a:solidFill>
                <a:srgbClr val="002060"/>
              </a:solidFill>
            </a:endParaRPr>
          </a:p>
          <a:p>
            <a:r>
              <a:rPr kumimoji="1" lang="ja-JP" altLang="en-US" dirty="0">
                <a:solidFill>
                  <a:srgbClr val="002060"/>
                </a:solidFill>
              </a:rPr>
              <a:t>　　　　　　　　　　　　　　　　　　　　　　　　　　　　　　　　</a:t>
            </a:r>
          </a:p>
        </p:txBody>
      </p:sp>
      <p:pic>
        <p:nvPicPr>
          <p:cNvPr id="7" name="図 6">
            <a:extLst>
              <a:ext uri="{FF2B5EF4-FFF2-40B4-BE49-F238E27FC236}">
                <a16:creationId xmlns:a16="http://schemas.microsoft.com/office/drawing/2014/main" id="{882FEE39-B7F1-483B-A811-5543BC403E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93360" y="3284984"/>
            <a:ext cx="1066528" cy="950017"/>
          </a:xfrm>
          <a:prstGeom prst="rect">
            <a:avLst/>
          </a:prstGeom>
        </p:spPr>
      </p:pic>
      <p:sp>
        <p:nvSpPr>
          <p:cNvPr id="3" name="四角形: 角を丸くする 2">
            <a:extLst>
              <a:ext uri="{FF2B5EF4-FFF2-40B4-BE49-F238E27FC236}">
                <a16:creationId xmlns:a16="http://schemas.microsoft.com/office/drawing/2014/main" id="{F076ED2F-90F4-111E-9AA3-A07EE838EE94}"/>
              </a:ext>
            </a:extLst>
          </p:cNvPr>
          <p:cNvSpPr/>
          <p:nvPr/>
        </p:nvSpPr>
        <p:spPr>
          <a:xfrm>
            <a:off x="128464" y="4797152"/>
            <a:ext cx="9721080" cy="194421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a:solidFill>
                <a:schemeClr val="tx1"/>
              </a:solidFill>
            </a:endParaRPr>
          </a:p>
          <a:p>
            <a:r>
              <a:rPr kumimoji="1" lang="ja-JP" altLang="en-US" dirty="0">
                <a:solidFill>
                  <a:schemeClr val="tx1"/>
                </a:solidFill>
              </a:rPr>
              <a:t>💛</a:t>
            </a:r>
            <a:r>
              <a:rPr kumimoji="1" lang="en-US" altLang="ja-JP" b="1" dirty="0">
                <a:solidFill>
                  <a:srgbClr val="FFC000"/>
                </a:solidFill>
                <a:latin typeface="HG丸ｺﾞｼｯｸM-PRO" panose="020F0600000000000000" pitchFamily="50" charset="-128"/>
                <a:ea typeface="HG丸ｺﾞｼｯｸM-PRO" panose="020F0600000000000000" pitchFamily="50" charset="-128"/>
              </a:rPr>
              <a:t>ACP</a:t>
            </a:r>
            <a:r>
              <a:rPr kumimoji="1" lang="ja-JP" altLang="en-US" b="1" dirty="0">
                <a:solidFill>
                  <a:srgbClr val="FFC000"/>
                </a:solidFill>
                <a:latin typeface="HG丸ｺﾞｼｯｸM-PRO" panose="020F0600000000000000" pitchFamily="50" charset="-128"/>
                <a:ea typeface="HG丸ｺﾞｼｯｸM-PRO" panose="020F0600000000000000" pitchFamily="50" charset="-128"/>
              </a:rPr>
              <a:t>研修会　ぜひご参加ください</a:t>
            </a:r>
            <a:r>
              <a:rPr kumimoji="1" lang="ja-JP" altLang="en-US" dirty="0">
                <a:solidFill>
                  <a:schemeClr val="tx1"/>
                </a:solidFill>
              </a:rPr>
              <a:t>💛</a:t>
            </a:r>
            <a:endParaRPr kumimoji="1" lang="en-US" altLang="ja-JP" dirty="0">
              <a:solidFill>
                <a:schemeClr val="tx1"/>
              </a:solidFill>
            </a:endParaRPr>
          </a:p>
          <a:p>
            <a:endParaRPr kumimoji="1" lang="en-US" altLang="ja-JP" sz="1200" dirty="0">
              <a:solidFill>
                <a:schemeClr val="tx1"/>
              </a:solidFill>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300" b="1" dirty="0">
                <a:solidFill>
                  <a:schemeClr val="tx1"/>
                </a:solidFill>
                <a:latin typeface="HG丸ｺﾞｼｯｸM-PRO" panose="020F0600000000000000" pitchFamily="50" charset="-128"/>
                <a:ea typeface="HG丸ｺﾞｼｯｸM-PRO" panose="020F0600000000000000" pitchFamily="50" charset="-128"/>
              </a:rPr>
              <a:t>令和７年度鹿児島県委託事業「医療・ケア意思決定プロセス支援事業」</a:t>
            </a:r>
            <a:r>
              <a:rPr lang="ja-JP" altLang="en-US" sz="1300" b="1"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300" b="1" dirty="0">
                <a:solidFill>
                  <a:schemeClr val="tx1"/>
                </a:solidFill>
                <a:latin typeface="HG丸ｺﾞｼｯｸM-PRO" panose="020F0600000000000000" pitchFamily="50" charset="-128"/>
                <a:ea typeface="HG丸ｺﾞｼｯｸM-PRO" panose="020F0600000000000000" pitchFamily="50" charset="-128"/>
              </a:rPr>
              <a:t>地域でつなぐ</a:t>
            </a:r>
            <a:r>
              <a:rPr kumimoji="1" lang="en-US" altLang="ja-JP" sz="1300" b="1" dirty="0">
                <a:solidFill>
                  <a:schemeClr val="tx1"/>
                </a:solidFill>
                <a:latin typeface="HG丸ｺﾞｼｯｸM-PRO" panose="020F0600000000000000" pitchFamily="50" charset="-128"/>
                <a:ea typeface="HG丸ｺﾞｼｯｸM-PRO" panose="020F0600000000000000" pitchFamily="50" charset="-128"/>
              </a:rPr>
              <a:t>ACP</a:t>
            </a:r>
            <a:r>
              <a:rPr kumimoji="1" lang="ja-JP" altLang="en-US" sz="1300" b="1" dirty="0">
                <a:solidFill>
                  <a:schemeClr val="tx1"/>
                </a:solidFill>
                <a:latin typeface="HG丸ｺﾞｼｯｸM-PRO" panose="020F0600000000000000" pitchFamily="50" charset="-128"/>
                <a:ea typeface="HG丸ｺﾞｼｯｸM-PRO" panose="020F0600000000000000" pitchFamily="50" charset="-128"/>
              </a:rPr>
              <a:t>～専門職（多職種連携）コース～</a:t>
            </a:r>
            <a:endParaRPr kumimoji="1" lang="en-US" altLang="ja-JP" sz="14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①日時 ： 令和８年２月１８日（水）１７：３０～１９：３０</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②会場 ： 屋久島町役場　やくしまホール（議場）</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③講義 ： 「地域でつなぐ</a:t>
            </a:r>
            <a:r>
              <a:rPr lang="en-US" altLang="ja-JP" sz="1200" dirty="0">
                <a:solidFill>
                  <a:schemeClr val="tx1"/>
                </a:solidFill>
                <a:latin typeface="HG丸ｺﾞｼｯｸM-PRO" panose="020F0600000000000000" pitchFamily="50" charset="-128"/>
                <a:ea typeface="HG丸ｺﾞｼｯｸM-PRO" panose="020F0600000000000000" pitchFamily="50" charset="-128"/>
              </a:rPr>
              <a:t>ACP</a:t>
            </a:r>
            <a:r>
              <a:rPr lang="ja-JP" altLang="en-US" sz="1200" dirty="0">
                <a:solidFill>
                  <a:schemeClr val="tx1"/>
                </a:solidFill>
                <a:latin typeface="HG丸ｺﾞｼｯｸM-PRO" panose="020F0600000000000000" pitchFamily="50" charset="-128"/>
                <a:ea typeface="HG丸ｺﾞｼｯｸM-PRO" panose="020F0600000000000000" pitchFamily="50" charset="-128"/>
              </a:rPr>
              <a:t>～その人らしく最期まで生き切ることを地域で支援するために」</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b="1" u="sng" dirty="0">
                <a:solidFill>
                  <a:schemeClr val="tx1"/>
                </a:solidFill>
                <a:latin typeface="HG丸ｺﾞｼｯｸM-PRO" panose="020F0600000000000000" pitchFamily="50" charset="-128"/>
                <a:ea typeface="HG丸ｺﾞｼｯｸM-PRO" panose="020F0600000000000000" pitchFamily="50" charset="-128"/>
              </a:rPr>
              <a:t>講師 ： 濱田　努先生（きいれ浜田クリニック院長）</a:t>
            </a:r>
            <a:endParaRPr lang="en-US" altLang="ja-JP" sz="1200" b="1" u="sng"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④事例検討 ： 「本人の意向を大切にした意思決定をどのように支援し，実現に向けて地域でどのように支援するか」</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b="1" u="sng" dirty="0">
                <a:solidFill>
                  <a:schemeClr val="tx1"/>
                </a:solidFill>
                <a:latin typeface="HG丸ｺﾞｼｯｸM-PRO" panose="020F0600000000000000" pitchFamily="50" charset="-128"/>
                <a:ea typeface="HG丸ｺﾞｼｯｸM-PRO" panose="020F0600000000000000" pitchFamily="50" charset="-128"/>
              </a:rPr>
              <a:t>講師 ： 江口　惠子先生（相良病院 顧問）　　</a:t>
            </a:r>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200" dirty="0">
                <a:solidFill>
                  <a:schemeClr val="tx1"/>
                </a:solidFill>
              </a:rPr>
              <a:t>　　</a:t>
            </a:r>
            <a:endParaRPr lang="en-US" altLang="ja-JP" sz="1200" dirty="0">
              <a:solidFill>
                <a:schemeClr val="tx1"/>
              </a:solidFill>
            </a:endParaRPr>
          </a:p>
          <a:p>
            <a:endParaRPr kumimoji="1" lang="ja-JP" altLang="en-US" dirty="0">
              <a:solidFill>
                <a:srgbClr val="002060"/>
              </a:solidFill>
            </a:endParaRPr>
          </a:p>
        </p:txBody>
      </p:sp>
    </p:spTree>
    <p:extLst>
      <p:ext uri="{BB962C8B-B14F-4D97-AF65-F5344CB8AC3E}">
        <p14:creationId xmlns:p14="http://schemas.microsoft.com/office/powerpoint/2010/main" val="2249571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5061</TotalTime>
  <Words>1511</Words>
  <Application>Microsoft Office PowerPoint</Application>
  <PresentationFormat>A4 210 x 297 mm</PresentationFormat>
  <Paragraphs>143</Paragraphs>
  <Slides>7</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ＤＦ特太ゴシック体</vt:lpstr>
      <vt:lpstr>HGP創英角ｺﾞｼｯｸUB</vt:lpstr>
      <vt:lpstr>HG丸ｺﾞｼｯｸM-PRO</vt:lpstr>
      <vt:lpstr>Arial</vt:lpstr>
      <vt:lpstr>Calibri</vt:lpstr>
      <vt:lpstr>Office ​​テーマ</vt:lpstr>
      <vt:lpstr>屋久島地域入退院支援ルール運用に係る 第11回メンテナンス会議の開催</vt:lpstr>
      <vt:lpstr>PowerPoint プレゼンテーション</vt:lpstr>
      <vt:lpstr>１　第10回メンテナンス会議の振り返り ＊　情報連携は良好！＊</vt:lpstr>
      <vt:lpstr>１　第10回メンテナンス会議の振り返り ＊情報連携シートと入退院支援ルールの手引きの見直し</vt:lpstr>
      <vt:lpstr>２　入退院支援ルールに係る調査結果</vt:lpstr>
      <vt:lpstr>２　入退院支援ルールに係る調査結果</vt:lpstr>
      <vt:lpstr>４　在宅医療・介護連携推進に係る体制づくりについて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笹原 留美</cp:lastModifiedBy>
  <cp:revision>271</cp:revision>
  <cp:lastPrinted>2026-01-23T02:30:43Z</cp:lastPrinted>
  <dcterms:created xsi:type="dcterms:W3CDTF">2017-03-10T01:18:40Z</dcterms:created>
  <dcterms:modified xsi:type="dcterms:W3CDTF">2026-01-27T09:40:27Z</dcterms:modified>
</cp:coreProperties>
</file>