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3" r:id="rId2"/>
    <p:sldId id="350" r:id="rId3"/>
    <p:sldId id="342" r:id="rId4"/>
    <p:sldId id="347" r:id="rId5"/>
    <p:sldId id="348" r:id="rId6"/>
    <p:sldId id="349" r:id="rId7"/>
    <p:sldId id="351" r:id="rId8"/>
    <p:sldId id="344"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18" autoAdjust="0"/>
  </p:normalViewPr>
  <p:slideViewPr>
    <p:cSldViewPr>
      <p:cViewPr varScale="1">
        <p:scale>
          <a:sx n="67" d="100"/>
          <a:sy n="67" d="100"/>
        </p:scale>
        <p:origin x="1314" y="60"/>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1" d="100"/>
          <a:sy n="61" d="100"/>
        </p:scale>
        <p:origin x="-2742" y="-84"/>
      </p:cViewPr>
      <p:guideLst>
        <p:guide orient="horz" pos="3131"/>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50529" cy="497524"/>
          </a:xfrm>
          <a:prstGeom prst="rect">
            <a:avLst/>
          </a:prstGeom>
        </p:spPr>
        <p:txBody>
          <a:bodyPr vert="horz" lIns="91494" tIns="45748" rIns="91494" bIns="4574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086" y="0"/>
            <a:ext cx="2950529" cy="497524"/>
          </a:xfrm>
          <a:prstGeom prst="rect">
            <a:avLst/>
          </a:prstGeom>
        </p:spPr>
        <p:txBody>
          <a:bodyPr vert="horz" lIns="91494" tIns="45748" rIns="91494" bIns="45748" rtlCol="0"/>
          <a:lstStyle>
            <a:lvl1pPr algn="r">
              <a:defRPr sz="1200"/>
            </a:lvl1pPr>
          </a:lstStyle>
          <a:p>
            <a:endParaRPr kumimoji="1" lang="ja-JP" altLang="en-US" dirty="0"/>
          </a:p>
        </p:txBody>
      </p:sp>
      <p:sp>
        <p:nvSpPr>
          <p:cNvPr id="4" name="フッター プレースホルダー 3"/>
          <p:cNvSpPr>
            <a:spLocks noGrp="1"/>
          </p:cNvSpPr>
          <p:nvPr>
            <p:ph type="ftr" sz="quarter" idx="2"/>
          </p:nvPr>
        </p:nvSpPr>
        <p:spPr>
          <a:xfrm>
            <a:off x="4" y="9440231"/>
            <a:ext cx="2950529" cy="497523"/>
          </a:xfrm>
          <a:prstGeom prst="rect">
            <a:avLst/>
          </a:prstGeom>
        </p:spPr>
        <p:txBody>
          <a:bodyPr vert="horz" lIns="91494" tIns="45748" rIns="91494" bIns="45748"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086" y="9440231"/>
            <a:ext cx="2950529" cy="497523"/>
          </a:xfrm>
          <a:prstGeom prst="rect">
            <a:avLst/>
          </a:prstGeom>
        </p:spPr>
        <p:txBody>
          <a:bodyPr vert="horz" lIns="91494" tIns="45748" rIns="91494" bIns="45748" rtlCol="0" anchor="b"/>
          <a:lstStyle>
            <a:lvl1pPr algn="r">
              <a:defRPr sz="1200"/>
            </a:lvl1pPr>
          </a:lstStyle>
          <a:p>
            <a:endParaRPr kumimoji="1" lang="ja-JP" altLang="en-US" dirty="0"/>
          </a:p>
        </p:txBody>
      </p:sp>
    </p:spTree>
    <p:extLst>
      <p:ext uri="{BB962C8B-B14F-4D97-AF65-F5344CB8AC3E}">
        <p14:creationId xmlns:p14="http://schemas.microsoft.com/office/powerpoint/2010/main" val="353400532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4"/>
            <a:ext cx="2949787" cy="496967"/>
          </a:xfrm>
          <a:prstGeom prst="rect">
            <a:avLst/>
          </a:prstGeom>
        </p:spPr>
        <p:txBody>
          <a:bodyPr vert="horz" lIns="91365" tIns="45685" rIns="91365" bIns="4568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4" y="4"/>
            <a:ext cx="2949787" cy="496967"/>
          </a:xfrm>
          <a:prstGeom prst="rect">
            <a:avLst/>
          </a:prstGeom>
        </p:spPr>
        <p:txBody>
          <a:bodyPr vert="horz" lIns="91365" tIns="45685" rIns="91365" bIns="45685" rtlCol="0"/>
          <a:lstStyle>
            <a:lvl1pPr algn="r">
              <a:defRPr sz="1200"/>
            </a:lvl1pPr>
          </a:lstStyle>
          <a:p>
            <a:fld id="{86E7378C-89DE-4D7D-B315-59118211AF2C}" type="datetimeFigureOut">
              <a:rPr kumimoji="1" lang="ja-JP" altLang="en-US" smtClean="0"/>
              <a:t>2025/1/7</a:t>
            </a:fld>
            <a:endParaRPr kumimoji="1" lang="ja-JP" altLang="en-US"/>
          </a:p>
        </p:txBody>
      </p:sp>
      <p:sp>
        <p:nvSpPr>
          <p:cNvPr id="4" name="スライド イメージ プレースホルダー 3"/>
          <p:cNvSpPr>
            <a:spLocks noGrp="1" noRot="1" noChangeAspect="1"/>
          </p:cNvSpPr>
          <p:nvPr>
            <p:ph type="sldImg" idx="2"/>
          </p:nvPr>
        </p:nvSpPr>
        <p:spPr>
          <a:xfrm>
            <a:off x="714375" y="746125"/>
            <a:ext cx="5378450" cy="3724275"/>
          </a:xfrm>
          <a:prstGeom prst="rect">
            <a:avLst/>
          </a:prstGeom>
          <a:noFill/>
          <a:ln w="12700">
            <a:solidFill>
              <a:prstClr val="black"/>
            </a:solidFill>
          </a:ln>
        </p:spPr>
        <p:txBody>
          <a:bodyPr vert="horz" lIns="91365" tIns="45685" rIns="91365" bIns="45685" rtlCol="0" anchor="ctr"/>
          <a:lstStyle/>
          <a:p>
            <a:endParaRPr lang="ja-JP" altLang="en-US"/>
          </a:p>
        </p:txBody>
      </p:sp>
      <p:sp>
        <p:nvSpPr>
          <p:cNvPr id="5" name="ノート プレースホルダー 4"/>
          <p:cNvSpPr>
            <a:spLocks noGrp="1"/>
          </p:cNvSpPr>
          <p:nvPr>
            <p:ph type="body" sz="quarter" idx="3"/>
          </p:nvPr>
        </p:nvSpPr>
        <p:spPr>
          <a:xfrm>
            <a:off x="680720" y="4721188"/>
            <a:ext cx="5445760" cy="4472702"/>
          </a:xfrm>
          <a:prstGeom prst="rect">
            <a:avLst/>
          </a:prstGeom>
        </p:spPr>
        <p:txBody>
          <a:bodyPr vert="horz" lIns="91365" tIns="45685" rIns="91365" bIns="4568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652"/>
            <a:ext cx="2949787" cy="496967"/>
          </a:xfrm>
          <a:prstGeom prst="rect">
            <a:avLst/>
          </a:prstGeom>
        </p:spPr>
        <p:txBody>
          <a:bodyPr vert="horz" lIns="91365" tIns="45685" rIns="91365" bIns="4568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4" y="9440652"/>
            <a:ext cx="2949787" cy="496967"/>
          </a:xfrm>
          <a:prstGeom prst="rect">
            <a:avLst/>
          </a:prstGeom>
        </p:spPr>
        <p:txBody>
          <a:bodyPr vert="horz" lIns="91365" tIns="45685" rIns="91365" bIns="45685" rtlCol="0" anchor="b"/>
          <a:lstStyle>
            <a:lvl1pPr algn="r">
              <a:defRPr sz="1200"/>
            </a:lvl1pPr>
          </a:lstStyle>
          <a:p>
            <a:fld id="{5D2E463F-3B63-4D5B-A763-767FD3C4B2AE}" type="slidenum">
              <a:rPr kumimoji="1" lang="ja-JP" altLang="en-US" smtClean="0"/>
              <a:t>‹#›</a:t>
            </a:fld>
            <a:endParaRPr kumimoji="1" lang="ja-JP" altLang="en-US"/>
          </a:p>
        </p:txBody>
      </p:sp>
    </p:spTree>
    <p:extLst>
      <p:ext uri="{BB962C8B-B14F-4D97-AF65-F5344CB8AC3E}">
        <p14:creationId xmlns:p14="http://schemas.microsoft.com/office/powerpoint/2010/main" val="271038519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077621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356055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51969D6-B4DF-4602-A11A-A722562CA538}" type="datetime1">
              <a:rPr kumimoji="1" lang="ja-JP" altLang="en-US" smtClean="0"/>
              <a:t>2025/1/7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3306687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7C8375A-8B77-48E8-BEC3-F2C606DCC8C3}" type="datetime1">
              <a:rPr kumimoji="1" lang="ja-JP" altLang="en-US" smtClean="0"/>
              <a:t>2025/1/7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2357174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1ED871-E21D-4752-877B-41D3FCBD1889}" type="datetime1">
              <a:rPr kumimoji="1" lang="ja-JP" altLang="en-US" smtClean="0"/>
              <a:t>2025/1/7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3182666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EDAF53C-0B04-4E47-A03D-9371FA995EEA}" type="datetime1">
              <a:rPr kumimoji="1" lang="ja-JP" altLang="en-US" smtClean="0"/>
              <a:t>2025/1/7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932AB5F-96C0-48BB-BBD9-7E888691FAC9}" type="slidenum">
              <a:rPr kumimoji="1" lang="ja-JP" altLang="en-US" smtClean="0"/>
              <a:t>‹#›</a:t>
            </a:fld>
            <a:endParaRPr kumimoji="1" lang="ja-JP" altLang="en-US" dirty="0"/>
          </a:p>
        </p:txBody>
      </p:sp>
    </p:spTree>
    <p:extLst>
      <p:ext uri="{BB962C8B-B14F-4D97-AF65-F5344CB8AC3E}">
        <p14:creationId xmlns:p14="http://schemas.microsoft.com/office/powerpoint/2010/main" val="799778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68F46FE-96D2-4F63-95FC-35B8DF94CF17}" type="datetime1">
              <a:rPr kumimoji="1" lang="ja-JP" altLang="en-US" smtClean="0"/>
              <a:t>2025/1/7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1690778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BB2910-50DC-454D-8BDB-B30C3EA86730}" type="datetime1">
              <a:rPr kumimoji="1" lang="ja-JP" altLang="en-US" smtClean="0"/>
              <a:t>2025/1/7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2698491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840817E-F38F-4E49-99F0-572E8BB664E4}" type="datetime1">
              <a:rPr kumimoji="1" lang="ja-JP" altLang="en-US" smtClean="0"/>
              <a:t>2025/1/7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1705330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8A8B66E-B0ED-4D69-B163-8CF82DB179DB}" type="datetime1">
              <a:rPr kumimoji="1" lang="ja-JP" altLang="en-US" smtClean="0"/>
              <a:t>2025/1/7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3546737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96D3DF-03B7-4345-9951-2FA83FACF418}" type="datetime1">
              <a:rPr kumimoji="1" lang="ja-JP" altLang="en-US" smtClean="0"/>
              <a:t>2025/1/7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31357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BFBBA60-AC18-452C-8E5C-D275156BE506}" type="datetime1">
              <a:rPr kumimoji="1" lang="ja-JP" altLang="en-US" smtClean="0"/>
              <a:t>2025/1/7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448670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AB2366-EC37-40B5-BA0F-463EB66223C7}" type="datetime1">
              <a:rPr kumimoji="1" lang="ja-JP" altLang="en-US" smtClean="0"/>
              <a:t>2025/1/7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1971930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25056E-E2C5-4637-B533-33ADEE09A4A5}" type="datetime1">
              <a:rPr kumimoji="1" lang="ja-JP" altLang="en-US" smtClean="0"/>
              <a:t>2025/1/7</a:t>
            </a:fld>
            <a:endParaRPr kumimoji="1" lang="ja-JP" altLang="en-US"/>
          </a:p>
        </p:txBody>
      </p:sp>
      <p:sp>
        <p:nvSpPr>
          <p:cNvPr id="5" name="フッター プレースホルダー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2AB5F-96C0-48BB-BBD9-7E888691FAC9}" type="slidenum">
              <a:rPr kumimoji="1" lang="ja-JP" altLang="en-US" smtClean="0"/>
              <a:t>‹#›</a:t>
            </a:fld>
            <a:endParaRPr kumimoji="1" lang="ja-JP" altLang="en-US"/>
          </a:p>
        </p:txBody>
      </p:sp>
    </p:spTree>
    <p:extLst>
      <p:ext uri="{BB962C8B-B14F-4D97-AF65-F5344CB8AC3E}">
        <p14:creationId xmlns:p14="http://schemas.microsoft.com/office/powerpoint/2010/main" val="1476175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067E72-5537-4DCD-A442-D1974AFD2635}"/>
              </a:ext>
            </a:extLst>
          </p:cNvPr>
          <p:cNvSpPr>
            <a:spLocks noGrp="1"/>
          </p:cNvSpPr>
          <p:nvPr>
            <p:ph type="ctrTitle"/>
          </p:nvPr>
        </p:nvSpPr>
        <p:spPr>
          <a:xfrm>
            <a:off x="560512" y="556195"/>
            <a:ext cx="8712968" cy="1216621"/>
          </a:xfrm>
          <a:solidFill>
            <a:schemeClr val="accent1">
              <a:lumMod val="20000"/>
              <a:lumOff val="80000"/>
            </a:schemeClr>
          </a:solidFill>
        </p:spPr>
        <p:txBody>
          <a:bodyPr>
            <a:normAutofit/>
          </a:bodyPr>
          <a:lstStyle/>
          <a:p>
            <a:r>
              <a:rPr kumimoji="1" lang="ja-JP" altLang="en-US" sz="3600" dirty="0"/>
              <a:t>屋久島地域入退院支援ルール運用に係る</a:t>
            </a:r>
            <a:br>
              <a:rPr kumimoji="1" lang="en-US" altLang="ja-JP" sz="3600" dirty="0"/>
            </a:br>
            <a:r>
              <a:rPr kumimoji="1" lang="ja-JP" altLang="en-US" sz="3600" dirty="0"/>
              <a:t>第</a:t>
            </a:r>
            <a:r>
              <a:rPr kumimoji="1" lang="en-US" altLang="ja-JP" sz="3600" dirty="0"/>
              <a:t>10</a:t>
            </a:r>
            <a:r>
              <a:rPr kumimoji="1" lang="ja-JP" altLang="en-US" sz="3600" dirty="0"/>
              <a:t>回メンテナンス会議の開催</a:t>
            </a:r>
          </a:p>
        </p:txBody>
      </p:sp>
      <p:sp>
        <p:nvSpPr>
          <p:cNvPr id="3" name="字幕 2">
            <a:extLst>
              <a:ext uri="{FF2B5EF4-FFF2-40B4-BE49-F238E27FC236}">
                <a16:creationId xmlns:a16="http://schemas.microsoft.com/office/drawing/2014/main" id="{3559AD25-1612-4576-8FBB-FC89E11418BC}"/>
              </a:ext>
            </a:extLst>
          </p:cNvPr>
          <p:cNvSpPr>
            <a:spLocks noGrp="1"/>
          </p:cNvSpPr>
          <p:nvPr>
            <p:ph type="subTitle" idx="1"/>
          </p:nvPr>
        </p:nvSpPr>
        <p:spPr>
          <a:xfrm>
            <a:off x="560512" y="1988839"/>
            <a:ext cx="8712968" cy="4709009"/>
          </a:xfrm>
          <a:ln>
            <a:solidFill>
              <a:schemeClr val="tx2"/>
            </a:solidFill>
          </a:ln>
        </p:spPr>
        <p:txBody>
          <a:bodyPr>
            <a:normAutofit/>
          </a:bodyPr>
          <a:lstStyle/>
          <a:p>
            <a:pPr algn="l"/>
            <a:r>
              <a:rPr kumimoji="1" lang="ja-JP" altLang="en-US" sz="2000" dirty="0">
                <a:solidFill>
                  <a:schemeClr val="tx1"/>
                </a:solidFill>
              </a:rPr>
              <a:t>開催日：令和６年１２月１９日（木）午後１時１５分～午後２時２５分</a:t>
            </a:r>
            <a:endParaRPr kumimoji="1" lang="en-US" altLang="ja-JP" sz="2000" dirty="0">
              <a:solidFill>
                <a:schemeClr val="tx1"/>
              </a:solidFill>
            </a:endParaRPr>
          </a:p>
          <a:p>
            <a:pPr algn="l"/>
            <a:r>
              <a:rPr kumimoji="1" lang="ja-JP" altLang="en-US" sz="2000" dirty="0">
                <a:solidFill>
                  <a:schemeClr val="tx1"/>
                </a:solidFill>
              </a:rPr>
              <a:t>会　場 ：屋久島徳洲会病院　２階会議室</a:t>
            </a:r>
            <a:endParaRPr kumimoji="1" lang="en-US" altLang="ja-JP" sz="2000" dirty="0">
              <a:solidFill>
                <a:schemeClr val="tx1"/>
              </a:solidFill>
            </a:endParaRPr>
          </a:p>
          <a:p>
            <a:pPr algn="l"/>
            <a:r>
              <a:rPr kumimoji="1" lang="ja-JP" altLang="en-US" sz="2000" dirty="0">
                <a:solidFill>
                  <a:schemeClr val="tx1"/>
                </a:solidFill>
              </a:rPr>
              <a:t>参加者：屋久島介護支援専門員協議会，</a:t>
            </a:r>
            <a:r>
              <a:rPr lang="ja-JP" altLang="en-US" sz="2000" dirty="0">
                <a:solidFill>
                  <a:schemeClr val="tx1"/>
                </a:solidFill>
              </a:rPr>
              <a:t>屋久島町</a:t>
            </a:r>
            <a:endParaRPr lang="en-US" altLang="ja-JP" sz="2000" dirty="0">
              <a:solidFill>
                <a:schemeClr val="tx1"/>
              </a:solidFill>
            </a:endParaRPr>
          </a:p>
          <a:p>
            <a:pPr algn="l"/>
            <a:r>
              <a:rPr lang="ja-JP" altLang="en-US" sz="2000" dirty="0">
                <a:solidFill>
                  <a:schemeClr val="tx1"/>
                </a:solidFill>
              </a:rPr>
              <a:t>               屋久島徳洲会病院</a:t>
            </a:r>
            <a:r>
              <a:rPr kumimoji="1" lang="ja-JP" altLang="en-US" sz="2000" dirty="0">
                <a:solidFill>
                  <a:schemeClr val="tx1"/>
                </a:solidFill>
              </a:rPr>
              <a:t>　，保健所　　</a:t>
            </a:r>
            <a:r>
              <a:rPr lang="ja-JP" altLang="en-US" sz="2000" u="sng" dirty="0">
                <a:solidFill>
                  <a:schemeClr val="tx1"/>
                </a:solidFill>
              </a:rPr>
              <a:t>合計　４か所　　５　名　</a:t>
            </a:r>
            <a:endParaRPr lang="en-US" altLang="ja-JP" sz="2000" u="sng" dirty="0">
              <a:solidFill>
                <a:schemeClr val="tx1"/>
              </a:solidFill>
            </a:endParaRPr>
          </a:p>
          <a:p>
            <a:pPr algn="l"/>
            <a:r>
              <a:rPr lang="ja-JP" altLang="en-US" sz="2000" u="sng" dirty="0">
                <a:solidFill>
                  <a:schemeClr val="tx1"/>
                </a:solidFill>
              </a:rPr>
              <a:t>　   　</a:t>
            </a:r>
            <a:r>
              <a:rPr kumimoji="1" lang="ja-JP" altLang="en-US" sz="2000" dirty="0">
                <a:solidFill>
                  <a:schemeClr val="tx1"/>
                </a:solidFill>
              </a:rPr>
              <a:t>　　　</a:t>
            </a:r>
            <a:r>
              <a:rPr kumimoji="1" lang="ja-JP" altLang="en-US" sz="2000" u="sng" dirty="0">
                <a:solidFill>
                  <a:schemeClr val="tx1"/>
                </a:solidFill>
              </a:rPr>
              <a:t>　</a:t>
            </a:r>
            <a:endParaRPr kumimoji="1" lang="en-US" altLang="ja-JP" sz="2000" u="sng" dirty="0">
              <a:solidFill>
                <a:schemeClr val="tx1"/>
              </a:solidFill>
            </a:endParaRPr>
          </a:p>
          <a:p>
            <a:pPr algn="l"/>
            <a:r>
              <a:rPr kumimoji="1" lang="ja-JP" altLang="en-US" sz="2000" dirty="0">
                <a:solidFill>
                  <a:schemeClr val="tx1"/>
                </a:solidFill>
              </a:rPr>
              <a:t>（</a:t>
            </a:r>
            <a:r>
              <a:rPr kumimoji="1" lang="en-US" altLang="ja-JP" sz="2000" dirty="0">
                <a:solidFill>
                  <a:schemeClr val="tx1"/>
                </a:solidFill>
              </a:rPr>
              <a:t>15:30</a:t>
            </a:r>
            <a:r>
              <a:rPr kumimoji="1" lang="ja-JP" altLang="en-US" sz="2000" dirty="0">
                <a:solidFill>
                  <a:schemeClr val="tx1"/>
                </a:solidFill>
              </a:rPr>
              <a:t>）　開会</a:t>
            </a:r>
            <a:endParaRPr kumimoji="1" lang="en-US" altLang="ja-JP" sz="2000" dirty="0">
              <a:solidFill>
                <a:schemeClr val="tx1"/>
              </a:solidFill>
            </a:endParaRPr>
          </a:p>
          <a:p>
            <a:pPr algn="l"/>
            <a:r>
              <a:rPr kumimoji="1" lang="ja-JP" altLang="en-US" sz="2000" dirty="0">
                <a:solidFill>
                  <a:schemeClr val="tx1"/>
                </a:solidFill>
              </a:rPr>
              <a:t>（</a:t>
            </a:r>
            <a:r>
              <a:rPr kumimoji="1" lang="en-US" altLang="ja-JP" sz="2000" dirty="0">
                <a:solidFill>
                  <a:schemeClr val="tx1"/>
                </a:solidFill>
              </a:rPr>
              <a:t>15:35</a:t>
            </a:r>
            <a:r>
              <a:rPr kumimoji="1" lang="ja-JP" altLang="en-US" sz="2000" dirty="0">
                <a:solidFill>
                  <a:schemeClr val="tx1"/>
                </a:solidFill>
              </a:rPr>
              <a:t>）   １　第９回メンテナンス会議の振り返り</a:t>
            </a:r>
            <a:endParaRPr kumimoji="1" lang="en-US" altLang="ja-JP" sz="2000" dirty="0">
              <a:solidFill>
                <a:schemeClr val="tx1"/>
              </a:solidFill>
            </a:endParaRPr>
          </a:p>
          <a:p>
            <a:pPr algn="l"/>
            <a:r>
              <a:rPr kumimoji="1" lang="ja-JP" altLang="en-US" sz="2000" dirty="0">
                <a:solidFill>
                  <a:schemeClr val="tx1"/>
                </a:solidFill>
              </a:rPr>
              <a:t>（</a:t>
            </a:r>
            <a:r>
              <a:rPr kumimoji="1" lang="en-US" altLang="ja-JP" sz="2000" dirty="0">
                <a:solidFill>
                  <a:schemeClr val="tx1"/>
                </a:solidFill>
              </a:rPr>
              <a:t>15:50</a:t>
            </a:r>
            <a:r>
              <a:rPr kumimoji="1" lang="ja-JP" altLang="en-US" sz="2000" dirty="0">
                <a:solidFill>
                  <a:schemeClr val="tx1"/>
                </a:solidFill>
              </a:rPr>
              <a:t>）　２　</a:t>
            </a:r>
            <a:r>
              <a:rPr lang="ja-JP" altLang="en-US" sz="2000" dirty="0">
                <a:solidFill>
                  <a:schemeClr val="tx1"/>
                </a:solidFill>
              </a:rPr>
              <a:t>入退院支援ルールに係る調査結果について</a:t>
            </a:r>
            <a:endParaRPr lang="en-US" altLang="ja-JP" sz="2000" dirty="0">
              <a:solidFill>
                <a:schemeClr val="tx1"/>
              </a:solidFill>
            </a:endParaRPr>
          </a:p>
          <a:p>
            <a:pPr algn="l"/>
            <a:r>
              <a:rPr kumimoji="1" lang="ja-JP" altLang="en-US" sz="2000" dirty="0">
                <a:solidFill>
                  <a:schemeClr val="tx1"/>
                </a:solidFill>
              </a:rPr>
              <a:t>（</a:t>
            </a:r>
            <a:r>
              <a:rPr kumimoji="1" lang="en-US" altLang="ja-JP" sz="2000" dirty="0">
                <a:solidFill>
                  <a:schemeClr val="tx1"/>
                </a:solidFill>
              </a:rPr>
              <a:t>16:05</a:t>
            </a:r>
            <a:r>
              <a:rPr kumimoji="1" lang="ja-JP" altLang="en-US" sz="2000" dirty="0">
                <a:solidFill>
                  <a:schemeClr val="tx1"/>
                </a:solidFill>
              </a:rPr>
              <a:t>）　３　</a:t>
            </a:r>
            <a:r>
              <a:rPr lang="ja-JP" altLang="en-US" sz="2000" dirty="0">
                <a:solidFill>
                  <a:schemeClr val="tx1"/>
                </a:solidFill>
              </a:rPr>
              <a:t>情報連携シートの活用について（口腔ケア項目）</a:t>
            </a:r>
            <a:endParaRPr lang="en-US" altLang="ja-JP" sz="2000" dirty="0">
              <a:solidFill>
                <a:schemeClr val="tx1"/>
              </a:solidFill>
            </a:endParaRPr>
          </a:p>
          <a:p>
            <a:pPr algn="l"/>
            <a:r>
              <a:rPr kumimoji="1" lang="ja-JP" altLang="en-US" sz="2000" dirty="0">
                <a:solidFill>
                  <a:schemeClr val="tx1"/>
                </a:solidFill>
              </a:rPr>
              <a:t>（</a:t>
            </a:r>
            <a:r>
              <a:rPr kumimoji="1" lang="en-US" altLang="ja-JP" sz="2000" dirty="0">
                <a:solidFill>
                  <a:schemeClr val="tx1"/>
                </a:solidFill>
              </a:rPr>
              <a:t>16:20</a:t>
            </a:r>
            <a:r>
              <a:rPr kumimoji="1" lang="ja-JP" altLang="en-US" sz="2000" dirty="0">
                <a:solidFill>
                  <a:schemeClr val="tx1"/>
                </a:solidFill>
              </a:rPr>
              <a:t>）　４　在宅医療・介護連携に係る体制づくりについて</a:t>
            </a:r>
            <a:endParaRPr kumimoji="1" lang="en-US" altLang="ja-JP" sz="2000" dirty="0">
              <a:solidFill>
                <a:schemeClr val="tx1"/>
              </a:solidFill>
            </a:endParaRPr>
          </a:p>
          <a:p>
            <a:pPr algn="l"/>
            <a:r>
              <a:rPr lang="ja-JP" altLang="en-US" sz="2000" dirty="0">
                <a:solidFill>
                  <a:schemeClr val="tx1"/>
                </a:solidFill>
              </a:rPr>
              <a:t>（</a:t>
            </a:r>
            <a:r>
              <a:rPr lang="en-US" altLang="ja-JP" sz="2000" dirty="0">
                <a:solidFill>
                  <a:schemeClr val="tx1"/>
                </a:solidFill>
              </a:rPr>
              <a:t>16:25</a:t>
            </a:r>
            <a:r>
              <a:rPr lang="ja-JP" altLang="en-US" sz="2000" dirty="0">
                <a:solidFill>
                  <a:schemeClr val="tx1"/>
                </a:solidFill>
              </a:rPr>
              <a:t>）   ５　その他</a:t>
            </a:r>
            <a:endParaRPr lang="en-US" altLang="ja-JP" sz="2000" dirty="0">
              <a:solidFill>
                <a:schemeClr val="tx1"/>
              </a:solidFill>
            </a:endParaRPr>
          </a:p>
          <a:p>
            <a:pPr algn="l"/>
            <a:r>
              <a:rPr lang="ja-JP" altLang="en-US" sz="2000" dirty="0">
                <a:solidFill>
                  <a:schemeClr val="tx1"/>
                </a:solidFill>
              </a:rPr>
              <a:t>（</a:t>
            </a:r>
            <a:r>
              <a:rPr lang="en-US" altLang="ja-JP" sz="2000" dirty="0">
                <a:solidFill>
                  <a:schemeClr val="tx1"/>
                </a:solidFill>
              </a:rPr>
              <a:t>16:30</a:t>
            </a:r>
            <a:r>
              <a:rPr lang="ja-JP" altLang="en-US" sz="2000" dirty="0">
                <a:solidFill>
                  <a:schemeClr val="tx1"/>
                </a:solidFill>
              </a:rPr>
              <a:t>）　閉会</a:t>
            </a:r>
            <a:r>
              <a:rPr kumimoji="1" lang="ja-JP" altLang="en-US" sz="2000" dirty="0">
                <a:solidFill>
                  <a:schemeClr val="tx1"/>
                </a:solidFill>
              </a:rPr>
              <a:t>　</a:t>
            </a:r>
          </a:p>
        </p:txBody>
      </p:sp>
      <p:sp>
        <p:nvSpPr>
          <p:cNvPr id="4" name="正方形/長方形 3">
            <a:extLst>
              <a:ext uri="{FF2B5EF4-FFF2-40B4-BE49-F238E27FC236}">
                <a16:creationId xmlns:a16="http://schemas.microsoft.com/office/drawing/2014/main" id="{F35BB001-2256-4EFE-8A01-B38D33273621}"/>
              </a:ext>
            </a:extLst>
          </p:cNvPr>
          <p:cNvSpPr/>
          <p:nvPr/>
        </p:nvSpPr>
        <p:spPr>
          <a:xfrm>
            <a:off x="4808984" y="160151"/>
            <a:ext cx="475252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令和６年度　屋久島地域入退院支援ルール</a:t>
            </a:r>
          </a:p>
        </p:txBody>
      </p:sp>
      <p:pic>
        <p:nvPicPr>
          <p:cNvPr id="7" name="図 6">
            <a:extLst>
              <a:ext uri="{FF2B5EF4-FFF2-40B4-BE49-F238E27FC236}">
                <a16:creationId xmlns:a16="http://schemas.microsoft.com/office/drawing/2014/main" id="{7CDDAC4A-6694-48B1-AE11-44A077FF9F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3280" y="5445224"/>
            <a:ext cx="1437222" cy="1036600"/>
          </a:xfrm>
          <a:prstGeom prst="rect">
            <a:avLst/>
          </a:prstGeom>
        </p:spPr>
      </p:pic>
    </p:spTree>
    <p:extLst>
      <p:ext uri="{BB962C8B-B14F-4D97-AF65-F5344CB8AC3E}">
        <p14:creationId xmlns:p14="http://schemas.microsoft.com/office/powerpoint/2010/main" val="3818142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角丸四角形 71"/>
          <p:cNvSpPr/>
          <p:nvPr/>
        </p:nvSpPr>
        <p:spPr>
          <a:xfrm>
            <a:off x="109780" y="957499"/>
            <a:ext cx="6283380" cy="409699"/>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74466" y="1424593"/>
            <a:ext cx="9683222" cy="3056399"/>
          </a:xfrm>
          <a:prstGeom prst="rect">
            <a:avLst/>
          </a:prstGeom>
          <a:solidFill>
            <a:schemeClr val="bg1"/>
          </a:solidFill>
          <a:ln w="285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1400" dirty="0"/>
          </a:p>
        </p:txBody>
      </p:sp>
      <p:sp>
        <p:nvSpPr>
          <p:cNvPr id="37" name="角丸四角形 36"/>
          <p:cNvSpPr/>
          <p:nvPr/>
        </p:nvSpPr>
        <p:spPr>
          <a:xfrm>
            <a:off x="481243" y="1483647"/>
            <a:ext cx="575187" cy="2851817"/>
          </a:xfrm>
          <a:prstGeom prst="roundRect">
            <a:avLst/>
          </a:prstGeom>
          <a:solidFill>
            <a:schemeClr val="accent2">
              <a:lumMod val="60000"/>
              <a:lumOff val="4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介護支援専門員代表者会議</a:t>
            </a:r>
            <a:endParaRPr kumimoji="1"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43" name="右矢印 42"/>
          <p:cNvSpPr/>
          <p:nvPr/>
        </p:nvSpPr>
        <p:spPr>
          <a:xfrm>
            <a:off x="6419610" y="1699757"/>
            <a:ext cx="1805054" cy="58993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156090" y="1506330"/>
            <a:ext cx="575187" cy="2588936"/>
          </a:xfrm>
          <a:prstGeom prst="round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第</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rPr>
              <a:t>12</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回医療・介護合同会議</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第９回メンテナンス会議</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1" name="正方形/長方形 50"/>
          <p:cNvSpPr/>
          <p:nvPr/>
        </p:nvSpPr>
        <p:spPr>
          <a:xfrm>
            <a:off x="0" y="1644"/>
            <a:ext cx="9906000" cy="532522"/>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1435512" y="84316"/>
            <a:ext cx="7837968" cy="400110"/>
          </a:xfrm>
          <a:prstGeom prst="rect">
            <a:avLst/>
          </a:prstGeom>
          <a:noFill/>
        </p:spPr>
        <p:txBody>
          <a:bodyPr wrap="square" rtlCol="0">
            <a:spAutoFit/>
          </a:bodyPr>
          <a:lstStyle/>
          <a:p>
            <a:r>
              <a:rPr lang="ja-JP" altLang="en-US" sz="2000" dirty="0">
                <a:solidFill>
                  <a:schemeClr val="bg1"/>
                </a:solidFill>
                <a:latin typeface="ＤＦ特太ゴシック体" panose="020B0509000000000000" pitchFamily="49" charset="-128"/>
                <a:ea typeface="ＤＦ特太ゴシック体" panose="020B0509000000000000" pitchFamily="49" charset="-128"/>
              </a:rPr>
              <a:t>入退院支援ルール運用後の予定（状況確認・評価を</a:t>
            </a:r>
            <a:r>
              <a:rPr lang="ja-JP" altLang="en-US" sz="2000" dirty="0">
                <a:solidFill>
                  <a:srgbClr val="FF0000"/>
                </a:solidFill>
                <a:latin typeface="ＤＦ特太ゴシック体" panose="020B0509000000000000" pitchFamily="49" charset="-128"/>
                <a:ea typeface="ＤＦ特太ゴシック体" panose="020B0509000000000000" pitchFamily="49" charset="-128"/>
              </a:rPr>
              <a:t>年毎</a:t>
            </a:r>
            <a:r>
              <a:rPr lang="ja-JP" altLang="en-US" sz="2000" dirty="0">
                <a:solidFill>
                  <a:schemeClr val="bg1"/>
                </a:solidFill>
                <a:latin typeface="ＤＦ特太ゴシック体" panose="020B0509000000000000" pitchFamily="49" charset="-128"/>
                <a:ea typeface="ＤＦ特太ゴシック体" panose="020B0509000000000000" pitchFamily="49" charset="-128"/>
              </a:rPr>
              <a:t>実施）</a:t>
            </a:r>
            <a:endParaRPr kumimoji="1" lang="ja-JP" altLang="en-US" sz="20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6" name="テキスト ボックス 55"/>
          <p:cNvSpPr txBox="1"/>
          <p:nvPr/>
        </p:nvSpPr>
        <p:spPr>
          <a:xfrm>
            <a:off x="1024544" y="4095266"/>
            <a:ext cx="998417" cy="338554"/>
          </a:xfrm>
          <a:prstGeom prst="rect">
            <a:avLst/>
          </a:prstGeom>
          <a:noFill/>
        </p:spPr>
        <p:txBody>
          <a:bodyPr wrap="square" rtlCol="0">
            <a:spAutoFit/>
          </a:bodyPr>
          <a:lstStyle/>
          <a:p>
            <a:r>
              <a:rPr kumimoji="1" lang="en-US" altLang="ja-JP" sz="1600" dirty="0">
                <a:solidFill>
                  <a:srgbClr val="FF0000"/>
                </a:solidFill>
                <a:latin typeface="HGP創英角ｺﾞｼｯｸUB" panose="020B0900000000000000" pitchFamily="50" charset="-128"/>
                <a:ea typeface="HGP創英角ｺﾞｼｯｸUB" panose="020B0900000000000000" pitchFamily="50" charset="-128"/>
              </a:rPr>
              <a:t>7</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月</a:t>
            </a:r>
          </a:p>
        </p:txBody>
      </p:sp>
      <p:cxnSp>
        <p:nvCxnSpPr>
          <p:cNvPr id="6" name="直線コネクタ 5"/>
          <p:cNvCxnSpPr>
            <a:cxnSpLocks/>
          </p:cNvCxnSpPr>
          <p:nvPr/>
        </p:nvCxnSpPr>
        <p:spPr>
          <a:xfrm>
            <a:off x="6393160" y="916235"/>
            <a:ext cx="0" cy="3517585"/>
          </a:xfrm>
          <a:prstGeom prst="line">
            <a:avLst/>
          </a:prstGeom>
          <a:ln w="28575">
            <a:prstDash val="sysDash"/>
          </a:ln>
        </p:spPr>
        <p:style>
          <a:lnRef idx="1">
            <a:schemeClr val="dk1"/>
          </a:lnRef>
          <a:fillRef idx="0">
            <a:schemeClr val="dk1"/>
          </a:fillRef>
          <a:effectRef idx="0">
            <a:schemeClr val="dk1"/>
          </a:effectRef>
          <a:fontRef idx="minor">
            <a:schemeClr val="tx1"/>
          </a:fontRef>
        </p:style>
      </p:cxnSp>
      <p:sp>
        <p:nvSpPr>
          <p:cNvPr id="58" name="テキスト ボックス 57"/>
          <p:cNvSpPr txBox="1"/>
          <p:nvPr/>
        </p:nvSpPr>
        <p:spPr>
          <a:xfrm>
            <a:off x="2769999" y="1483647"/>
            <a:ext cx="1789984" cy="338554"/>
          </a:xfrm>
          <a:prstGeom prst="rect">
            <a:avLst/>
          </a:prstGeom>
          <a:noFill/>
        </p:spPr>
        <p:txBody>
          <a:bodyPr wrap="square" rtlCol="0">
            <a:spAutoFit/>
          </a:bodyPr>
          <a:lstStyle/>
          <a:p>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５年半後評価</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60" name="テキスト ボックス 59"/>
          <p:cNvSpPr txBox="1"/>
          <p:nvPr/>
        </p:nvSpPr>
        <p:spPr>
          <a:xfrm>
            <a:off x="2188221" y="1028644"/>
            <a:ext cx="2373491" cy="338554"/>
          </a:xfrm>
          <a:prstGeom prst="rect">
            <a:avLst/>
          </a:prstGeom>
          <a:noFill/>
        </p:spPr>
        <p:txBody>
          <a:bodyPr wrap="square" rtlCol="0">
            <a:spAutoFit/>
          </a:bodyP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２０２４年（令和６年）</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61" name="テキスト ボックス 60"/>
          <p:cNvSpPr txBox="1"/>
          <p:nvPr/>
        </p:nvSpPr>
        <p:spPr>
          <a:xfrm>
            <a:off x="2823469" y="2264765"/>
            <a:ext cx="677108" cy="1614502"/>
          </a:xfrm>
          <a:prstGeom prst="rect">
            <a:avLst/>
          </a:prstGeom>
          <a:solidFill>
            <a:schemeClr val="accent4">
              <a:lumMod val="60000"/>
              <a:lumOff val="40000"/>
            </a:schemeClr>
          </a:solidFill>
          <a:ln>
            <a:solidFill>
              <a:schemeClr val="tx1"/>
            </a:solidFill>
          </a:ln>
        </p:spPr>
        <p:txBody>
          <a:bodyPr vert="eaVert" wrap="square" rtlCol="0">
            <a:spAutoFit/>
          </a:bodyPr>
          <a:lstStyle/>
          <a:p>
            <a:r>
              <a:rPr kumimoji="1" lang="ja-JP" altLang="en-US" sz="1600" dirty="0">
                <a:latin typeface="HGP創英角ｺﾞｼｯｸUB" panose="020B0900000000000000" pitchFamily="50" charset="-128"/>
                <a:ea typeface="HGP創英角ｺﾞｼｯｸUB" panose="020B0900000000000000" pitchFamily="50" charset="-128"/>
              </a:rPr>
              <a:t>ケアマネ調査</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lang="ja-JP" altLang="en-US" sz="1600" dirty="0">
                <a:latin typeface="HGP創英角ｺﾞｼｯｸUB" panose="020B0900000000000000" pitchFamily="50" charset="-128"/>
                <a:ea typeface="HGP創英角ｺﾞｼｯｸUB" panose="020B0900000000000000" pitchFamily="50" charset="-128"/>
              </a:rPr>
              <a:t>病院調査</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62" name="テキスト ボックス 61"/>
          <p:cNvSpPr txBox="1"/>
          <p:nvPr/>
        </p:nvSpPr>
        <p:spPr>
          <a:xfrm>
            <a:off x="2774552" y="3863587"/>
            <a:ext cx="903161" cy="338554"/>
          </a:xfrm>
          <a:prstGeom prst="rect">
            <a:avLst/>
          </a:prstGeom>
          <a:noFill/>
        </p:spPr>
        <p:txBody>
          <a:bodyPr wrap="square" rtlCol="0">
            <a:spAutoFit/>
          </a:bodyPr>
          <a:lstStyle/>
          <a:p>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８～９</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月</a:t>
            </a:r>
          </a:p>
        </p:txBody>
      </p:sp>
      <p:sp>
        <p:nvSpPr>
          <p:cNvPr id="64" name="角丸四角形 63"/>
          <p:cNvSpPr/>
          <p:nvPr/>
        </p:nvSpPr>
        <p:spPr>
          <a:xfrm>
            <a:off x="4377622" y="1476205"/>
            <a:ext cx="575187" cy="2645359"/>
          </a:xfrm>
          <a:prstGeom prst="roundRect">
            <a:avLst/>
          </a:prstGeom>
          <a:solidFill>
            <a:schemeClr val="accent2">
              <a:lumMod val="60000"/>
              <a:lumOff val="4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介護支援専門員代表者会議</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5" name="角丸四角形 64"/>
          <p:cNvSpPr/>
          <p:nvPr/>
        </p:nvSpPr>
        <p:spPr>
          <a:xfrm>
            <a:off x="5071737" y="1474625"/>
            <a:ext cx="575187" cy="2646939"/>
          </a:xfrm>
          <a:prstGeom prst="round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第</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rPr>
              <a:t>13</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回医療・介護合同会議</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第</a:t>
            </a:r>
            <a:r>
              <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rPr>
              <a:t>10</a:t>
            </a:r>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回メンテナンス会議</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6" name="テキスト ボックス 65"/>
          <p:cNvSpPr txBox="1"/>
          <p:nvPr/>
        </p:nvSpPr>
        <p:spPr>
          <a:xfrm>
            <a:off x="5051960" y="4083002"/>
            <a:ext cx="822715" cy="307777"/>
          </a:xfrm>
          <a:prstGeom prst="rect">
            <a:avLst/>
          </a:prstGeom>
          <a:noFill/>
        </p:spPr>
        <p:txBody>
          <a:bodyPr wrap="square" rtlCol="0">
            <a:spAutoFit/>
          </a:bodyPr>
          <a:lstStyle/>
          <a:p>
            <a:r>
              <a:rPr lang="ja-JP" altLang="en-US" sz="1400" dirty="0">
                <a:solidFill>
                  <a:srgbClr val="FF0000"/>
                </a:solidFill>
                <a:latin typeface="HGP創英角ｺﾞｼｯｸUB" panose="020B0900000000000000" pitchFamily="50" charset="-128"/>
                <a:ea typeface="HGP創英角ｺﾞｼｯｸUB" panose="020B0900000000000000" pitchFamily="50" charset="-128"/>
              </a:rPr>
              <a:t>１２月</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cxnSp>
        <p:nvCxnSpPr>
          <p:cNvPr id="10" name="直線矢印コネクタ 9"/>
          <p:cNvCxnSpPr>
            <a:cxnSpLocks/>
          </p:cNvCxnSpPr>
          <p:nvPr/>
        </p:nvCxnSpPr>
        <p:spPr>
          <a:xfrm>
            <a:off x="74466" y="4594111"/>
            <a:ext cx="4264861"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cxnSpLocks/>
          </p:cNvCxnSpPr>
          <p:nvPr/>
        </p:nvCxnSpPr>
        <p:spPr>
          <a:xfrm>
            <a:off x="4373999" y="4594111"/>
            <a:ext cx="5402837" cy="0"/>
          </a:xfrm>
          <a:prstGeom prst="straightConnector1">
            <a:avLst/>
          </a:prstGeom>
          <a:ln w="38100">
            <a:headEnd type="arrow"/>
            <a:tailEnd type="arrow"/>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a:off x="472174" y="4562872"/>
            <a:ext cx="4565090" cy="338554"/>
          </a:xfrm>
          <a:prstGeom prst="rect">
            <a:avLst/>
          </a:prstGeom>
          <a:noFill/>
        </p:spPr>
        <p:txBody>
          <a:bodyPr wrap="square" rtlCol="0">
            <a:spAutoFit/>
          </a:bodyPr>
          <a:lstStyle/>
          <a:p>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令和５年１０月～令和６年９月（１年間）</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48" name="角丸四角形 47"/>
          <p:cNvSpPr/>
          <p:nvPr/>
        </p:nvSpPr>
        <p:spPr>
          <a:xfrm>
            <a:off x="6393160" y="944940"/>
            <a:ext cx="3399841" cy="422257"/>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7334355" y="1004309"/>
            <a:ext cx="2115523" cy="338554"/>
          </a:xfrm>
          <a:prstGeom prst="rect">
            <a:avLst/>
          </a:prstGeom>
          <a:noFill/>
        </p:spPr>
        <p:txBody>
          <a:bodyPr wrap="square" rtlCol="0">
            <a:spAutoFit/>
          </a:bodyPr>
          <a:lstStyle/>
          <a:p>
            <a:pPr algn="ct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２０２５年（令和７年）</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52" name="右矢印 51"/>
          <p:cNvSpPr/>
          <p:nvPr/>
        </p:nvSpPr>
        <p:spPr>
          <a:xfrm>
            <a:off x="1973784" y="1755148"/>
            <a:ext cx="2365543" cy="58993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5" name="角丸四角形 74"/>
          <p:cNvSpPr/>
          <p:nvPr/>
        </p:nvSpPr>
        <p:spPr>
          <a:xfrm>
            <a:off x="2114850" y="2233459"/>
            <a:ext cx="567240" cy="2022098"/>
          </a:xfrm>
          <a:prstGeom prst="roundRect">
            <a:avLst/>
          </a:prstGeom>
          <a:solidFill>
            <a:srgbClr val="FF99CC"/>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（アンケート結果　</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　ケアマネ説明</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rPr>
              <a:t>7</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月</a:t>
            </a:r>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0" name="角丸四角形 79"/>
          <p:cNvSpPr/>
          <p:nvPr/>
        </p:nvSpPr>
        <p:spPr>
          <a:xfrm>
            <a:off x="8370626" y="1506330"/>
            <a:ext cx="575187" cy="2646939"/>
          </a:xfrm>
          <a:prstGeom prst="round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第</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rPr>
              <a:t>14</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回医療・介護合同会議</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第</a:t>
            </a:r>
            <a:r>
              <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rPr>
              <a:t>11</a:t>
            </a:r>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回メンテナンス会議</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1" name="テキスト ボックス 80"/>
          <p:cNvSpPr txBox="1"/>
          <p:nvPr/>
        </p:nvSpPr>
        <p:spPr>
          <a:xfrm>
            <a:off x="8377646" y="4146940"/>
            <a:ext cx="783397" cy="338554"/>
          </a:xfrm>
          <a:prstGeom prst="rect">
            <a:avLst/>
          </a:prstGeom>
          <a:noFill/>
        </p:spPr>
        <p:txBody>
          <a:bodyPr wrap="square" rtlCol="0">
            <a:spAutoFit/>
          </a:bodyPr>
          <a:lstStyle/>
          <a:p>
            <a:r>
              <a:rPr kumimoji="1" lang="en-US" altLang="ja-JP" sz="1600" dirty="0">
                <a:solidFill>
                  <a:srgbClr val="FF0000"/>
                </a:solidFill>
                <a:latin typeface="HGP創英角ｺﾞｼｯｸUB" panose="020B0900000000000000" pitchFamily="50" charset="-128"/>
                <a:ea typeface="HGP創英角ｺﾞｼｯｸUB" panose="020B0900000000000000" pitchFamily="50" charset="-128"/>
              </a:rPr>
              <a:t>1</a:t>
            </a:r>
            <a:r>
              <a:rPr lang="en-US" altLang="ja-JP" sz="1600" dirty="0">
                <a:solidFill>
                  <a:srgbClr val="FF0000"/>
                </a:solidFill>
                <a:latin typeface="HGP創英角ｺﾞｼｯｸUB" panose="020B0900000000000000" pitchFamily="50" charset="-128"/>
                <a:ea typeface="HGP創英角ｺﾞｼｯｸUB" panose="020B0900000000000000" pitchFamily="50" charset="-128"/>
              </a:rPr>
              <a:t>1</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月</a:t>
            </a:r>
          </a:p>
        </p:txBody>
      </p:sp>
      <p:sp>
        <p:nvSpPr>
          <p:cNvPr id="82" name="右矢印 81"/>
          <p:cNvSpPr/>
          <p:nvPr/>
        </p:nvSpPr>
        <p:spPr>
          <a:xfrm>
            <a:off x="8972262" y="1728283"/>
            <a:ext cx="820740" cy="58993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97400" y="577681"/>
            <a:ext cx="4291559" cy="338554"/>
          </a:xfrm>
          <a:prstGeom prst="rect">
            <a:avLst/>
          </a:prstGeom>
          <a:noFill/>
        </p:spPr>
        <p:txBody>
          <a:bodyPr wrap="none" rtlCol="0">
            <a:spAutoFit/>
          </a:bodyPr>
          <a:lstStyle/>
          <a:p>
            <a:r>
              <a:rPr kumimoji="1" lang="ja-JP" altLang="en-US" sz="1600" b="1" dirty="0">
                <a:latin typeface="HG丸ｺﾞｼｯｸM-PRO" panose="020F0600000000000000" pitchFamily="50" charset="-128"/>
                <a:ea typeface="HG丸ｺﾞｼｯｸM-PRO" panose="020F0600000000000000" pitchFamily="50" charset="-128"/>
              </a:rPr>
              <a:t>＊</a:t>
            </a:r>
            <a:r>
              <a:rPr kumimoji="1" lang="ja-JP" altLang="en-US" sz="1600" dirty="0">
                <a:latin typeface="HG丸ｺﾞｼｯｸM-PRO" panose="020F0600000000000000" pitchFamily="50" charset="-128"/>
                <a:ea typeface="HG丸ｺﾞｼｯｸM-PRO" panose="020F0600000000000000" pitchFamily="50" charset="-128"/>
              </a:rPr>
              <a:t>令和元年５月～退院調整ルール運用開始</a:t>
            </a:r>
            <a:r>
              <a:rPr kumimoji="1" lang="ja-JP" altLang="en-US" sz="1600" b="1" dirty="0">
                <a:latin typeface="HG丸ｺﾞｼｯｸM-PRO" panose="020F0600000000000000" pitchFamily="50" charset="-128"/>
                <a:ea typeface="HG丸ｺﾞｼｯｸM-PRO" panose="020F0600000000000000" pitchFamily="50" charset="-128"/>
              </a:rPr>
              <a:t>＊</a:t>
            </a:r>
          </a:p>
        </p:txBody>
      </p:sp>
      <p:sp>
        <p:nvSpPr>
          <p:cNvPr id="54" name="テキスト ボックス 53"/>
          <p:cNvSpPr txBox="1"/>
          <p:nvPr/>
        </p:nvSpPr>
        <p:spPr>
          <a:xfrm>
            <a:off x="5238973" y="4559248"/>
            <a:ext cx="3672409" cy="338554"/>
          </a:xfrm>
          <a:prstGeom prst="rect">
            <a:avLst/>
          </a:prstGeom>
          <a:noFill/>
        </p:spPr>
        <p:txBody>
          <a:bodyPr wrap="square" rtlCol="0">
            <a:spAutoFit/>
          </a:bodyPr>
          <a:lstStyle/>
          <a:p>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令和６年１０月～令和７年９月（１年間）</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41" name="テキスト ボックス 40">
            <a:extLst>
              <a:ext uri="{FF2B5EF4-FFF2-40B4-BE49-F238E27FC236}">
                <a16:creationId xmlns:a16="http://schemas.microsoft.com/office/drawing/2014/main" id="{C48544BD-3B6B-4C1A-A05D-B0A3635387CC}"/>
              </a:ext>
            </a:extLst>
          </p:cNvPr>
          <p:cNvSpPr txBox="1"/>
          <p:nvPr/>
        </p:nvSpPr>
        <p:spPr>
          <a:xfrm>
            <a:off x="4373999" y="4110654"/>
            <a:ext cx="822715" cy="307777"/>
          </a:xfrm>
          <a:prstGeom prst="rect">
            <a:avLst/>
          </a:prstGeom>
          <a:noFill/>
        </p:spPr>
        <p:txBody>
          <a:bodyPr wrap="square" rtlCol="0">
            <a:spAutoFit/>
          </a:bodyPr>
          <a:lstStyle/>
          <a:p>
            <a:r>
              <a:rPr lang="ja-JP" altLang="en-US" sz="1400" dirty="0">
                <a:solidFill>
                  <a:srgbClr val="FF0000"/>
                </a:solidFill>
                <a:latin typeface="HGP創英角ｺﾞｼｯｸUB" panose="020B0900000000000000" pitchFamily="50" charset="-128"/>
                <a:ea typeface="HGP創英角ｺﾞｼｯｸUB" panose="020B0900000000000000" pitchFamily="50" charset="-128"/>
              </a:rPr>
              <a:t>１２</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月</a:t>
            </a:r>
          </a:p>
        </p:txBody>
      </p:sp>
      <p:sp>
        <p:nvSpPr>
          <p:cNvPr id="2" name="四角形: 角を丸くする 1">
            <a:extLst>
              <a:ext uri="{FF2B5EF4-FFF2-40B4-BE49-F238E27FC236}">
                <a16:creationId xmlns:a16="http://schemas.microsoft.com/office/drawing/2014/main" id="{B0319A7D-98EC-468F-970A-9A67582964BD}"/>
              </a:ext>
            </a:extLst>
          </p:cNvPr>
          <p:cNvSpPr/>
          <p:nvPr/>
        </p:nvSpPr>
        <p:spPr>
          <a:xfrm>
            <a:off x="564467" y="4979532"/>
            <a:ext cx="8818165" cy="16997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⚫令和</a:t>
            </a:r>
            <a:r>
              <a:rPr kumimoji="1" lang="en-US" altLang="ja-JP" dirty="0">
                <a:solidFill>
                  <a:schemeClr val="tx1"/>
                </a:solidFill>
              </a:rPr>
              <a:t>4</a:t>
            </a:r>
            <a:r>
              <a:rPr kumimoji="1" lang="ja-JP" altLang="en-US" dirty="0">
                <a:solidFill>
                  <a:schemeClr val="tx1"/>
                </a:solidFill>
              </a:rPr>
              <a:t>年度からアンケート調査を年</a:t>
            </a:r>
            <a:r>
              <a:rPr kumimoji="1" lang="en-US" altLang="ja-JP" dirty="0">
                <a:solidFill>
                  <a:schemeClr val="tx1"/>
                </a:solidFill>
              </a:rPr>
              <a:t>1</a:t>
            </a:r>
            <a:r>
              <a:rPr kumimoji="1" lang="ja-JP" altLang="en-US" dirty="0">
                <a:solidFill>
                  <a:schemeClr val="tx1"/>
                </a:solidFill>
              </a:rPr>
              <a:t>回となる。</a:t>
            </a:r>
            <a:endParaRPr kumimoji="1" lang="en-US" altLang="ja-JP" dirty="0">
              <a:solidFill>
                <a:schemeClr val="tx1"/>
              </a:solidFill>
            </a:endParaRPr>
          </a:p>
          <a:p>
            <a:r>
              <a:rPr kumimoji="1" lang="ja-JP" altLang="en-US" dirty="0">
                <a:solidFill>
                  <a:schemeClr val="tx1"/>
                </a:solidFill>
              </a:rPr>
              <a:t>   ⚫「情報提供は退院何日前？」客観的指標を追加し，令和５年度から実施。</a:t>
            </a:r>
            <a:endParaRPr kumimoji="1" lang="en-US" altLang="ja-JP" dirty="0">
              <a:solidFill>
                <a:schemeClr val="tx1"/>
              </a:solidFill>
            </a:endParaRPr>
          </a:p>
          <a:p>
            <a:r>
              <a:rPr kumimoji="1" lang="ja-JP" altLang="en-US" dirty="0">
                <a:solidFill>
                  <a:schemeClr val="tx1"/>
                </a:solidFill>
              </a:rPr>
              <a:t>　⚫第９回の会議で</a:t>
            </a:r>
            <a:r>
              <a:rPr kumimoji="1" lang="ja-JP" altLang="en-US" dirty="0">
                <a:solidFill>
                  <a:srgbClr val="FF0000"/>
                </a:solidFill>
              </a:rPr>
              <a:t>令和７年度</a:t>
            </a:r>
            <a:r>
              <a:rPr kumimoji="1" lang="ja-JP" altLang="en-US" dirty="0">
                <a:solidFill>
                  <a:schemeClr val="tx1"/>
                </a:solidFill>
              </a:rPr>
              <a:t>からメンテナンス会議を</a:t>
            </a:r>
            <a:r>
              <a:rPr kumimoji="1" lang="ja-JP" altLang="en-US" dirty="0">
                <a:solidFill>
                  <a:srgbClr val="FF0000"/>
                </a:solidFill>
              </a:rPr>
              <a:t>年１回</a:t>
            </a:r>
            <a:r>
              <a:rPr kumimoji="1" lang="ja-JP" altLang="en-US" dirty="0">
                <a:solidFill>
                  <a:schemeClr val="tx1"/>
                </a:solidFill>
              </a:rPr>
              <a:t>の実施に変更。</a:t>
            </a:r>
            <a:endParaRPr kumimoji="1" lang="en-US" altLang="ja-JP" dirty="0">
              <a:solidFill>
                <a:schemeClr val="tx1"/>
              </a:solidFill>
            </a:endParaRPr>
          </a:p>
          <a:p>
            <a:r>
              <a:rPr kumimoji="1" lang="ja-JP" altLang="en-US" dirty="0">
                <a:solidFill>
                  <a:schemeClr val="tx1"/>
                </a:solidFill>
              </a:rPr>
              <a:t>　⚫介護支援専門員代表者会議を必要時開催する。</a:t>
            </a:r>
            <a:endParaRPr kumimoji="1" lang="en-US" altLang="ja-JP" dirty="0">
              <a:solidFill>
                <a:schemeClr val="tx1"/>
              </a:solidFill>
            </a:endParaRPr>
          </a:p>
          <a:p>
            <a:r>
              <a:rPr kumimoji="1" lang="ja-JP" altLang="en-US" dirty="0">
                <a:solidFill>
                  <a:schemeClr val="tx1"/>
                </a:solidFill>
              </a:rPr>
              <a:t>　　　（介護支援専門員定例会に参加することで日頃からの連携が可能である。）　</a:t>
            </a:r>
            <a:endParaRPr kumimoji="1" lang="ja-JP" altLang="en-US" dirty="0"/>
          </a:p>
        </p:txBody>
      </p:sp>
      <p:sp>
        <p:nvSpPr>
          <p:cNvPr id="33" name="角丸四角形 74">
            <a:extLst>
              <a:ext uri="{FF2B5EF4-FFF2-40B4-BE49-F238E27FC236}">
                <a16:creationId xmlns:a16="http://schemas.microsoft.com/office/drawing/2014/main" id="{959335D9-62EA-4A91-982D-68201386F121}"/>
              </a:ext>
            </a:extLst>
          </p:cNvPr>
          <p:cNvSpPr/>
          <p:nvPr/>
        </p:nvSpPr>
        <p:spPr>
          <a:xfrm>
            <a:off x="6533135" y="2225363"/>
            <a:ext cx="567240" cy="2022098"/>
          </a:xfrm>
          <a:prstGeom prst="roundRect">
            <a:avLst/>
          </a:prstGeom>
          <a:solidFill>
            <a:srgbClr val="FF99CC"/>
          </a:solidFill>
          <a:ln>
            <a:solidFill>
              <a:schemeClr val="tx1"/>
            </a:solidFill>
          </a:ln>
        </p:spPr>
        <p:style>
          <a:lnRef idx="1">
            <a:schemeClr val="accent1"/>
          </a:lnRef>
          <a:fillRef idx="3">
            <a:schemeClr val="accent1"/>
          </a:fillRef>
          <a:effectRef idx="2">
            <a:schemeClr val="accent1"/>
          </a:effectRef>
          <a:fontRef idx="minor">
            <a:schemeClr val="lt1"/>
          </a:fontRef>
        </p:style>
        <p:txBody>
          <a:bodyPr vert="eaVert" rtlCol="0" anchor="ctr"/>
          <a:lstStyle/>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（アンケート結果　</a:t>
            </a:r>
            <a:endParaRPr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　ケアマネ説明</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rPr>
              <a:t>6</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rPr>
              <a:t>月</a:t>
            </a:r>
            <a:r>
              <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rPr>
              <a:t>）</a:t>
            </a:r>
            <a:endParaRPr kumimoji="1" lang="en-US" altLang="ja-JP"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4" name="テキスト ボックス 33">
            <a:extLst>
              <a:ext uri="{FF2B5EF4-FFF2-40B4-BE49-F238E27FC236}">
                <a16:creationId xmlns:a16="http://schemas.microsoft.com/office/drawing/2014/main" id="{EB1185B7-B676-4E6C-9726-AC682DA09C1A}"/>
              </a:ext>
            </a:extLst>
          </p:cNvPr>
          <p:cNvSpPr txBox="1"/>
          <p:nvPr/>
        </p:nvSpPr>
        <p:spPr>
          <a:xfrm>
            <a:off x="7251053" y="2398693"/>
            <a:ext cx="677108" cy="1614502"/>
          </a:xfrm>
          <a:prstGeom prst="rect">
            <a:avLst/>
          </a:prstGeom>
          <a:solidFill>
            <a:schemeClr val="accent4">
              <a:lumMod val="60000"/>
              <a:lumOff val="40000"/>
            </a:schemeClr>
          </a:solidFill>
          <a:ln>
            <a:solidFill>
              <a:schemeClr val="tx1"/>
            </a:solidFill>
          </a:ln>
        </p:spPr>
        <p:txBody>
          <a:bodyPr vert="eaVert" wrap="square" rtlCol="0">
            <a:spAutoFit/>
          </a:bodyPr>
          <a:lstStyle/>
          <a:p>
            <a:r>
              <a:rPr kumimoji="1" lang="ja-JP" altLang="en-US" sz="1600" dirty="0">
                <a:latin typeface="HGP創英角ｺﾞｼｯｸUB" panose="020B0900000000000000" pitchFamily="50" charset="-128"/>
                <a:ea typeface="HGP創英角ｺﾞｼｯｸUB" panose="020B0900000000000000" pitchFamily="50" charset="-128"/>
              </a:rPr>
              <a:t>ケアマネ調査</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lang="ja-JP" altLang="en-US" sz="1600" dirty="0">
                <a:latin typeface="HGP創英角ｺﾞｼｯｸUB" panose="020B0900000000000000" pitchFamily="50" charset="-128"/>
                <a:ea typeface="HGP創英角ｺﾞｼｯｸUB" panose="020B0900000000000000" pitchFamily="50" charset="-128"/>
              </a:rPr>
              <a:t>病院調査</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36" name="テキスト ボックス 35">
            <a:extLst>
              <a:ext uri="{FF2B5EF4-FFF2-40B4-BE49-F238E27FC236}">
                <a16:creationId xmlns:a16="http://schemas.microsoft.com/office/drawing/2014/main" id="{82250C9E-8D96-4A57-8314-4B1E8154BD9D}"/>
              </a:ext>
            </a:extLst>
          </p:cNvPr>
          <p:cNvSpPr txBox="1"/>
          <p:nvPr/>
        </p:nvSpPr>
        <p:spPr>
          <a:xfrm>
            <a:off x="7246232" y="4027984"/>
            <a:ext cx="903161" cy="338554"/>
          </a:xfrm>
          <a:prstGeom prst="rect">
            <a:avLst/>
          </a:prstGeom>
          <a:noFill/>
        </p:spPr>
        <p:txBody>
          <a:bodyPr wrap="square" rtlCol="0">
            <a:spAutoFit/>
          </a:bodyPr>
          <a:lstStyle/>
          <a:p>
            <a:r>
              <a:rPr lang="en-US" altLang="ja-JP" sz="1600" dirty="0">
                <a:solidFill>
                  <a:srgbClr val="FF0000"/>
                </a:solidFill>
                <a:latin typeface="HGP創英角ｺﾞｼｯｸUB" panose="020B0900000000000000" pitchFamily="50" charset="-128"/>
                <a:ea typeface="HGP創英角ｺﾞｼｯｸUB" panose="020B0900000000000000" pitchFamily="50" charset="-128"/>
              </a:rPr>
              <a:t>7</a:t>
            </a:r>
            <a:r>
              <a:rPr lang="ja-JP" altLang="en-US" sz="1600" dirty="0">
                <a:solidFill>
                  <a:srgbClr val="FF0000"/>
                </a:solidFill>
                <a:latin typeface="HGP創英角ｺﾞｼｯｸUB" panose="020B0900000000000000" pitchFamily="50" charset="-128"/>
                <a:ea typeface="HGP創英角ｺﾞｼｯｸUB" panose="020B0900000000000000" pitchFamily="50" charset="-128"/>
              </a:rPr>
              <a:t>～</a:t>
            </a:r>
            <a:r>
              <a:rPr lang="en-US" altLang="ja-JP" sz="1600" dirty="0">
                <a:solidFill>
                  <a:srgbClr val="FF0000"/>
                </a:solidFill>
                <a:latin typeface="HGP創英角ｺﾞｼｯｸUB" panose="020B0900000000000000" pitchFamily="50" charset="-128"/>
                <a:ea typeface="HGP創英角ｺﾞｼｯｸUB" panose="020B0900000000000000" pitchFamily="50" charset="-128"/>
              </a:rPr>
              <a:t>8</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月</a:t>
            </a:r>
          </a:p>
        </p:txBody>
      </p:sp>
    </p:spTree>
    <p:extLst>
      <p:ext uri="{BB962C8B-B14F-4D97-AF65-F5344CB8AC3E}">
        <p14:creationId xmlns:p14="http://schemas.microsoft.com/office/powerpoint/2010/main" val="1535185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082D72-1AA3-4C05-8FCB-281B6643208A}"/>
              </a:ext>
            </a:extLst>
          </p:cNvPr>
          <p:cNvSpPr>
            <a:spLocks noGrp="1"/>
          </p:cNvSpPr>
          <p:nvPr>
            <p:ph type="title"/>
          </p:nvPr>
        </p:nvSpPr>
        <p:spPr>
          <a:xfrm>
            <a:off x="220222" y="30931"/>
            <a:ext cx="9465555" cy="1027925"/>
          </a:xfrm>
          <a:solidFill>
            <a:srgbClr val="002060"/>
          </a:solidFill>
        </p:spPr>
        <p:txBody>
          <a:bodyPr>
            <a:noAutofit/>
          </a:bodyPr>
          <a:lstStyle/>
          <a:p>
            <a:r>
              <a:rPr kumimoji="1" lang="ja-JP" altLang="en-US" sz="2800" dirty="0">
                <a:solidFill>
                  <a:schemeClr val="bg1"/>
                </a:solidFill>
              </a:rPr>
              <a:t>１　第９回メンテナンス会議の振り返り</a:t>
            </a:r>
            <a:br>
              <a:rPr kumimoji="1" lang="en-US" altLang="ja-JP" sz="2800" dirty="0">
                <a:solidFill>
                  <a:schemeClr val="bg1"/>
                </a:solidFill>
              </a:rPr>
            </a:br>
            <a:r>
              <a:rPr kumimoji="1" lang="ja-JP" altLang="en-US" sz="2800" dirty="0">
                <a:solidFill>
                  <a:schemeClr val="bg1"/>
                </a:solidFill>
              </a:rPr>
              <a:t>＊　情報連携は良好！＊</a:t>
            </a:r>
          </a:p>
        </p:txBody>
      </p:sp>
      <p:sp>
        <p:nvSpPr>
          <p:cNvPr id="7" name="吹き出し: 角を丸めた四角形 6">
            <a:extLst>
              <a:ext uri="{FF2B5EF4-FFF2-40B4-BE49-F238E27FC236}">
                <a16:creationId xmlns:a16="http://schemas.microsoft.com/office/drawing/2014/main" id="{BFD23A74-E773-45D9-A656-535BBC7A0D9D}"/>
              </a:ext>
            </a:extLst>
          </p:cNvPr>
          <p:cNvSpPr/>
          <p:nvPr/>
        </p:nvSpPr>
        <p:spPr>
          <a:xfrm>
            <a:off x="3712205" y="6247908"/>
            <a:ext cx="3330149" cy="357609"/>
          </a:xfrm>
          <a:prstGeom prst="wedgeRoundRectCallout">
            <a:avLst>
              <a:gd name="adj1" fmla="val 29479"/>
              <a:gd name="adj2" fmla="val 138173"/>
              <a:gd name="adj3"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dirty="0">
                <a:solidFill>
                  <a:schemeClr val="tx1"/>
                </a:solidFill>
              </a:rPr>
              <a:t>＊転院による退院は除く</a:t>
            </a:r>
          </a:p>
        </p:txBody>
      </p:sp>
      <p:sp>
        <p:nvSpPr>
          <p:cNvPr id="10" name="吹き出し: 角を丸めた四角形 9">
            <a:extLst>
              <a:ext uri="{FF2B5EF4-FFF2-40B4-BE49-F238E27FC236}">
                <a16:creationId xmlns:a16="http://schemas.microsoft.com/office/drawing/2014/main" id="{6E1B85A6-99FC-4F45-ACC9-3091D98DD90F}"/>
              </a:ext>
            </a:extLst>
          </p:cNvPr>
          <p:cNvSpPr/>
          <p:nvPr/>
        </p:nvSpPr>
        <p:spPr>
          <a:xfrm>
            <a:off x="376047" y="6247908"/>
            <a:ext cx="3744417" cy="403388"/>
          </a:xfrm>
          <a:prstGeom prst="wedgeRoundRectCallout">
            <a:avLst>
              <a:gd name="adj1" fmla="val -7809"/>
              <a:gd name="adj2" fmla="val -3626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運用前：入院時情報提供率は医療機関への聞き取りによる</a:t>
            </a:r>
          </a:p>
        </p:txBody>
      </p:sp>
      <p:sp>
        <p:nvSpPr>
          <p:cNvPr id="13" name="吹き出し: 角を丸めた四角形 12">
            <a:extLst>
              <a:ext uri="{FF2B5EF4-FFF2-40B4-BE49-F238E27FC236}">
                <a16:creationId xmlns:a16="http://schemas.microsoft.com/office/drawing/2014/main" id="{0BBA49C1-A591-4F6A-9F63-7594B7312CD2}"/>
              </a:ext>
            </a:extLst>
          </p:cNvPr>
          <p:cNvSpPr/>
          <p:nvPr/>
        </p:nvSpPr>
        <p:spPr>
          <a:xfrm>
            <a:off x="7042354" y="1196760"/>
            <a:ext cx="2643423" cy="5558094"/>
          </a:xfrm>
          <a:prstGeom prst="wedgeRoundRectCallout">
            <a:avLst>
              <a:gd name="adj1" fmla="val -7809"/>
              <a:gd name="adj2" fmla="val -4654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アンケートへのご協力，ありがとうございます。</a:t>
            </a:r>
            <a:endParaRPr kumimoji="1" lang="en-US" altLang="ja-JP" dirty="0">
              <a:solidFill>
                <a:schemeClr val="tx1"/>
              </a:solidFill>
            </a:endParaRPr>
          </a:p>
          <a:p>
            <a:r>
              <a:rPr kumimoji="1" lang="ja-JP" altLang="en-US" dirty="0">
                <a:solidFill>
                  <a:schemeClr val="tx1"/>
                </a:solidFill>
              </a:rPr>
              <a:t>　 関係者の皆様の実際の声を聴かせていただく機会の一つです。今後もご協力をお願いします。</a:t>
            </a:r>
            <a:endParaRPr lang="en-US" altLang="ja-JP" dirty="0">
              <a:solidFill>
                <a:schemeClr val="tx1"/>
              </a:solidFill>
            </a:endParaRPr>
          </a:p>
          <a:p>
            <a:endParaRPr kumimoji="1" lang="en-US" altLang="ja-JP" dirty="0">
              <a:solidFill>
                <a:schemeClr val="tx1"/>
              </a:solidFill>
            </a:endParaRPr>
          </a:p>
          <a:p>
            <a:r>
              <a:rPr kumimoji="1" lang="ja-JP" altLang="en-US" sz="2000" dirty="0">
                <a:solidFill>
                  <a:schemeClr val="tx1"/>
                </a:solidFill>
              </a:rPr>
              <a:t>♥　</a:t>
            </a:r>
            <a:r>
              <a:rPr kumimoji="1" lang="ja-JP" altLang="en-US" dirty="0">
                <a:solidFill>
                  <a:schemeClr val="tx1"/>
                </a:solidFill>
              </a:rPr>
              <a:t>入退院時の情報提供率は，運用開始から，どちらも</a:t>
            </a:r>
            <a:r>
              <a:rPr kumimoji="1" lang="ja-JP" altLang="en-US" b="1" u="sng" dirty="0">
                <a:solidFill>
                  <a:schemeClr val="tx1"/>
                </a:solidFill>
              </a:rPr>
              <a:t>８割以上</a:t>
            </a:r>
            <a:r>
              <a:rPr kumimoji="1" lang="ja-JP" altLang="en-US" dirty="0">
                <a:solidFill>
                  <a:schemeClr val="tx1"/>
                </a:solidFill>
              </a:rPr>
              <a:t>をキープしており，最近では</a:t>
            </a:r>
            <a:r>
              <a:rPr kumimoji="1" lang="en-US" altLang="ja-JP" b="1" u="sng" dirty="0">
                <a:solidFill>
                  <a:schemeClr val="tx1"/>
                </a:solidFill>
              </a:rPr>
              <a:t>9</a:t>
            </a:r>
            <a:r>
              <a:rPr kumimoji="1" lang="ja-JP" altLang="en-US" b="1" u="sng" dirty="0">
                <a:solidFill>
                  <a:schemeClr val="tx1"/>
                </a:solidFill>
              </a:rPr>
              <a:t>割以上</a:t>
            </a:r>
            <a:r>
              <a:rPr kumimoji="1" lang="ja-JP" altLang="en-US" dirty="0">
                <a:solidFill>
                  <a:schemeClr val="tx1"/>
                </a:solidFill>
              </a:rPr>
              <a:t>をキープしています。</a:t>
            </a:r>
            <a:endParaRPr kumimoji="1" lang="en-US" altLang="ja-JP" dirty="0">
              <a:solidFill>
                <a:schemeClr val="tx1"/>
              </a:solidFill>
            </a:endParaRPr>
          </a:p>
          <a:p>
            <a:r>
              <a:rPr lang="ja-JP" altLang="en-US" dirty="0">
                <a:solidFill>
                  <a:srgbClr val="FF0000"/>
                </a:solidFill>
              </a:rPr>
              <a:t>　Ｒ６年度</a:t>
            </a:r>
            <a:r>
              <a:rPr lang="ja-JP" altLang="en-US" dirty="0">
                <a:solidFill>
                  <a:schemeClr val="tx1"/>
                </a:solidFill>
              </a:rPr>
              <a:t>は入院時情報提供率</a:t>
            </a:r>
            <a:r>
              <a:rPr lang="en-US" altLang="ja-JP" dirty="0">
                <a:solidFill>
                  <a:srgbClr val="FF0000"/>
                </a:solidFill>
              </a:rPr>
              <a:t>96.7%</a:t>
            </a:r>
            <a:r>
              <a:rPr lang="en-US" altLang="ja-JP" dirty="0">
                <a:solidFill>
                  <a:schemeClr val="tx1"/>
                </a:solidFill>
              </a:rPr>
              <a:t>,</a:t>
            </a:r>
            <a:r>
              <a:rPr lang="ja-JP" altLang="en-US" dirty="0">
                <a:solidFill>
                  <a:schemeClr val="tx1"/>
                </a:solidFill>
              </a:rPr>
              <a:t>退院時調整率も</a:t>
            </a:r>
            <a:r>
              <a:rPr lang="en-US" altLang="ja-JP" dirty="0">
                <a:solidFill>
                  <a:srgbClr val="FF0000"/>
                </a:solidFill>
              </a:rPr>
              <a:t>93.0%</a:t>
            </a:r>
            <a:r>
              <a:rPr lang="ja-JP" altLang="en-US" dirty="0">
                <a:solidFill>
                  <a:schemeClr val="tx1"/>
                </a:solidFill>
              </a:rPr>
              <a:t>といずれも昨年度より高くなりました。</a:t>
            </a:r>
            <a:endParaRPr kumimoji="1" lang="en-US" altLang="ja-JP" sz="1400" dirty="0">
              <a:solidFill>
                <a:schemeClr val="tx1"/>
              </a:solidFill>
            </a:endParaRPr>
          </a:p>
        </p:txBody>
      </p:sp>
      <p:pic>
        <p:nvPicPr>
          <p:cNvPr id="4" name="図 3">
            <a:extLst>
              <a:ext uri="{FF2B5EF4-FFF2-40B4-BE49-F238E27FC236}">
                <a16:creationId xmlns:a16="http://schemas.microsoft.com/office/drawing/2014/main" id="{EA15F214-15F2-4B29-9E7E-CCFAD7218170}"/>
              </a:ext>
            </a:extLst>
          </p:cNvPr>
          <p:cNvPicPr>
            <a:picLocks noChangeAspect="1"/>
          </p:cNvPicPr>
          <p:nvPr/>
        </p:nvPicPr>
        <p:blipFill>
          <a:blip r:embed="rId2"/>
          <a:stretch>
            <a:fillRect/>
          </a:stretch>
        </p:blipFill>
        <p:spPr>
          <a:xfrm>
            <a:off x="255442" y="1644497"/>
            <a:ext cx="6786912" cy="4514465"/>
          </a:xfrm>
          <a:prstGeom prst="rect">
            <a:avLst/>
          </a:prstGeom>
        </p:spPr>
      </p:pic>
      <p:sp>
        <p:nvSpPr>
          <p:cNvPr id="17" name="吹き出し: 角を丸めた四角形 16">
            <a:extLst>
              <a:ext uri="{FF2B5EF4-FFF2-40B4-BE49-F238E27FC236}">
                <a16:creationId xmlns:a16="http://schemas.microsoft.com/office/drawing/2014/main" id="{6A7F4E94-A8C9-483E-86AA-35F029C58343}"/>
              </a:ext>
            </a:extLst>
          </p:cNvPr>
          <p:cNvSpPr/>
          <p:nvPr/>
        </p:nvSpPr>
        <p:spPr>
          <a:xfrm>
            <a:off x="5377279" y="1703971"/>
            <a:ext cx="1406956" cy="288030"/>
          </a:xfrm>
          <a:prstGeom prst="wedgeRoundRectCallout">
            <a:avLst>
              <a:gd name="adj1" fmla="val 23477"/>
              <a:gd name="adj2" fmla="val 132801"/>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dirty="0">
                <a:solidFill>
                  <a:schemeClr val="tx1"/>
                </a:solidFill>
              </a:rPr>
              <a:t>運用後５年６か月</a:t>
            </a:r>
          </a:p>
        </p:txBody>
      </p:sp>
      <p:sp>
        <p:nvSpPr>
          <p:cNvPr id="18" name="吹き出し: 角を丸めた四角形 17">
            <a:extLst>
              <a:ext uri="{FF2B5EF4-FFF2-40B4-BE49-F238E27FC236}">
                <a16:creationId xmlns:a16="http://schemas.microsoft.com/office/drawing/2014/main" id="{FD39592B-B202-41DF-B0ED-48F2E6A72035}"/>
              </a:ext>
            </a:extLst>
          </p:cNvPr>
          <p:cNvSpPr/>
          <p:nvPr/>
        </p:nvSpPr>
        <p:spPr>
          <a:xfrm>
            <a:off x="932713" y="1582968"/>
            <a:ext cx="1174193" cy="242006"/>
          </a:xfrm>
          <a:prstGeom prst="wedgeRoundRectCallout">
            <a:avLst>
              <a:gd name="adj1" fmla="val 17353"/>
              <a:gd name="adj2" fmla="val 221430"/>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050" dirty="0">
                <a:solidFill>
                  <a:schemeClr val="tx1"/>
                </a:solidFill>
              </a:rPr>
              <a:t>運用後６か月</a:t>
            </a:r>
          </a:p>
        </p:txBody>
      </p:sp>
      <p:cxnSp>
        <p:nvCxnSpPr>
          <p:cNvPr id="19" name="直線コネクタ 18">
            <a:extLst>
              <a:ext uri="{FF2B5EF4-FFF2-40B4-BE49-F238E27FC236}">
                <a16:creationId xmlns:a16="http://schemas.microsoft.com/office/drawing/2014/main" id="{12492E8B-5AFF-4791-AA7A-FC9E19EDDD66}"/>
              </a:ext>
            </a:extLst>
          </p:cNvPr>
          <p:cNvCxnSpPr>
            <a:cxnSpLocks/>
          </p:cNvCxnSpPr>
          <p:nvPr/>
        </p:nvCxnSpPr>
        <p:spPr>
          <a:xfrm>
            <a:off x="704528" y="2708920"/>
            <a:ext cx="6079707" cy="0"/>
          </a:xfrm>
          <a:prstGeom prst="line">
            <a:avLst/>
          </a:prstGeom>
          <a:ln>
            <a:prstDash val="sysDot"/>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580750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082D72-1AA3-4C05-8FCB-281B6643208A}"/>
              </a:ext>
            </a:extLst>
          </p:cNvPr>
          <p:cNvSpPr>
            <a:spLocks noGrp="1"/>
          </p:cNvSpPr>
          <p:nvPr>
            <p:ph type="title"/>
          </p:nvPr>
        </p:nvSpPr>
        <p:spPr>
          <a:xfrm>
            <a:off x="0" y="29082"/>
            <a:ext cx="9906000" cy="1527710"/>
          </a:xfrm>
          <a:solidFill>
            <a:srgbClr val="002060"/>
          </a:solidFill>
        </p:spPr>
        <p:txBody>
          <a:bodyPr>
            <a:noAutofit/>
          </a:bodyPr>
          <a:lstStyle/>
          <a:p>
            <a:r>
              <a:rPr kumimoji="1" lang="ja-JP" altLang="en-US" sz="2800" dirty="0">
                <a:solidFill>
                  <a:schemeClr val="bg1"/>
                </a:solidFill>
              </a:rPr>
              <a:t>１　第９回メンテナンス会議の振り返り</a:t>
            </a:r>
            <a:br>
              <a:rPr kumimoji="1" lang="en-US" altLang="ja-JP" sz="2800" dirty="0">
                <a:solidFill>
                  <a:schemeClr val="bg1"/>
                </a:solidFill>
              </a:rPr>
            </a:br>
            <a:r>
              <a:rPr kumimoji="1" lang="ja-JP" altLang="en-US" sz="2800" dirty="0">
                <a:solidFill>
                  <a:schemeClr val="bg1"/>
                </a:solidFill>
              </a:rPr>
              <a:t>＊情報連携シートと入退院支援ルールの手引きの見直しを周知。</a:t>
            </a:r>
          </a:p>
        </p:txBody>
      </p:sp>
      <p:sp>
        <p:nvSpPr>
          <p:cNvPr id="13" name="吹き出し: 角を丸めた四角形 12">
            <a:extLst>
              <a:ext uri="{FF2B5EF4-FFF2-40B4-BE49-F238E27FC236}">
                <a16:creationId xmlns:a16="http://schemas.microsoft.com/office/drawing/2014/main" id="{0BBA49C1-A591-4F6A-9F63-7594B7312CD2}"/>
              </a:ext>
            </a:extLst>
          </p:cNvPr>
          <p:cNvSpPr/>
          <p:nvPr/>
        </p:nvSpPr>
        <p:spPr>
          <a:xfrm>
            <a:off x="344488" y="1700808"/>
            <a:ext cx="9289032" cy="4968552"/>
          </a:xfrm>
          <a:prstGeom prst="wedgeRoundRectCallout">
            <a:avLst>
              <a:gd name="adj1" fmla="val -7809"/>
              <a:gd name="adj2" fmla="val -46544"/>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a:t>
            </a:r>
            <a:r>
              <a:rPr kumimoji="1" lang="ja-JP" altLang="en-US" sz="2000" b="1" dirty="0">
                <a:solidFill>
                  <a:srgbClr val="FF0000"/>
                </a:solidFill>
              </a:rPr>
              <a:t>　「情報連携シート」様式１と２に「口腔ケア」の項目を新しく追加し，関係者の</a:t>
            </a:r>
            <a:endParaRPr kumimoji="1" lang="en-US" altLang="ja-JP" sz="2000" b="1" dirty="0">
              <a:solidFill>
                <a:srgbClr val="FF0000"/>
              </a:solidFill>
            </a:endParaRPr>
          </a:p>
          <a:p>
            <a:r>
              <a:rPr kumimoji="1" lang="ja-JP" altLang="en-US" sz="2000" b="1" dirty="0">
                <a:solidFill>
                  <a:srgbClr val="FF0000"/>
                </a:solidFill>
              </a:rPr>
              <a:t>皆様へお知らせしましたが，新しい様式に替わっていない状況が見受けられます。</a:t>
            </a:r>
            <a:endParaRPr kumimoji="1" lang="en-US" altLang="ja-JP" sz="2000" b="1" dirty="0">
              <a:solidFill>
                <a:srgbClr val="FF0000"/>
              </a:solidFill>
            </a:endParaRPr>
          </a:p>
          <a:p>
            <a:endParaRPr lang="en-US" altLang="ja-JP" dirty="0">
              <a:solidFill>
                <a:schemeClr val="tx1"/>
              </a:solidFill>
            </a:endParaRPr>
          </a:p>
          <a:p>
            <a:r>
              <a:rPr lang="ja-JP" altLang="en-US" dirty="0">
                <a:solidFill>
                  <a:schemeClr val="tx1"/>
                </a:solidFill>
              </a:rPr>
              <a:t>＊独自の様式を活用されている場合は，「情報連携シート」様式にある項目を特記事項等へ記載していただいて，連携を図っていただければありがたいです。</a:t>
            </a:r>
            <a:endParaRPr lang="en-US" altLang="ja-JP" dirty="0">
              <a:solidFill>
                <a:schemeClr val="tx1"/>
              </a:solidFill>
            </a:endParaRPr>
          </a:p>
          <a:p>
            <a:r>
              <a:rPr lang="ja-JP" altLang="en-US" dirty="0">
                <a:solidFill>
                  <a:srgbClr val="0070C0"/>
                </a:solidFill>
              </a:rPr>
              <a:t>＠「口腔ケアの項目が追加され，便利に活用している。」との声をいただきました！</a:t>
            </a:r>
            <a:endParaRPr lang="en-US" altLang="ja-JP" dirty="0">
              <a:solidFill>
                <a:srgbClr val="0070C0"/>
              </a:solidFill>
            </a:endParaRPr>
          </a:p>
          <a:p>
            <a:endParaRPr lang="en-US" altLang="ja-JP" dirty="0">
              <a:solidFill>
                <a:schemeClr val="tx1"/>
              </a:solidFill>
            </a:endParaRPr>
          </a:p>
          <a:p>
            <a:endParaRPr lang="en-US" altLang="ja-JP" dirty="0">
              <a:solidFill>
                <a:schemeClr val="tx1"/>
              </a:solidFill>
            </a:endParaRPr>
          </a:p>
          <a:p>
            <a:r>
              <a:rPr kumimoji="1" lang="ja-JP" altLang="en-US" dirty="0">
                <a:solidFill>
                  <a:schemeClr val="tx1"/>
                </a:solidFill>
              </a:rPr>
              <a:t>　</a:t>
            </a:r>
            <a:r>
              <a:rPr lang="ja-JP" altLang="en-US" dirty="0">
                <a:solidFill>
                  <a:schemeClr val="tx1"/>
                </a:solidFill>
              </a:rPr>
              <a:t>★</a:t>
            </a:r>
            <a:r>
              <a:rPr lang="ja-JP" altLang="en-US" sz="2000" b="1" dirty="0">
                <a:solidFill>
                  <a:srgbClr val="FF0000"/>
                </a:solidFill>
              </a:rPr>
              <a:t>　「入退院支援ルールの手引き」の見直しも行いました。</a:t>
            </a:r>
            <a:endParaRPr lang="en-US" altLang="ja-JP" sz="2000" b="1" dirty="0">
              <a:solidFill>
                <a:srgbClr val="FF0000"/>
              </a:solidFill>
            </a:endParaRPr>
          </a:p>
          <a:p>
            <a:r>
              <a:rPr lang="ja-JP" altLang="en-US" dirty="0">
                <a:solidFill>
                  <a:schemeClr val="tx1"/>
                </a:solidFill>
              </a:rPr>
              <a:t>　　→関係者の皆様へは文書にてお知らせいたしました。時々は目を通していただけると</a:t>
            </a:r>
            <a:endParaRPr lang="en-US" altLang="ja-JP" dirty="0">
              <a:solidFill>
                <a:schemeClr val="tx1"/>
              </a:solidFill>
            </a:endParaRPr>
          </a:p>
          <a:p>
            <a:r>
              <a:rPr lang="ja-JP" altLang="en-US" dirty="0">
                <a:solidFill>
                  <a:schemeClr val="tx1"/>
                </a:solidFill>
              </a:rPr>
              <a:t>　　　 幸いです。</a:t>
            </a:r>
            <a:endParaRPr lang="en-US" altLang="ja-JP" dirty="0">
              <a:solidFill>
                <a:schemeClr val="tx1"/>
              </a:solidFill>
            </a:endParaRPr>
          </a:p>
          <a:p>
            <a:endParaRPr lang="en-US" altLang="ja-JP" dirty="0">
              <a:solidFill>
                <a:schemeClr val="tx1"/>
              </a:solidFill>
            </a:endParaRPr>
          </a:p>
          <a:p>
            <a:r>
              <a:rPr lang="ja-JP" altLang="en-US" dirty="0">
                <a:solidFill>
                  <a:schemeClr val="tx1"/>
                </a:solidFill>
              </a:rPr>
              <a:t>　★　　 </a:t>
            </a:r>
            <a:r>
              <a:rPr lang="ja-JP" altLang="en-US" sz="2000" b="1" dirty="0">
                <a:solidFill>
                  <a:srgbClr val="FF0000"/>
                </a:solidFill>
              </a:rPr>
              <a:t>新しい手引きや「情報連携シート」様式１・２は県ホームページ</a:t>
            </a:r>
            <a:endParaRPr lang="en-US" altLang="ja-JP" sz="2000" b="1" dirty="0">
              <a:solidFill>
                <a:srgbClr val="FF0000"/>
              </a:solidFill>
            </a:endParaRPr>
          </a:p>
          <a:p>
            <a:r>
              <a:rPr lang="ja-JP" altLang="en-US" sz="2000" b="1" dirty="0">
                <a:solidFill>
                  <a:srgbClr val="FF0000"/>
                </a:solidFill>
              </a:rPr>
              <a:t>　　　「屋久島地域における「入退院支援ルール」の運用について」から</a:t>
            </a:r>
            <a:endParaRPr lang="en-US" altLang="ja-JP" sz="2000" b="1" dirty="0">
              <a:solidFill>
                <a:srgbClr val="FF0000"/>
              </a:solidFill>
            </a:endParaRPr>
          </a:p>
          <a:p>
            <a:r>
              <a:rPr lang="ja-JP" altLang="en-US" sz="2000" b="1" dirty="0">
                <a:solidFill>
                  <a:srgbClr val="FF0000"/>
                </a:solidFill>
              </a:rPr>
              <a:t>　　　ダウンロードできます。</a:t>
            </a:r>
            <a:endParaRPr lang="en-US" altLang="ja-JP" sz="2000" b="1" dirty="0">
              <a:solidFill>
                <a:srgbClr val="FF0000"/>
              </a:solidFill>
            </a:endParaRPr>
          </a:p>
          <a:p>
            <a:r>
              <a:rPr kumimoji="1" lang="ja-JP" altLang="en-US" sz="2000" b="1" dirty="0">
                <a:solidFill>
                  <a:srgbClr val="FF0000"/>
                </a:solidFill>
              </a:rPr>
              <a:t>　</a:t>
            </a:r>
            <a:endParaRPr kumimoji="1" lang="en-US" altLang="ja-JP" sz="2000" b="1" dirty="0">
              <a:solidFill>
                <a:srgbClr val="FF0000"/>
              </a:solidFill>
            </a:endParaRPr>
          </a:p>
        </p:txBody>
      </p:sp>
    </p:spTree>
    <p:extLst>
      <p:ext uri="{BB962C8B-B14F-4D97-AF65-F5344CB8AC3E}">
        <p14:creationId xmlns:p14="http://schemas.microsoft.com/office/powerpoint/2010/main" val="3446483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082D72-1AA3-4C05-8FCB-281B6643208A}"/>
              </a:ext>
            </a:extLst>
          </p:cNvPr>
          <p:cNvSpPr>
            <a:spLocks noGrp="1"/>
          </p:cNvSpPr>
          <p:nvPr>
            <p:ph type="title"/>
          </p:nvPr>
        </p:nvSpPr>
        <p:spPr>
          <a:xfrm>
            <a:off x="0" y="29082"/>
            <a:ext cx="9906000" cy="591606"/>
          </a:xfrm>
          <a:solidFill>
            <a:srgbClr val="002060"/>
          </a:solidFill>
        </p:spPr>
        <p:txBody>
          <a:bodyPr>
            <a:noAutofit/>
          </a:bodyPr>
          <a:lstStyle/>
          <a:p>
            <a:r>
              <a:rPr kumimoji="1" lang="ja-JP" altLang="en-US" sz="2800" dirty="0">
                <a:solidFill>
                  <a:schemeClr val="bg1"/>
                </a:solidFill>
              </a:rPr>
              <a:t>１と３　第９回メンテナンス会議の振り返り（新情報連携シート）</a:t>
            </a:r>
          </a:p>
        </p:txBody>
      </p:sp>
      <p:pic>
        <p:nvPicPr>
          <p:cNvPr id="6" name="図 5">
            <a:extLst>
              <a:ext uri="{FF2B5EF4-FFF2-40B4-BE49-F238E27FC236}">
                <a16:creationId xmlns:a16="http://schemas.microsoft.com/office/drawing/2014/main" id="{4084AF68-3882-4835-AA55-DDAB1F1741F5}"/>
              </a:ext>
            </a:extLst>
          </p:cNvPr>
          <p:cNvPicPr>
            <a:picLocks noChangeAspect="1"/>
          </p:cNvPicPr>
          <p:nvPr/>
        </p:nvPicPr>
        <p:blipFill>
          <a:blip r:embed="rId2"/>
          <a:stretch>
            <a:fillRect/>
          </a:stretch>
        </p:blipFill>
        <p:spPr>
          <a:xfrm>
            <a:off x="5241032" y="764704"/>
            <a:ext cx="4522830" cy="5976664"/>
          </a:xfrm>
          <a:prstGeom prst="rect">
            <a:avLst/>
          </a:prstGeom>
        </p:spPr>
      </p:pic>
      <p:pic>
        <p:nvPicPr>
          <p:cNvPr id="8" name="図 7">
            <a:extLst>
              <a:ext uri="{FF2B5EF4-FFF2-40B4-BE49-F238E27FC236}">
                <a16:creationId xmlns:a16="http://schemas.microsoft.com/office/drawing/2014/main" id="{A5090D97-BDC3-40E1-BF04-8B28B2F05F33}"/>
              </a:ext>
            </a:extLst>
          </p:cNvPr>
          <p:cNvPicPr>
            <a:picLocks noChangeAspect="1"/>
          </p:cNvPicPr>
          <p:nvPr/>
        </p:nvPicPr>
        <p:blipFill>
          <a:blip r:embed="rId3"/>
          <a:stretch>
            <a:fillRect/>
          </a:stretch>
        </p:blipFill>
        <p:spPr>
          <a:xfrm>
            <a:off x="154399" y="669599"/>
            <a:ext cx="4810862" cy="6071770"/>
          </a:xfrm>
          <a:prstGeom prst="rect">
            <a:avLst/>
          </a:prstGeom>
        </p:spPr>
      </p:pic>
      <p:sp>
        <p:nvSpPr>
          <p:cNvPr id="9" name="正方形/長方形 8">
            <a:extLst>
              <a:ext uri="{FF2B5EF4-FFF2-40B4-BE49-F238E27FC236}">
                <a16:creationId xmlns:a16="http://schemas.microsoft.com/office/drawing/2014/main" id="{17657F62-B57C-4EBC-8D62-A0A672480B49}"/>
              </a:ext>
            </a:extLst>
          </p:cNvPr>
          <p:cNvSpPr/>
          <p:nvPr/>
        </p:nvSpPr>
        <p:spPr>
          <a:xfrm>
            <a:off x="0" y="669599"/>
            <a:ext cx="100811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様式１</a:t>
            </a:r>
          </a:p>
        </p:txBody>
      </p:sp>
    </p:spTree>
    <p:extLst>
      <p:ext uri="{BB962C8B-B14F-4D97-AF65-F5344CB8AC3E}">
        <p14:creationId xmlns:p14="http://schemas.microsoft.com/office/powerpoint/2010/main" val="858198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082D72-1AA3-4C05-8FCB-281B6643208A}"/>
              </a:ext>
            </a:extLst>
          </p:cNvPr>
          <p:cNvSpPr>
            <a:spLocks noGrp="1"/>
          </p:cNvSpPr>
          <p:nvPr>
            <p:ph type="title"/>
          </p:nvPr>
        </p:nvSpPr>
        <p:spPr>
          <a:xfrm>
            <a:off x="0" y="29082"/>
            <a:ext cx="9906000" cy="663614"/>
          </a:xfrm>
          <a:solidFill>
            <a:srgbClr val="002060"/>
          </a:solidFill>
        </p:spPr>
        <p:txBody>
          <a:bodyPr>
            <a:noAutofit/>
          </a:bodyPr>
          <a:lstStyle/>
          <a:p>
            <a:r>
              <a:rPr kumimoji="1" lang="ja-JP" altLang="en-US" sz="2800" dirty="0">
                <a:solidFill>
                  <a:schemeClr val="bg1"/>
                </a:solidFill>
              </a:rPr>
              <a:t>２　入退院支援ルールに係る調査結果</a:t>
            </a:r>
          </a:p>
        </p:txBody>
      </p:sp>
      <p:sp>
        <p:nvSpPr>
          <p:cNvPr id="3" name="正方形/長方形 2">
            <a:extLst>
              <a:ext uri="{FF2B5EF4-FFF2-40B4-BE49-F238E27FC236}">
                <a16:creationId xmlns:a16="http://schemas.microsoft.com/office/drawing/2014/main" id="{1FCCD3FB-CB12-42BC-AFD0-AED2A2FE6F67}"/>
              </a:ext>
            </a:extLst>
          </p:cNvPr>
          <p:cNvSpPr/>
          <p:nvPr/>
        </p:nvSpPr>
        <p:spPr>
          <a:xfrm>
            <a:off x="416496" y="908720"/>
            <a:ext cx="9217024" cy="54726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u="sng" dirty="0">
                <a:solidFill>
                  <a:schemeClr val="tx1"/>
                </a:solidFill>
              </a:rPr>
              <a:t>＊</a:t>
            </a:r>
            <a:r>
              <a:rPr lang="en-US" altLang="ja-JP" sz="2800" b="1" u="sng" dirty="0">
                <a:solidFill>
                  <a:schemeClr val="tx1"/>
                </a:solidFill>
              </a:rPr>
              <a:t> </a:t>
            </a:r>
            <a:r>
              <a:rPr lang="ja-JP" altLang="en-US" sz="2800" b="1" u="sng" dirty="0">
                <a:solidFill>
                  <a:schemeClr val="tx1"/>
                </a:solidFill>
              </a:rPr>
              <a:t>課題・要望　＊</a:t>
            </a:r>
            <a:endParaRPr lang="en-US" altLang="ja-JP" sz="2800" b="1" u="sng" dirty="0">
              <a:solidFill>
                <a:schemeClr val="tx1"/>
              </a:solidFill>
            </a:endParaRPr>
          </a:p>
          <a:p>
            <a:endParaRPr kumimoji="1" lang="en-US" altLang="ja-JP" sz="2800" b="1" u="sng" dirty="0">
              <a:solidFill>
                <a:schemeClr val="tx1"/>
              </a:solidFill>
            </a:endParaRPr>
          </a:p>
          <a:p>
            <a:r>
              <a:rPr kumimoji="1" lang="ja-JP" altLang="en-US" dirty="0">
                <a:solidFill>
                  <a:srgbClr val="002060"/>
                </a:solidFill>
              </a:rPr>
              <a:t>➀　「退院時サマリー」　がもらえない　　</a:t>
            </a:r>
            <a:endParaRPr kumimoji="1" lang="en-US" altLang="ja-JP" dirty="0">
              <a:solidFill>
                <a:srgbClr val="002060"/>
              </a:solidFill>
            </a:endParaRPr>
          </a:p>
          <a:p>
            <a:r>
              <a:rPr kumimoji="1" lang="ja-JP" altLang="en-US" dirty="0">
                <a:solidFill>
                  <a:srgbClr val="002060"/>
                </a:solidFill>
              </a:rPr>
              <a:t>　　Ａ：医療側としてはサマリーを早く書いてケアマネさん方にお渡ししたい。</a:t>
            </a:r>
            <a:endParaRPr kumimoji="1" lang="en-US" altLang="ja-JP" dirty="0">
              <a:solidFill>
                <a:srgbClr val="002060"/>
              </a:solidFill>
            </a:endParaRPr>
          </a:p>
          <a:p>
            <a:r>
              <a:rPr kumimoji="1" lang="ja-JP" altLang="en-US" dirty="0">
                <a:solidFill>
                  <a:srgbClr val="002060"/>
                </a:solidFill>
              </a:rPr>
              <a:t>　　　 しかし，さまざまな状況があり，早々に書けない場合もあるし，忘れていることもあるため，　　</a:t>
            </a:r>
            <a:endParaRPr kumimoji="1" lang="en-US" altLang="ja-JP" dirty="0">
              <a:solidFill>
                <a:srgbClr val="002060"/>
              </a:solidFill>
            </a:endParaRPr>
          </a:p>
          <a:p>
            <a:r>
              <a:rPr kumimoji="1" lang="ja-JP" altLang="en-US" dirty="0">
                <a:solidFill>
                  <a:srgbClr val="002060"/>
                </a:solidFill>
              </a:rPr>
              <a:t>　　　連絡していただければありがたい。</a:t>
            </a:r>
            <a:endParaRPr kumimoji="1" lang="en-US" altLang="ja-JP" dirty="0">
              <a:solidFill>
                <a:srgbClr val="002060"/>
              </a:solidFill>
            </a:endParaRPr>
          </a:p>
          <a:p>
            <a:endParaRPr lang="en-US" altLang="ja-JP" dirty="0">
              <a:solidFill>
                <a:srgbClr val="002060"/>
              </a:solidFill>
            </a:endParaRPr>
          </a:p>
          <a:p>
            <a:r>
              <a:rPr kumimoji="1" lang="ja-JP" altLang="en-US" dirty="0">
                <a:solidFill>
                  <a:srgbClr val="002060"/>
                </a:solidFill>
              </a:rPr>
              <a:t>➁　退院時医療機関からの連絡がケアマネではなく，看護師にきている。</a:t>
            </a:r>
            <a:endParaRPr kumimoji="1" lang="en-US" altLang="ja-JP" dirty="0">
              <a:solidFill>
                <a:srgbClr val="002060"/>
              </a:solidFill>
            </a:endParaRPr>
          </a:p>
          <a:p>
            <a:r>
              <a:rPr kumimoji="1" lang="ja-JP" altLang="en-US" dirty="0">
                <a:solidFill>
                  <a:srgbClr val="002060"/>
                </a:solidFill>
              </a:rPr>
              <a:t>　　Ａ：医療機関側が指示をもらわなければならないため，看護師と連携しているが，ケアマネ</a:t>
            </a:r>
            <a:endParaRPr kumimoji="1" lang="en-US" altLang="ja-JP" dirty="0">
              <a:solidFill>
                <a:srgbClr val="002060"/>
              </a:solidFill>
            </a:endParaRPr>
          </a:p>
          <a:p>
            <a:r>
              <a:rPr kumimoji="1" lang="ja-JP" altLang="en-US" dirty="0">
                <a:solidFill>
                  <a:srgbClr val="002060"/>
                </a:solidFill>
              </a:rPr>
              <a:t>　　　　</a:t>
            </a:r>
            <a:r>
              <a:rPr kumimoji="1" lang="ja-JP" altLang="en-US" dirty="0" err="1">
                <a:solidFill>
                  <a:srgbClr val="002060"/>
                </a:solidFill>
              </a:rPr>
              <a:t>さん</a:t>
            </a:r>
            <a:r>
              <a:rPr kumimoji="1" lang="ja-JP" altLang="en-US" dirty="0">
                <a:solidFill>
                  <a:srgbClr val="002060"/>
                </a:solidFill>
              </a:rPr>
              <a:t>方が指示していただけるのであればどちらでも構わない。</a:t>
            </a:r>
            <a:endParaRPr kumimoji="1" lang="en-US" altLang="ja-JP" dirty="0">
              <a:solidFill>
                <a:srgbClr val="002060"/>
              </a:solidFill>
            </a:endParaRPr>
          </a:p>
          <a:p>
            <a:endParaRPr kumimoji="1" lang="en-US" altLang="ja-JP" dirty="0">
              <a:solidFill>
                <a:srgbClr val="002060"/>
              </a:solidFill>
            </a:endParaRPr>
          </a:p>
          <a:p>
            <a:r>
              <a:rPr kumimoji="1" lang="ja-JP" altLang="en-US" dirty="0">
                <a:solidFill>
                  <a:srgbClr val="002060"/>
                </a:solidFill>
              </a:rPr>
              <a:t>➂　担当ケアマネが変更となった場合は，ＳＷへＦＡＸしていただければありがたい。</a:t>
            </a:r>
            <a:endParaRPr kumimoji="1" lang="en-US" altLang="ja-JP" dirty="0">
              <a:solidFill>
                <a:srgbClr val="002060"/>
              </a:solidFill>
            </a:endParaRPr>
          </a:p>
          <a:p>
            <a:endParaRPr lang="en-US" altLang="ja-JP" dirty="0">
              <a:solidFill>
                <a:srgbClr val="002060"/>
              </a:solidFill>
            </a:endParaRPr>
          </a:p>
          <a:p>
            <a:r>
              <a:rPr kumimoji="1" lang="ja-JP" altLang="en-US" dirty="0">
                <a:solidFill>
                  <a:srgbClr val="002060"/>
                </a:solidFill>
              </a:rPr>
              <a:t>④　要支援からの区分変更など入院した時期に担当でなければ利用者のサマリーを求めるの</a:t>
            </a:r>
            <a:endParaRPr kumimoji="1" lang="en-US" altLang="ja-JP" dirty="0">
              <a:solidFill>
                <a:srgbClr val="002060"/>
              </a:solidFill>
            </a:endParaRPr>
          </a:p>
          <a:p>
            <a:r>
              <a:rPr kumimoji="1" lang="ja-JP" altLang="en-US" dirty="0">
                <a:solidFill>
                  <a:srgbClr val="002060"/>
                </a:solidFill>
              </a:rPr>
              <a:t>　　 も気が引ける。今後どうしたら良い？</a:t>
            </a:r>
            <a:endParaRPr kumimoji="1" lang="en-US" altLang="ja-JP" dirty="0">
              <a:solidFill>
                <a:srgbClr val="002060"/>
              </a:solidFill>
            </a:endParaRPr>
          </a:p>
          <a:p>
            <a:r>
              <a:rPr kumimoji="1" lang="ja-JP" altLang="en-US" dirty="0">
                <a:solidFill>
                  <a:srgbClr val="002060"/>
                </a:solidFill>
              </a:rPr>
              <a:t>　　Ａ：退院後の担当ケアマネに送付するため，連携を図ってほしい。</a:t>
            </a:r>
            <a:endParaRPr kumimoji="1" lang="en-US" altLang="ja-JP" dirty="0">
              <a:solidFill>
                <a:srgbClr val="002060"/>
              </a:solidFill>
            </a:endParaRPr>
          </a:p>
        </p:txBody>
      </p:sp>
      <p:pic>
        <p:nvPicPr>
          <p:cNvPr id="5" name="図 4">
            <a:extLst>
              <a:ext uri="{FF2B5EF4-FFF2-40B4-BE49-F238E27FC236}">
                <a16:creationId xmlns:a16="http://schemas.microsoft.com/office/drawing/2014/main" id="{82D3AA09-D914-4E7D-A4BC-B95CC11355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49344" y="1052736"/>
            <a:ext cx="1296144" cy="1371283"/>
          </a:xfrm>
          <a:prstGeom prst="rect">
            <a:avLst/>
          </a:prstGeom>
        </p:spPr>
      </p:pic>
    </p:spTree>
    <p:extLst>
      <p:ext uri="{BB962C8B-B14F-4D97-AF65-F5344CB8AC3E}">
        <p14:creationId xmlns:p14="http://schemas.microsoft.com/office/powerpoint/2010/main" val="1736470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95FB41-D763-4048-9905-A4AD00332AC4}"/>
              </a:ext>
            </a:extLst>
          </p:cNvPr>
          <p:cNvSpPr>
            <a:spLocks noGrp="1"/>
          </p:cNvSpPr>
          <p:nvPr>
            <p:ph type="title"/>
          </p:nvPr>
        </p:nvSpPr>
        <p:spPr>
          <a:xfrm>
            <a:off x="272480" y="41332"/>
            <a:ext cx="8915400" cy="867388"/>
          </a:xfrm>
          <a:solidFill>
            <a:srgbClr val="002060"/>
          </a:solidFill>
        </p:spPr>
        <p:txBody>
          <a:bodyPr>
            <a:normAutofit/>
          </a:bodyPr>
          <a:lstStyle/>
          <a:p>
            <a:r>
              <a:rPr kumimoji="1" lang="ja-JP" altLang="en-US" sz="2800" dirty="0">
                <a:solidFill>
                  <a:schemeClr val="bg1"/>
                </a:solidFill>
              </a:rPr>
              <a:t>４　在宅医療・介護連携推進に係る体制づくりについて</a:t>
            </a:r>
            <a:endParaRPr kumimoji="1" lang="ja-JP" altLang="en-US" sz="2000" dirty="0">
              <a:solidFill>
                <a:schemeClr val="bg1"/>
              </a:solidFill>
            </a:endParaRPr>
          </a:p>
        </p:txBody>
      </p:sp>
      <p:sp>
        <p:nvSpPr>
          <p:cNvPr id="6" name="四角形: 角を丸くする 5">
            <a:extLst>
              <a:ext uri="{FF2B5EF4-FFF2-40B4-BE49-F238E27FC236}">
                <a16:creationId xmlns:a16="http://schemas.microsoft.com/office/drawing/2014/main" id="{93885A5C-59EA-4D3A-98F4-8789657F2426}"/>
              </a:ext>
            </a:extLst>
          </p:cNvPr>
          <p:cNvSpPr/>
          <p:nvPr/>
        </p:nvSpPr>
        <p:spPr>
          <a:xfrm>
            <a:off x="272480" y="1196752"/>
            <a:ext cx="9433048" cy="49685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a:t>
            </a:r>
            <a:r>
              <a:rPr kumimoji="1" lang="ja-JP" altLang="en-US" dirty="0">
                <a:solidFill>
                  <a:srgbClr val="002060"/>
                </a:solidFill>
              </a:rPr>
              <a:t>　９月に地域医療懇話会において，島内医師に参集していただき，在宅医療・介護連携</a:t>
            </a:r>
            <a:endParaRPr kumimoji="1" lang="en-US" altLang="ja-JP" dirty="0">
              <a:solidFill>
                <a:srgbClr val="002060"/>
              </a:solidFill>
            </a:endParaRPr>
          </a:p>
          <a:p>
            <a:r>
              <a:rPr kumimoji="1" lang="ja-JP" altLang="en-US" dirty="0">
                <a:solidFill>
                  <a:srgbClr val="002060"/>
                </a:solidFill>
              </a:rPr>
              <a:t>　についての協力依頼を行い，「多職種会議」を開催予定である。　</a:t>
            </a:r>
            <a:endParaRPr kumimoji="1" lang="en-US" altLang="ja-JP" dirty="0">
              <a:solidFill>
                <a:srgbClr val="002060"/>
              </a:solidFill>
            </a:endParaRPr>
          </a:p>
          <a:p>
            <a:endParaRPr lang="en-US" altLang="ja-JP" dirty="0">
              <a:solidFill>
                <a:srgbClr val="002060"/>
              </a:solidFill>
            </a:endParaRPr>
          </a:p>
          <a:p>
            <a:r>
              <a:rPr kumimoji="1" lang="ja-JP" altLang="en-US" dirty="0">
                <a:solidFill>
                  <a:srgbClr val="002060"/>
                </a:solidFill>
              </a:rPr>
              <a:t>　　　＊この場が屋久島町の医療介護関連支援者の人財育成や人財確保等へもつながる</a:t>
            </a:r>
            <a:endParaRPr kumimoji="1" lang="en-US" altLang="ja-JP" dirty="0">
              <a:solidFill>
                <a:srgbClr val="002060"/>
              </a:solidFill>
            </a:endParaRPr>
          </a:p>
          <a:p>
            <a:r>
              <a:rPr kumimoji="1" lang="ja-JP" altLang="en-US" dirty="0">
                <a:solidFill>
                  <a:srgbClr val="002060"/>
                </a:solidFill>
              </a:rPr>
              <a:t>　　　　 なんでも話し合える場　になるとよい。</a:t>
            </a:r>
            <a:endParaRPr kumimoji="1" lang="en-US" altLang="ja-JP" dirty="0">
              <a:solidFill>
                <a:srgbClr val="002060"/>
              </a:solidFill>
            </a:endParaRPr>
          </a:p>
          <a:p>
            <a:endParaRPr lang="en-US" altLang="ja-JP" dirty="0">
              <a:solidFill>
                <a:srgbClr val="002060"/>
              </a:solidFill>
            </a:endParaRPr>
          </a:p>
          <a:p>
            <a:r>
              <a:rPr kumimoji="1" lang="ja-JP" altLang="en-US" dirty="0">
                <a:solidFill>
                  <a:srgbClr val="002060"/>
                </a:solidFill>
              </a:rPr>
              <a:t>　　　皆様の御協力をいただきたい。　</a:t>
            </a:r>
            <a:endParaRPr kumimoji="1" lang="en-US" altLang="ja-JP" dirty="0">
              <a:solidFill>
                <a:srgbClr val="002060"/>
              </a:solidFill>
            </a:endParaRPr>
          </a:p>
          <a:p>
            <a:endParaRPr lang="en-US" altLang="ja-JP" dirty="0">
              <a:solidFill>
                <a:srgbClr val="002060"/>
              </a:solidFill>
            </a:endParaRPr>
          </a:p>
          <a:p>
            <a:endParaRPr kumimoji="1" lang="en-US" altLang="ja-JP" dirty="0">
              <a:solidFill>
                <a:srgbClr val="002060"/>
              </a:solidFill>
            </a:endParaRPr>
          </a:p>
          <a:p>
            <a:r>
              <a:rPr kumimoji="1" lang="ja-JP" altLang="en-US" dirty="0">
                <a:solidFill>
                  <a:srgbClr val="002060"/>
                </a:solidFill>
              </a:rPr>
              <a:t>＠「情報連携シート」にＡＣＰに関する情報もわかっていたら，記載して</a:t>
            </a:r>
            <a:endParaRPr kumimoji="1" lang="en-US" altLang="ja-JP" dirty="0">
              <a:solidFill>
                <a:srgbClr val="002060"/>
              </a:solidFill>
            </a:endParaRPr>
          </a:p>
          <a:p>
            <a:r>
              <a:rPr kumimoji="1" lang="ja-JP" altLang="en-US" dirty="0">
                <a:solidFill>
                  <a:srgbClr val="002060"/>
                </a:solidFill>
              </a:rPr>
              <a:t>いただけると医療機関側は助かる。</a:t>
            </a:r>
            <a:endParaRPr kumimoji="1" lang="en-US" altLang="ja-JP" dirty="0">
              <a:solidFill>
                <a:srgbClr val="002060"/>
              </a:solidFill>
            </a:endParaRPr>
          </a:p>
          <a:p>
            <a:endParaRPr lang="en-US" altLang="ja-JP" dirty="0">
              <a:solidFill>
                <a:srgbClr val="002060"/>
              </a:solidFill>
            </a:endParaRPr>
          </a:p>
          <a:p>
            <a:r>
              <a:rPr kumimoji="1" lang="ja-JP" altLang="en-US" dirty="0">
                <a:solidFill>
                  <a:srgbClr val="002060"/>
                </a:solidFill>
              </a:rPr>
              <a:t>＠ＡＣＰに関して南部包括では「心づもり」様式を作成中。皆で取り組めるようにしていきたい</a:t>
            </a:r>
            <a:endParaRPr kumimoji="1" lang="en-US" altLang="ja-JP" dirty="0">
              <a:solidFill>
                <a:srgbClr val="002060"/>
              </a:solidFill>
            </a:endParaRPr>
          </a:p>
          <a:p>
            <a:r>
              <a:rPr kumimoji="1" lang="ja-JP" altLang="en-US" dirty="0">
                <a:solidFill>
                  <a:srgbClr val="002060"/>
                </a:solidFill>
              </a:rPr>
              <a:t>　 とのこと。</a:t>
            </a:r>
            <a:endParaRPr kumimoji="1" lang="en-US" altLang="ja-JP" dirty="0">
              <a:solidFill>
                <a:srgbClr val="002060"/>
              </a:solidFill>
            </a:endParaRPr>
          </a:p>
          <a:p>
            <a:endParaRPr lang="en-US" altLang="ja-JP" dirty="0">
              <a:solidFill>
                <a:srgbClr val="002060"/>
              </a:solidFill>
            </a:endParaRPr>
          </a:p>
          <a:p>
            <a:r>
              <a:rPr kumimoji="1" lang="ja-JP" altLang="en-US" dirty="0">
                <a:solidFill>
                  <a:srgbClr val="002060"/>
                </a:solidFill>
              </a:rPr>
              <a:t>　　　　　　　　　　　　　　　　　　　　　　　　　　　　　　　　</a:t>
            </a:r>
          </a:p>
        </p:txBody>
      </p:sp>
      <p:pic>
        <p:nvPicPr>
          <p:cNvPr id="7" name="図 6">
            <a:extLst>
              <a:ext uri="{FF2B5EF4-FFF2-40B4-BE49-F238E27FC236}">
                <a16:creationId xmlns:a16="http://schemas.microsoft.com/office/drawing/2014/main" id="{882FEE39-B7F1-483B-A811-5543BC403E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54034" y="3431852"/>
            <a:ext cx="1333846" cy="1188132"/>
          </a:xfrm>
          <a:prstGeom prst="rect">
            <a:avLst/>
          </a:prstGeom>
        </p:spPr>
      </p:pic>
    </p:spTree>
    <p:extLst>
      <p:ext uri="{BB962C8B-B14F-4D97-AF65-F5344CB8AC3E}">
        <p14:creationId xmlns:p14="http://schemas.microsoft.com/office/powerpoint/2010/main" val="224957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95FB41-D763-4048-9905-A4AD00332AC4}"/>
              </a:ext>
            </a:extLst>
          </p:cNvPr>
          <p:cNvSpPr>
            <a:spLocks noGrp="1"/>
          </p:cNvSpPr>
          <p:nvPr>
            <p:ph type="title"/>
          </p:nvPr>
        </p:nvSpPr>
        <p:spPr>
          <a:xfrm>
            <a:off x="148716" y="113340"/>
            <a:ext cx="9198992" cy="867388"/>
          </a:xfrm>
          <a:solidFill>
            <a:srgbClr val="002060"/>
          </a:solidFill>
        </p:spPr>
        <p:txBody>
          <a:bodyPr>
            <a:normAutofit fontScale="90000"/>
          </a:bodyPr>
          <a:lstStyle/>
          <a:p>
            <a:r>
              <a:rPr kumimoji="1" lang="ja-JP" altLang="en-US" sz="2800" dirty="0">
                <a:solidFill>
                  <a:schemeClr val="bg1"/>
                </a:solidFill>
              </a:rPr>
              <a:t>４　在宅医療・介護連携推進に係る体制づくり（ＡＣＰ）について</a:t>
            </a:r>
            <a:endParaRPr kumimoji="1" lang="ja-JP" altLang="en-US" sz="2000" dirty="0">
              <a:solidFill>
                <a:schemeClr val="bg1"/>
              </a:solidFill>
            </a:endParaRPr>
          </a:p>
        </p:txBody>
      </p:sp>
      <p:sp>
        <p:nvSpPr>
          <p:cNvPr id="6" name="四角形: 角を丸くする 5">
            <a:extLst>
              <a:ext uri="{FF2B5EF4-FFF2-40B4-BE49-F238E27FC236}">
                <a16:creationId xmlns:a16="http://schemas.microsoft.com/office/drawing/2014/main" id="{93885A5C-59EA-4D3A-98F4-8789657F2426}"/>
              </a:ext>
            </a:extLst>
          </p:cNvPr>
          <p:cNvSpPr/>
          <p:nvPr/>
        </p:nvSpPr>
        <p:spPr>
          <a:xfrm>
            <a:off x="290512" y="1052736"/>
            <a:ext cx="8915400" cy="50405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  </a:t>
            </a:r>
            <a:r>
              <a:rPr kumimoji="1" lang="en-US" altLang="ja-JP" dirty="0">
                <a:solidFill>
                  <a:srgbClr val="FF0000"/>
                </a:solidFill>
              </a:rPr>
              <a:t>R6.11.13(</a:t>
            </a:r>
            <a:r>
              <a:rPr kumimoji="1" lang="ja-JP" altLang="en-US" dirty="0">
                <a:solidFill>
                  <a:srgbClr val="FF0000"/>
                </a:solidFill>
              </a:rPr>
              <a:t>水</a:t>
            </a:r>
            <a:r>
              <a:rPr kumimoji="1" lang="en-US" altLang="ja-JP" dirty="0">
                <a:solidFill>
                  <a:srgbClr val="FF0000"/>
                </a:solidFill>
              </a:rPr>
              <a:t>)</a:t>
            </a:r>
            <a:r>
              <a:rPr kumimoji="1" lang="ja-JP" altLang="en-US" dirty="0">
                <a:solidFill>
                  <a:schemeClr val="tx1"/>
                </a:solidFill>
              </a:rPr>
              <a:t>にケアマネ協議会研修会に</a:t>
            </a:r>
            <a:r>
              <a:rPr lang="ja-JP" altLang="en-US" dirty="0">
                <a:solidFill>
                  <a:schemeClr val="tx1"/>
                </a:solidFill>
              </a:rPr>
              <a:t>おいて，</a:t>
            </a:r>
            <a:r>
              <a:rPr lang="ja-JP" altLang="en-US" b="1" dirty="0">
                <a:solidFill>
                  <a:srgbClr val="FF0000"/>
                </a:solidFill>
              </a:rPr>
              <a:t>「難病とＡＣＰ」</a:t>
            </a:r>
            <a:r>
              <a:rPr lang="ja-JP" altLang="en-US" dirty="0">
                <a:solidFill>
                  <a:schemeClr val="tx1"/>
                </a:solidFill>
              </a:rPr>
              <a:t>と題して難病</a:t>
            </a:r>
            <a:r>
              <a:rPr kumimoji="1" lang="ja-JP" altLang="en-US" dirty="0">
                <a:solidFill>
                  <a:schemeClr val="tx1"/>
                </a:solidFill>
              </a:rPr>
              <a:t>相談・</a:t>
            </a:r>
            <a:endParaRPr kumimoji="1" lang="en-US" altLang="ja-JP" dirty="0">
              <a:solidFill>
                <a:schemeClr val="tx1"/>
              </a:solidFill>
            </a:endParaRPr>
          </a:p>
          <a:p>
            <a:r>
              <a:rPr lang="ja-JP" altLang="en-US" dirty="0">
                <a:solidFill>
                  <a:schemeClr val="tx1"/>
                </a:solidFill>
              </a:rPr>
              <a:t> </a:t>
            </a:r>
            <a:r>
              <a:rPr kumimoji="1" lang="ja-JP" altLang="en-US" dirty="0">
                <a:solidFill>
                  <a:schemeClr val="tx1"/>
                </a:solidFill>
              </a:rPr>
              <a:t>支援センター所長　福永秀敏先生にご講話いただきました。</a:t>
            </a:r>
            <a:endParaRPr kumimoji="1" lang="en-US" altLang="ja-JP" dirty="0">
              <a:solidFill>
                <a:schemeClr val="tx1"/>
              </a:solidFill>
            </a:endParaRPr>
          </a:p>
          <a:p>
            <a:endParaRPr lang="en-US" altLang="ja-JP" dirty="0">
              <a:solidFill>
                <a:schemeClr val="tx1"/>
              </a:solidFill>
            </a:endParaRPr>
          </a:p>
          <a:p>
            <a:r>
              <a:rPr kumimoji="1" lang="ja-JP" altLang="en-US" u="sng" dirty="0">
                <a:solidFill>
                  <a:srgbClr val="FF0000"/>
                </a:solidFill>
              </a:rPr>
              <a:t>＜感想＞</a:t>
            </a:r>
            <a:endParaRPr kumimoji="1" lang="en-US" altLang="ja-JP" u="sng" dirty="0">
              <a:solidFill>
                <a:srgbClr val="FF0000"/>
              </a:solidFill>
            </a:endParaRPr>
          </a:p>
          <a:p>
            <a:r>
              <a:rPr kumimoji="1" lang="ja-JP" altLang="en-US" dirty="0">
                <a:solidFill>
                  <a:schemeClr val="tx1"/>
                </a:solidFill>
              </a:rPr>
              <a:t>　　＊介護の仕事をしていることもあり，最期のこと（エンディングノートの作成）を</a:t>
            </a:r>
            <a:endParaRPr kumimoji="1" lang="en-US" altLang="ja-JP" dirty="0">
              <a:solidFill>
                <a:schemeClr val="tx1"/>
              </a:solidFill>
            </a:endParaRPr>
          </a:p>
          <a:p>
            <a:r>
              <a:rPr kumimoji="1" lang="ja-JP" altLang="en-US" dirty="0">
                <a:solidFill>
                  <a:schemeClr val="tx1"/>
                </a:solidFill>
              </a:rPr>
              <a:t>　　　 きちんと考えていると感じた。</a:t>
            </a:r>
            <a:endParaRPr kumimoji="1" lang="en-US" altLang="ja-JP" dirty="0">
              <a:solidFill>
                <a:schemeClr val="tx1"/>
              </a:solidFill>
            </a:endParaRPr>
          </a:p>
          <a:p>
            <a:endParaRPr lang="en-US" altLang="ja-JP" dirty="0">
              <a:solidFill>
                <a:schemeClr val="tx1"/>
              </a:solidFill>
            </a:endParaRPr>
          </a:p>
          <a:p>
            <a:r>
              <a:rPr kumimoji="1" lang="ja-JP" altLang="en-US" dirty="0">
                <a:solidFill>
                  <a:schemeClr val="tx1"/>
                </a:solidFill>
              </a:rPr>
              <a:t>　　＊最期はどうありたいかをそれぞれのケアマネの考え方，胃瘻や経管栄養に</a:t>
            </a:r>
            <a:endParaRPr kumimoji="1" lang="en-US" altLang="ja-JP" dirty="0">
              <a:solidFill>
                <a:schemeClr val="tx1"/>
              </a:solidFill>
            </a:endParaRPr>
          </a:p>
          <a:p>
            <a:r>
              <a:rPr kumimoji="1" lang="ja-JP" altLang="en-US" dirty="0">
                <a:solidFill>
                  <a:schemeClr val="tx1"/>
                </a:solidFill>
              </a:rPr>
              <a:t>　　　 ついてのご意見も聞けて良かった。</a:t>
            </a:r>
            <a:endParaRPr kumimoji="1" lang="en-US" altLang="ja-JP" dirty="0">
              <a:solidFill>
                <a:schemeClr val="tx1"/>
              </a:solidFill>
            </a:endParaRPr>
          </a:p>
          <a:p>
            <a:endParaRPr lang="en-US" altLang="ja-JP" dirty="0">
              <a:solidFill>
                <a:schemeClr val="tx1"/>
              </a:solidFill>
            </a:endParaRPr>
          </a:p>
          <a:p>
            <a:r>
              <a:rPr kumimoji="1" lang="ja-JP" altLang="en-US" dirty="0">
                <a:solidFill>
                  <a:schemeClr val="tx1"/>
                </a:solidFill>
              </a:rPr>
              <a:t>　　＊自分自身の人生についても振り返ることができた。</a:t>
            </a:r>
            <a:endParaRPr kumimoji="1" lang="en-US" altLang="ja-JP" dirty="0">
              <a:solidFill>
                <a:schemeClr val="tx1"/>
              </a:solidFill>
            </a:endParaRPr>
          </a:p>
          <a:p>
            <a:endParaRPr lang="en-US" altLang="ja-JP" dirty="0">
              <a:solidFill>
                <a:schemeClr val="tx1"/>
              </a:solidFill>
            </a:endParaRPr>
          </a:p>
          <a:p>
            <a:r>
              <a:rPr kumimoji="1" lang="ja-JP" altLang="en-US" dirty="0">
                <a:solidFill>
                  <a:schemeClr val="tx1"/>
                </a:solidFill>
              </a:rPr>
              <a:t>　　＊ＡＣＰについて，どしどし話し合いたいと思った。</a:t>
            </a:r>
            <a:endParaRPr kumimoji="1" lang="en-US" altLang="ja-JP" dirty="0">
              <a:solidFill>
                <a:schemeClr val="tx1"/>
              </a:solidFill>
            </a:endParaRPr>
          </a:p>
          <a:p>
            <a:endParaRPr lang="en-US" altLang="ja-JP" dirty="0">
              <a:solidFill>
                <a:schemeClr val="tx1"/>
              </a:solidFill>
            </a:endParaRPr>
          </a:p>
          <a:p>
            <a:r>
              <a:rPr kumimoji="1" lang="ja-JP" altLang="en-US" dirty="0">
                <a:solidFill>
                  <a:schemeClr val="tx1"/>
                </a:solidFill>
              </a:rPr>
              <a:t>　　＊いろいろなＡＣＰを聞けて，これからも考えていこうと思う。</a:t>
            </a:r>
            <a:endParaRPr kumimoji="1" lang="en-US" altLang="ja-JP" dirty="0">
              <a:solidFill>
                <a:schemeClr val="tx1"/>
              </a:solidFill>
            </a:endParaRPr>
          </a:p>
          <a:p>
            <a:endParaRPr lang="en-US" altLang="ja-JP" dirty="0">
              <a:solidFill>
                <a:schemeClr val="tx1"/>
              </a:solidFill>
            </a:endParaRPr>
          </a:p>
          <a:p>
            <a:r>
              <a:rPr kumimoji="1" lang="ja-JP" altLang="en-US" dirty="0">
                <a:solidFill>
                  <a:schemeClr val="tx1"/>
                </a:solidFill>
              </a:rPr>
              <a:t>　　＊本人の気持ちを尊重できるよう，今のうちから家族を交えて話していきたい。　　　　　　　　　　　　　　　　　　　　　　　　　　　　　　　　　</a:t>
            </a:r>
          </a:p>
        </p:txBody>
      </p:sp>
      <p:pic>
        <p:nvPicPr>
          <p:cNvPr id="7" name="図 6">
            <a:extLst>
              <a:ext uri="{FF2B5EF4-FFF2-40B4-BE49-F238E27FC236}">
                <a16:creationId xmlns:a16="http://schemas.microsoft.com/office/drawing/2014/main" id="{882FEE39-B7F1-483B-A811-5543BC403E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73280" y="4005064"/>
            <a:ext cx="1535944" cy="1368152"/>
          </a:xfrm>
          <a:prstGeom prst="rect">
            <a:avLst/>
          </a:prstGeom>
        </p:spPr>
      </p:pic>
      <p:sp>
        <p:nvSpPr>
          <p:cNvPr id="3" name="正方形/長方形 2">
            <a:extLst>
              <a:ext uri="{FF2B5EF4-FFF2-40B4-BE49-F238E27FC236}">
                <a16:creationId xmlns:a16="http://schemas.microsoft.com/office/drawing/2014/main" id="{AF5F74AD-E0A9-4CE5-B35F-85452CB9E050}"/>
              </a:ext>
            </a:extLst>
          </p:cNvPr>
          <p:cNvSpPr/>
          <p:nvPr/>
        </p:nvSpPr>
        <p:spPr>
          <a:xfrm>
            <a:off x="488504" y="6237312"/>
            <a:ext cx="8915400" cy="5793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今年度，ケアマネさん方へＡＣＰについての研修会を２回実施しました。</a:t>
            </a:r>
            <a:endParaRPr kumimoji="1" lang="en-US" altLang="ja-JP" dirty="0"/>
          </a:p>
          <a:p>
            <a:r>
              <a:rPr kumimoji="1" lang="ja-JP" altLang="en-US" dirty="0"/>
              <a:t>徐々にケアマネさん方の気運が高まってきているように感じます。</a:t>
            </a:r>
          </a:p>
        </p:txBody>
      </p:sp>
    </p:spTree>
    <p:extLst>
      <p:ext uri="{BB962C8B-B14F-4D97-AF65-F5344CB8AC3E}">
        <p14:creationId xmlns:p14="http://schemas.microsoft.com/office/powerpoint/2010/main" val="7113100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4312</TotalTime>
  <Words>1405</Words>
  <Application>Microsoft Office PowerPoint</Application>
  <PresentationFormat>A4 210 x 297 mm</PresentationFormat>
  <Paragraphs>130</Paragraphs>
  <Slides>8</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ＤＦ特太ゴシック体</vt:lpstr>
      <vt:lpstr>HGP創英角ｺﾞｼｯｸUB</vt:lpstr>
      <vt:lpstr>HG丸ｺﾞｼｯｸM-PRO</vt:lpstr>
      <vt:lpstr>ＭＳ Ｐゴシック</vt:lpstr>
      <vt:lpstr>Arial</vt:lpstr>
      <vt:lpstr>Calibri</vt:lpstr>
      <vt:lpstr>Office ​​テーマ</vt:lpstr>
      <vt:lpstr>屋久島地域入退院支援ルール運用に係る 第10回メンテナンス会議の開催</vt:lpstr>
      <vt:lpstr>PowerPoint プレゼンテーション</vt:lpstr>
      <vt:lpstr>１　第９回メンテナンス会議の振り返り ＊　情報連携は良好！＊</vt:lpstr>
      <vt:lpstr>１　第９回メンテナンス会議の振り返り ＊情報連携シートと入退院支援ルールの手引きの見直しを周知。</vt:lpstr>
      <vt:lpstr>１と３　第９回メンテナンス会議の振り返り（新情報連携シート）</vt:lpstr>
      <vt:lpstr>２　入退院支援ルールに係る調査結果</vt:lpstr>
      <vt:lpstr>４　在宅医療・介護連携推進に係る体制づくりについて</vt:lpstr>
      <vt:lpstr>４　在宅医療・介護連携推進に係る体制づくり（ＡＣＰ）について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鹿児島県</dc:creator>
  <cp:lastModifiedBy>笹原 留美</cp:lastModifiedBy>
  <cp:revision>260</cp:revision>
  <cp:lastPrinted>2025-01-07T01:45:17Z</cp:lastPrinted>
  <dcterms:created xsi:type="dcterms:W3CDTF">2017-03-10T01:18:40Z</dcterms:created>
  <dcterms:modified xsi:type="dcterms:W3CDTF">2025-01-07T02:12:09Z</dcterms:modified>
</cp:coreProperties>
</file>