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43" r:id="rId2"/>
    <p:sldId id="350" r:id="rId3"/>
    <p:sldId id="342" r:id="rId4"/>
    <p:sldId id="347" r:id="rId5"/>
    <p:sldId id="348" r:id="rId6"/>
    <p:sldId id="349" r:id="rId7"/>
    <p:sldId id="344" r:id="rId8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18" autoAdjust="0"/>
  </p:normalViewPr>
  <p:slideViewPr>
    <p:cSldViewPr>
      <p:cViewPr varScale="1">
        <p:scale>
          <a:sx n="70" d="100"/>
          <a:sy n="70" d="100"/>
        </p:scale>
        <p:origin x="1218" y="5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2742" y="-84"/>
      </p:cViewPr>
      <p:guideLst>
        <p:guide orient="horz" pos="3131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/>
              <a:t>入退院時情報提供・調整率</a:t>
            </a:r>
          </a:p>
        </c:rich>
      </c:tx>
      <c:layout>
        <c:manualLayout>
          <c:xMode val="edge"/>
          <c:yMode val="edge"/>
          <c:x val="0.30918936496863852"/>
          <c:y val="9.259259259259258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退院調整率!$A$8</c:f>
              <c:strCache>
                <c:ptCount val="1"/>
                <c:pt idx="0">
                  <c:v>退院時調整率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-7.0237043569826314E-3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ADA-416D-9219-AE3B0B2EF643}"/>
                </c:ext>
              </c:extLst>
            </c:dLbl>
            <c:dLbl>
              <c:idx val="5"/>
              <c:layout>
                <c:manualLayout>
                  <c:x val="-7.0237043569826314E-3"/>
                  <c:y val="1.38888888888888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ADA-416D-9219-AE3B0B2EF6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退院調整率!$B$7:$I$7</c:f>
              <c:strCache>
                <c:ptCount val="8"/>
                <c:pt idx="0">
                  <c:v>運用前</c:v>
                </c:pt>
                <c:pt idx="1">
                  <c:v>R元年（9-10）</c:v>
                </c:pt>
                <c:pt idx="2">
                  <c:v>R2年(3-4)</c:v>
                </c:pt>
                <c:pt idx="3">
                  <c:v>R2年(9-10)</c:v>
                </c:pt>
                <c:pt idx="4">
                  <c:v>R3年(3-4)</c:v>
                </c:pt>
                <c:pt idx="5">
                  <c:v>R3年(9-10)</c:v>
                </c:pt>
                <c:pt idx="6">
                  <c:v>R4年(8-9)</c:v>
                </c:pt>
                <c:pt idx="7">
                  <c:v>R5年(8-9)</c:v>
                </c:pt>
              </c:strCache>
            </c:strRef>
          </c:cat>
          <c:val>
            <c:numRef>
              <c:f>退院調整率!$B$8:$I$8</c:f>
              <c:numCache>
                <c:formatCode>General</c:formatCode>
                <c:ptCount val="8"/>
                <c:pt idx="0">
                  <c:v>72.7</c:v>
                </c:pt>
                <c:pt idx="1">
                  <c:v>91.2</c:v>
                </c:pt>
                <c:pt idx="2">
                  <c:v>87.5</c:v>
                </c:pt>
                <c:pt idx="3" formatCode="0.0">
                  <c:v>85</c:v>
                </c:pt>
                <c:pt idx="4">
                  <c:v>96.3</c:v>
                </c:pt>
                <c:pt idx="5">
                  <c:v>97.2</c:v>
                </c:pt>
                <c:pt idx="6" formatCode="0.0">
                  <c:v>100</c:v>
                </c:pt>
                <c:pt idx="7">
                  <c:v>90.6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ADA-416D-9219-AE3B0B2EF643}"/>
            </c:ext>
          </c:extLst>
        </c:ser>
        <c:ser>
          <c:idx val="1"/>
          <c:order val="1"/>
          <c:tx>
            <c:strRef>
              <c:f>退院調整率!$A$9</c:f>
              <c:strCache>
                <c:ptCount val="1"/>
                <c:pt idx="0">
                  <c:v>入院時情報提供率</c:v>
                </c:pt>
              </c:strCache>
            </c:strRef>
          </c:tx>
          <c:spPr>
            <a:pattFill prst="pct10">
              <a:fgClr>
                <a:schemeClr val="accent1"/>
              </a:fgClr>
              <a:bgClr>
                <a:schemeClr val="bg1"/>
              </a:bgClr>
            </a:pattFill>
            <a:ln>
              <a:solidFill>
                <a:schemeClr val="tx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退院調整率!$B$7:$I$7</c:f>
              <c:strCache>
                <c:ptCount val="8"/>
                <c:pt idx="0">
                  <c:v>運用前</c:v>
                </c:pt>
                <c:pt idx="1">
                  <c:v>R元年（9-10）</c:v>
                </c:pt>
                <c:pt idx="2">
                  <c:v>R2年(3-4)</c:v>
                </c:pt>
                <c:pt idx="3">
                  <c:v>R2年(9-10)</c:v>
                </c:pt>
                <c:pt idx="4">
                  <c:v>R3年(3-4)</c:v>
                </c:pt>
                <c:pt idx="5">
                  <c:v>R3年(9-10)</c:v>
                </c:pt>
                <c:pt idx="6">
                  <c:v>R4年(8-9)</c:v>
                </c:pt>
                <c:pt idx="7">
                  <c:v>R5年(8-9)</c:v>
                </c:pt>
              </c:strCache>
            </c:strRef>
          </c:cat>
          <c:val>
            <c:numRef>
              <c:f>退院調整率!$B$9:$I$9</c:f>
              <c:numCache>
                <c:formatCode>General</c:formatCode>
                <c:ptCount val="8"/>
                <c:pt idx="0" formatCode="0.0">
                  <c:v>100</c:v>
                </c:pt>
                <c:pt idx="1">
                  <c:v>94.4</c:v>
                </c:pt>
                <c:pt idx="2" formatCode="0.0">
                  <c:v>100</c:v>
                </c:pt>
                <c:pt idx="3">
                  <c:v>94.7</c:v>
                </c:pt>
                <c:pt idx="4">
                  <c:v>97.9</c:v>
                </c:pt>
                <c:pt idx="5">
                  <c:v>97.9</c:v>
                </c:pt>
                <c:pt idx="6">
                  <c:v>91.5</c:v>
                </c:pt>
                <c:pt idx="7">
                  <c:v>96.2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ADA-416D-9219-AE3B0B2EF6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53876560"/>
        <c:axId val="653875904"/>
      </c:barChart>
      <c:catAx>
        <c:axId val="653876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53875904"/>
        <c:crosses val="autoZero"/>
        <c:auto val="1"/>
        <c:lblAlgn val="ctr"/>
        <c:lblOffset val="100"/>
        <c:noMultiLvlLbl val="0"/>
      </c:catAx>
      <c:valAx>
        <c:axId val="653875904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538765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4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0.03161</cdr:x>
      <cdr:y>0.05208</cdr:y>
    </cdr:from>
    <cdr:to>
      <cdr:x>0.18876</cdr:x>
      <cdr:y>0.14583</cdr:y>
    </cdr:to>
    <cdr:sp macro="" textlink="">
      <cdr:nvSpPr>
        <cdr:cNvPr id="2" name="正方形/長方形 1">
          <a:extLst xmlns:a="http://schemas.openxmlformats.org/drawingml/2006/main">
            <a:ext uri="{FF2B5EF4-FFF2-40B4-BE49-F238E27FC236}">
              <a16:creationId xmlns:a16="http://schemas.microsoft.com/office/drawing/2014/main" id="{48FBBC8F-C4AD-4581-8941-2BD09DE85BE8}"/>
            </a:ext>
          </a:extLst>
        </cdr:cNvPr>
        <cdr:cNvSpPr/>
      </cdr:nvSpPr>
      <cdr:spPr>
        <a:xfrm xmlns:a="http://schemas.openxmlformats.org/drawingml/2006/main">
          <a:off x="171450" y="142875"/>
          <a:ext cx="852488" cy="2571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r>
            <a:rPr lang="en-US" altLang="ja-JP">
              <a:solidFill>
                <a:schemeClr val="tx1"/>
              </a:solidFill>
            </a:rPr>
            <a:t>(%)</a:t>
          </a:r>
          <a:endParaRPr lang="ja-JP">
            <a:solidFill>
              <a:schemeClr val="tx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50529" cy="497524"/>
          </a:xfrm>
          <a:prstGeom prst="rect">
            <a:avLst/>
          </a:prstGeom>
        </p:spPr>
        <p:txBody>
          <a:bodyPr vert="horz" lIns="91505" tIns="45753" rIns="91505" bIns="4575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085" y="0"/>
            <a:ext cx="2950529" cy="497524"/>
          </a:xfrm>
          <a:prstGeom prst="rect">
            <a:avLst/>
          </a:prstGeom>
        </p:spPr>
        <p:txBody>
          <a:bodyPr vert="horz" lIns="91505" tIns="45753" rIns="91505" bIns="45753" rtlCol="0"/>
          <a:lstStyle>
            <a:lvl1pPr algn="r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440230"/>
            <a:ext cx="2950529" cy="497523"/>
          </a:xfrm>
          <a:prstGeom prst="rect">
            <a:avLst/>
          </a:prstGeom>
        </p:spPr>
        <p:txBody>
          <a:bodyPr vert="horz" lIns="91505" tIns="45753" rIns="91505" bIns="45753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085" y="9440230"/>
            <a:ext cx="2950529" cy="497523"/>
          </a:xfrm>
          <a:prstGeom prst="rect">
            <a:avLst/>
          </a:prstGeom>
        </p:spPr>
        <p:txBody>
          <a:bodyPr vert="horz" lIns="91505" tIns="45753" rIns="91505" bIns="45753" rtlCol="0" anchor="b"/>
          <a:lstStyle>
            <a:lvl1pPr algn="r">
              <a:defRPr sz="1200"/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3400532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2949787" cy="496967"/>
          </a:xfrm>
          <a:prstGeom prst="rect">
            <a:avLst/>
          </a:prstGeom>
        </p:spPr>
        <p:txBody>
          <a:bodyPr vert="horz" lIns="91376" tIns="45690" rIns="91376" bIns="4569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3" y="3"/>
            <a:ext cx="2949787" cy="496967"/>
          </a:xfrm>
          <a:prstGeom prst="rect">
            <a:avLst/>
          </a:prstGeom>
        </p:spPr>
        <p:txBody>
          <a:bodyPr vert="horz" lIns="91376" tIns="45690" rIns="91376" bIns="45690" rtlCol="0"/>
          <a:lstStyle>
            <a:lvl1pPr algn="r">
              <a:defRPr sz="1200"/>
            </a:lvl1pPr>
          </a:lstStyle>
          <a:p>
            <a:fld id="{86E7378C-89DE-4D7D-B315-59118211AF2C}" type="datetimeFigureOut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746125"/>
            <a:ext cx="537845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76" tIns="45690" rIns="91376" bIns="4569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8"/>
            <a:ext cx="5445760" cy="4472702"/>
          </a:xfrm>
          <a:prstGeom prst="rect">
            <a:avLst/>
          </a:prstGeom>
        </p:spPr>
        <p:txBody>
          <a:bodyPr vert="horz" lIns="91376" tIns="45690" rIns="91376" bIns="4569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0651"/>
            <a:ext cx="2949787" cy="496967"/>
          </a:xfrm>
          <a:prstGeom prst="rect">
            <a:avLst/>
          </a:prstGeom>
        </p:spPr>
        <p:txBody>
          <a:bodyPr vert="horz" lIns="91376" tIns="45690" rIns="91376" bIns="4569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3" y="9440651"/>
            <a:ext cx="2949787" cy="496967"/>
          </a:xfrm>
          <a:prstGeom prst="rect">
            <a:avLst/>
          </a:prstGeom>
        </p:spPr>
        <p:txBody>
          <a:bodyPr vert="horz" lIns="91376" tIns="45690" rIns="91376" bIns="45690" rtlCol="0" anchor="b"/>
          <a:lstStyle>
            <a:lvl1pPr algn="r">
              <a:defRPr sz="1200"/>
            </a:lvl1pPr>
          </a:lstStyle>
          <a:p>
            <a:fld id="{5D2E463F-3B63-4D5B-A763-767FD3C4B2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038519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77621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6055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0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969D6-B4DF-4602-A11A-A722562CA538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2AB5F-96C0-48BB-BBD9-7E888691F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6687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8375A-8B77-48E8-BEC3-F2C606DCC8C3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2AB5F-96C0-48BB-BBD9-7E888691F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7174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3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43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ED871-E21D-4752-877B-41D3FCBD1889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2AB5F-96C0-48BB-BBD9-7E888691F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666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AF53C-0B04-4E47-A03D-9371FA995EEA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2AB5F-96C0-48BB-BBD9-7E888691FAC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99778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F46FE-96D2-4F63-95FC-35B8DF94CF17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2AB5F-96C0-48BB-BBD9-7E888691F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778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5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B2910-50DC-454D-8BDB-B30C3EA86730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2AB5F-96C0-48BB-BBD9-7E888691F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8491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0817E-F38F-4E49-99F0-572E8BB664E4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2AB5F-96C0-48BB-BBD9-7E888691F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5330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8B66E-B0ED-4D69-B163-8CF82DB179DB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2AB5F-96C0-48BB-BBD9-7E888691F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6737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6D3DF-03B7-4345-9951-2FA83FACF418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2AB5F-96C0-48BB-BBD9-7E888691F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573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5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FBBA60-AC18-452C-8E5C-D275156BE506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2AB5F-96C0-48BB-BBD9-7E888691F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8670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B2366-EC37-40B5-BA0F-463EB66223C7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2AB5F-96C0-48BB-BBD9-7E888691F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1930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5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5056E-E2C5-4637-B533-33ADEE09A4A5}" type="datetime1">
              <a:rPr kumimoji="1" lang="ja-JP" altLang="en-US" smtClean="0"/>
              <a:t>2024/7/31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2AB5F-96C0-48BB-BBD9-7E888691FA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6175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067E72-5537-4DCD-A442-D1974AFD26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0512" y="556195"/>
            <a:ext cx="8712968" cy="1216621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kumimoji="1" lang="ja-JP" altLang="en-US" sz="3600" dirty="0"/>
              <a:t>屋久島地域入退院支援ルール運用に係る</a:t>
            </a:r>
            <a:br>
              <a:rPr kumimoji="1" lang="en-US" altLang="ja-JP" sz="3600" dirty="0"/>
            </a:br>
            <a:r>
              <a:rPr kumimoji="1" lang="ja-JP" altLang="en-US" sz="3600" dirty="0"/>
              <a:t>第９回メンテナンス会議の開催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559AD25-1612-4576-8FBB-FC89E11418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0512" y="1988839"/>
            <a:ext cx="8712968" cy="4709009"/>
          </a:xfrm>
          <a:ln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algn="l"/>
            <a:r>
              <a:rPr kumimoji="1" lang="ja-JP" altLang="en-US" sz="2000" dirty="0">
                <a:solidFill>
                  <a:schemeClr val="tx1"/>
                </a:solidFill>
              </a:rPr>
              <a:t>開催日：令和６年７月１８日（木）１５：３０～１６：３０</a:t>
            </a:r>
            <a:endParaRPr kumimoji="1" lang="en-US" altLang="ja-JP" sz="2000" dirty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2000" dirty="0">
                <a:solidFill>
                  <a:schemeClr val="tx1"/>
                </a:solidFill>
              </a:rPr>
              <a:t>会　場 ：屋久島徳洲会病院　２階会議室</a:t>
            </a:r>
            <a:endParaRPr kumimoji="1" lang="en-US" altLang="ja-JP" sz="2000" dirty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2000" dirty="0">
                <a:solidFill>
                  <a:schemeClr val="tx1"/>
                </a:solidFill>
              </a:rPr>
              <a:t>参加者：屋久島介護支援専門員協議会，地域包括支援センター</a:t>
            </a:r>
            <a:r>
              <a:rPr lang="ja-JP" altLang="en-US" sz="2000" dirty="0">
                <a:solidFill>
                  <a:schemeClr val="tx1"/>
                </a:solidFill>
              </a:rPr>
              <a:t>，屋久島町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               屋久島徳洲会病院</a:t>
            </a:r>
            <a:r>
              <a:rPr kumimoji="1" lang="ja-JP" altLang="en-US" sz="2000" dirty="0">
                <a:solidFill>
                  <a:schemeClr val="tx1"/>
                </a:solidFill>
              </a:rPr>
              <a:t>　，保健所　　</a:t>
            </a:r>
            <a:r>
              <a:rPr lang="ja-JP" altLang="en-US" sz="2000" u="sng" dirty="0">
                <a:solidFill>
                  <a:schemeClr val="tx1"/>
                </a:solidFill>
              </a:rPr>
              <a:t>合計　５か所　　６名　</a:t>
            </a:r>
            <a:endParaRPr lang="en-US" altLang="ja-JP" sz="2000" u="sng" dirty="0">
              <a:solidFill>
                <a:schemeClr val="tx1"/>
              </a:solidFill>
            </a:endParaRPr>
          </a:p>
          <a:p>
            <a:pPr algn="l"/>
            <a:r>
              <a:rPr lang="ja-JP" altLang="en-US" sz="2000" u="sng" dirty="0">
                <a:solidFill>
                  <a:schemeClr val="tx1"/>
                </a:solidFill>
              </a:rPr>
              <a:t>　   　</a:t>
            </a:r>
            <a:r>
              <a:rPr kumimoji="1" lang="ja-JP" altLang="en-US" sz="2000" dirty="0">
                <a:solidFill>
                  <a:schemeClr val="tx1"/>
                </a:solidFill>
              </a:rPr>
              <a:t>　　　</a:t>
            </a:r>
            <a:r>
              <a:rPr kumimoji="1" lang="ja-JP" altLang="en-US" sz="2000" u="sng" dirty="0">
                <a:solidFill>
                  <a:schemeClr val="tx1"/>
                </a:solidFill>
              </a:rPr>
              <a:t>　</a:t>
            </a:r>
            <a:endParaRPr kumimoji="1" lang="en-US" altLang="ja-JP" sz="2000" u="sng" dirty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2000" dirty="0">
                <a:solidFill>
                  <a:schemeClr val="tx1"/>
                </a:solidFill>
              </a:rPr>
              <a:t>（</a:t>
            </a:r>
            <a:r>
              <a:rPr kumimoji="1" lang="en-US" altLang="ja-JP" sz="2000" dirty="0">
                <a:solidFill>
                  <a:schemeClr val="tx1"/>
                </a:solidFill>
              </a:rPr>
              <a:t>15:30</a:t>
            </a:r>
            <a:r>
              <a:rPr kumimoji="1" lang="ja-JP" altLang="en-US" sz="2000" dirty="0">
                <a:solidFill>
                  <a:schemeClr val="tx1"/>
                </a:solidFill>
              </a:rPr>
              <a:t>）　開会</a:t>
            </a:r>
            <a:endParaRPr kumimoji="1" lang="en-US" altLang="ja-JP" sz="2000" dirty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2000" dirty="0">
                <a:solidFill>
                  <a:schemeClr val="tx1"/>
                </a:solidFill>
              </a:rPr>
              <a:t>（</a:t>
            </a:r>
            <a:r>
              <a:rPr kumimoji="1" lang="en-US" altLang="ja-JP" sz="2000" dirty="0">
                <a:solidFill>
                  <a:schemeClr val="tx1"/>
                </a:solidFill>
              </a:rPr>
              <a:t>15:35</a:t>
            </a:r>
            <a:r>
              <a:rPr kumimoji="1" lang="ja-JP" altLang="en-US" sz="2000" dirty="0">
                <a:solidFill>
                  <a:schemeClr val="tx1"/>
                </a:solidFill>
              </a:rPr>
              <a:t>）   １　第８回メンテナンス会議の振り返り</a:t>
            </a:r>
            <a:endParaRPr kumimoji="1" lang="en-US" altLang="ja-JP" sz="2000" dirty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2000" dirty="0">
                <a:solidFill>
                  <a:schemeClr val="tx1"/>
                </a:solidFill>
              </a:rPr>
              <a:t>（</a:t>
            </a:r>
            <a:r>
              <a:rPr kumimoji="1" lang="en-US" altLang="ja-JP" sz="2000" dirty="0">
                <a:solidFill>
                  <a:schemeClr val="tx1"/>
                </a:solidFill>
              </a:rPr>
              <a:t>15:50</a:t>
            </a:r>
            <a:r>
              <a:rPr kumimoji="1" lang="ja-JP" altLang="en-US" sz="2000" dirty="0">
                <a:solidFill>
                  <a:schemeClr val="tx1"/>
                </a:solidFill>
              </a:rPr>
              <a:t>）　２　情報連携シート変更について（口腔ケアの項目追加）</a:t>
            </a:r>
            <a:endParaRPr kumimoji="1" lang="en-US" altLang="ja-JP" sz="2000" dirty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2000" dirty="0">
                <a:solidFill>
                  <a:schemeClr val="tx1"/>
                </a:solidFill>
              </a:rPr>
              <a:t>（</a:t>
            </a:r>
            <a:r>
              <a:rPr kumimoji="1" lang="en-US" altLang="ja-JP" sz="2000" dirty="0">
                <a:solidFill>
                  <a:schemeClr val="tx1"/>
                </a:solidFill>
              </a:rPr>
              <a:t>16:05</a:t>
            </a:r>
            <a:r>
              <a:rPr kumimoji="1" lang="ja-JP" altLang="en-US" sz="2000" dirty="0">
                <a:solidFill>
                  <a:schemeClr val="tx1"/>
                </a:solidFill>
              </a:rPr>
              <a:t>）　３　入退院支援ルールの手引きの最新版について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algn="l"/>
            <a:r>
              <a:rPr kumimoji="1" lang="ja-JP" altLang="en-US" sz="2000" dirty="0">
                <a:solidFill>
                  <a:schemeClr val="tx1"/>
                </a:solidFill>
              </a:rPr>
              <a:t>（</a:t>
            </a:r>
            <a:r>
              <a:rPr kumimoji="1" lang="en-US" altLang="ja-JP" sz="2000" dirty="0">
                <a:solidFill>
                  <a:schemeClr val="tx1"/>
                </a:solidFill>
              </a:rPr>
              <a:t>16:20</a:t>
            </a:r>
            <a:r>
              <a:rPr kumimoji="1" lang="ja-JP" altLang="en-US" sz="2000" dirty="0">
                <a:solidFill>
                  <a:schemeClr val="tx1"/>
                </a:solidFill>
              </a:rPr>
              <a:t>）　４　在宅医療・介護連携推進（ＡＣＰ）について</a:t>
            </a:r>
            <a:endParaRPr kumimoji="1" lang="en-US" altLang="ja-JP" sz="2000" dirty="0">
              <a:solidFill>
                <a:schemeClr val="tx1"/>
              </a:solidFill>
            </a:endParaRPr>
          </a:p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（</a:t>
            </a:r>
            <a:r>
              <a:rPr lang="en-US" altLang="ja-JP" sz="2000" dirty="0">
                <a:solidFill>
                  <a:schemeClr val="tx1"/>
                </a:solidFill>
              </a:rPr>
              <a:t>16:25</a:t>
            </a:r>
            <a:r>
              <a:rPr lang="ja-JP" altLang="en-US" sz="2000" dirty="0">
                <a:solidFill>
                  <a:schemeClr val="tx1"/>
                </a:solidFill>
              </a:rPr>
              <a:t>）   ５　その他</a:t>
            </a:r>
            <a:endParaRPr lang="en-US" altLang="ja-JP" sz="2000" dirty="0">
              <a:solidFill>
                <a:schemeClr val="tx1"/>
              </a:solidFill>
            </a:endParaRPr>
          </a:p>
          <a:p>
            <a:pPr algn="l"/>
            <a:r>
              <a:rPr lang="ja-JP" altLang="en-US" sz="2000" dirty="0">
                <a:solidFill>
                  <a:schemeClr val="tx1"/>
                </a:solidFill>
              </a:rPr>
              <a:t>（</a:t>
            </a:r>
            <a:r>
              <a:rPr lang="en-US" altLang="ja-JP" sz="2000" dirty="0">
                <a:solidFill>
                  <a:schemeClr val="tx1"/>
                </a:solidFill>
              </a:rPr>
              <a:t>16:30</a:t>
            </a:r>
            <a:r>
              <a:rPr lang="ja-JP" altLang="en-US" sz="2000" dirty="0">
                <a:solidFill>
                  <a:schemeClr val="tx1"/>
                </a:solidFill>
              </a:rPr>
              <a:t>）　閉会</a:t>
            </a:r>
            <a:r>
              <a:rPr kumimoji="1" lang="ja-JP" altLang="en-US" sz="2000" dirty="0">
                <a:solidFill>
                  <a:schemeClr val="tx1"/>
                </a:solidFill>
              </a:rPr>
              <a:t>　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35BB001-2256-4EFE-8A01-B38D33273621}"/>
              </a:ext>
            </a:extLst>
          </p:cNvPr>
          <p:cNvSpPr/>
          <p:nvPr/>
        </p:nvSpPr>
        <p:spPr>
          <a:xfrm>
            <a:off x="4808984" y="160151"/>
            <a:ext cx="4752528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令和６年度　屋久島地域入退院支援ルール</a:t>
            </a: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7CDDAC4A-6694-48B1-AE11-44A077FF9F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280" y="5445224"/>
            <a:ext cx="1437222" cy="103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142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角丸四角形 71"/>
          <p:cNvSpPr/>
          <p:nvPr/>
        </p:nvSpPr>
        <p:spPr>
          <a:xfrm>
            <a:off x="109780" y="957499"/>
            <a:ext cx="6283380" cy="409699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74466" y="1424593"/>
            <a:ext cx="9683222" cy="305639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dirty="0"/>
          </a:p>
        </p:txBody>
      </p:sp>
      <p:sp>
        <p:nvSpPr>
          <p:cNvPr id="37" name="角丸四角形 36"/>
          <p:cNvSpPr/>
          <p:nvPr/>
        </p:nvSpPr>
        <p:spPr>
          <a:xfrm>
            <a:off x="481243" y="1483647"/>
            <a:ext cx="575187" cy="285181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kumimoji="1" lang="ja-JP" altLang="en-US" sz="1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介護支援専門員代表者会議</a:t>
            </a:r>
            <a:endParaRPr kumimoji="1" lang="en-US" altLang="ja-JP" sz="14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3" name="右矢印 42"/>
          <p:cNvSpPr/>
          <p:nvPr/>
        </p:nvSpPr>
        <p:spPr>
          <a:xfrm>
            <a:off x="6419610" y="1699757"/>
            <a:ext cx="1805054" cy="58993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角丸四角形 34"/>
          <p:cNvSpPr/>
          <p:nvPr/>
        </p:nvSpPr>
        <p:spPr>
          <a:xfrm>
            <a:off x="1156090" y="1506330"/>
            <a:ext cx="575187" cy="2588936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ja-JP" altLang="en-US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</a:t>
            </a:r>
            <a:r>
              <a:rPr lang="en-US" altLang="ja-JP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12</a:t>
            </a:r>
            <a:r>
              <a:rPr lang="ja-JP" altLang="en-US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回医療・介護合同会議</a:t>
            </a:r>
            <a:endParaRPr lang="en-US" altLang="ja-JP" sz="16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第９回メンテナンス会議</a:t>
            </a:r>
            <a:endParaRPr kumimoji="1" lang="en-US" altLang="ja-JP" sz="16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0" y="1644"/>
            <a:ext cx="9906000" cy="53252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1435512" y="84316"/>
            <a:ext cx="78379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入退院支援ルール運用後の予定（状況確認・評価を</a:t>
            </a:r>
            <a:r>
              <a:rPr lang="ja-JP" altLang="en-US" sz="2000" dirty="0">
                <a:solidFill>
                  <a:srgbClr val="FF000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年毎</a:t>
            </a:r>
            <a:r>
              <a:rPr lang="ja-JP" altLang="en-US" sz="2000" dirty="0">
                <a:solidFill>
                  <a:schemeClr val="bg1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実施）</a:t>
            </a:r>
            <a:endParaRPr kumimoji="1" lang="ja-JP" altLang="en-US" sz="2000" dirty="0">
              <a:solidFill>
                <a:schemeClr val="bg1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024544" y="4095266"/>
            <a:ext cx="99841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7</a:t>
            </a:r>
            <a:r>
              <a:rPr kumimoji="1" lang="ja-JP" altLang="en-US" sz="1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</a:p>
        </p:txBody>
      </p:sp>
      <p:cxnSp>
        <p:nvCxnSpPr>
          <p:cNvPr id="6" name="直線コネクタ 5"/>
          <p:cNvCxnSpPr>
            <a:cxnSpLocks/>
          </p:cNvCxnSpPr>
          <p:nvPr/>
        </p:nvCxnSpPr>
        <p:spPr>
          <a:xfrm>
            <a:off x="6393160" y="916235"/>
            <a:ext cx="0" cy="3517585"/>
          </a:xfrm>
          <a:prstGeom prst="line">
            <a:avLst/>
          </a:prstGeom>
          <a:ln w="28575"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2769999" y="1483647"/>
            <a:ext cx="17899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５年半後評価</a:t>
            </a:r>
            <a:endParaRPr kumimoji="1" lang="ja-JP" altLang="en-US" sz="16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2188221" y="1028644"/>
            <a:ext cx="23734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２０２４年（令和６年）</a:t>
            </a:r>
            <a:endParaRPr kumimoji="1" lang="ja-JP" altLang="en-US" sz="16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2823469" y="2264765"/>
            <a:ext cx="677108" cy="161450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ケアマネ調査</a:t>
            </a:r>
            <a:endParaRPr kumimoji="1" lang="en-US" altLang="ja-JP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病院調査</a:t>
            </a:r>
            <a:endParaRPr kumimoji="1" lang="ja-JP" altLang="en-US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774552" y="3863587"/>
            <a:ext cx="9031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８～９</a:t>
            </a:r>
            <a:r>
              <a:rPr kumimoji="1" lang="ja-JP" altLang="en-US" sz="1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</a:p>
        </p:txBody>
      </p:sp>
      <p:sp>
        <p:nvSpPr>
          <p:cNvPr id="64" name="角丸四角形 63"/>
          <p:cNvSpPr/>
          <p:nvPr/>
        </p:nvSpPr>
        <p:spPr>
          <a:xfrm>
            <a:off x="4377622" y="1476205"/>
            <a:ext cx="575187" cy="2645359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kumimoji="1" lang="ja-JP" altLang="en-US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介護支援専門員代表者会議</a:t>
            </a:r>
            <a:endParaRPr kumimoji="1" lang="en-US" altLang="ja-JP" sz="16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5071737" y="1474625"/>
            <a:ext cx="575187" cy="2646939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ja-JP" altLang="en-US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</a:t>
            </a:r>
            <a:r>
              <a:rPr lang="en-US" altLang="ja-JP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13</a:t>
            </a:r>
            <a:r>
              <a:rPr lang="ja-JP" altLang="en-US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回医療・介護合同会議</a:t>
            </a:r>
            <a:endParaRPr lang="en-US" altLang="ja-JP" sz="16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</a:t>
            </a:r>
            <a:r>
              <a:rPr kumimoji="1" lang="en-US" altLang="ja-JP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10</a:t>
            </a:r>
            <a:r>
              <a:rPr kumimoji="1" lang="ja-JP" altLang="en-US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回メンテナンス会議</a:t>
            </a:r>
            <a:endParaRPr kumimoji="1" lang="en-US" altLang="ja-JP" sz="16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5051960" y="4083002"/>
            <a:ext cx="8227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１２月</a:t>
            </a:r>
            <a:endParaRPr kumimoji="1" lang="ja-JP" altLang="en-US" sz="14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cxnSp>
        <p:nvCxnSpPr>
          <p:cNvPr id="10" name="直線矢印コネクタ 9"/>
          <p:cNvCxnSpPr>
            <a:cxnSpLocks/>
          </p:cNvCxnSpPr>
          <p:nvPr/>
        </p:nvCxnSpPr>
        <p:spPr>
          <a:xfrm>
            <a:off x="74466" y="4594111"/>
            <a:ext cx="4264861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矢印コネクタ 68"/>
          <p:cNvCxnSpPr>
            <a:cxnSpLocks/>
          </p:cNvCxnSpPr>
          <p:nvPr/>
        </p:nvCxnSpPr>
        <p:spPr>
          <a:xfrm>
            <a:off x="4373999" y="4594111"/>
            <a:ext cx="5402837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テキスト ボックス 69"/>
          <p:cNvSpPr txBox="1"/>
          <p:nvPr/>
        </p:nvSpPr>
        <p:spPr>
          <a:xfrm>
            <a:off x="472174" y="4562872"/>
            <a:ext cx="45650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令和５年１０月～令和６年９月（１年間）</a:t>
            </a:r>
            <a:endParaRPr kumimoji="1" lang="ja-JP" altLang="en-US" sz="16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8" name="角丸四角形 47"/>
          <p:cNvSpPr/>
          <p:nvPr/>
        </p:nvSpPr>
        <p:spPr>
          <a:xfrm>
            <a:off x="6393160" y="944940"/>
            <a:ext cx="3399841" cy="422257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7334355" y="1004309"/>
            <a:ext cx="21155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２０２５年（令和７年）</a:t>
            </a:r>
            <a:endParaRPr kumimoji="1" lang="ja-JP" altLang="en-US" sz="16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52" name="右矢印 51"/>
          <p:cNvSpPr/>
          <p:nvPr/>
        </p:nvSpPr>
        <p:spPr>
          <a:xfrm>
            <a:off x="1973784" y="1755148"/>
            <a:ext cx="2365543" cy="58993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角丸四角形 74"/>
          <p:cNvSpPr/>
          <p:nvPr/>
        </p:nvSpPr>
        <p:spPr>
          <a:xfrm>
            <a:off x="2114850" y="2233459"/>
            <a:ext cx="567240" cy="2022098"/>
          </a:xfrm>
          <a:prstGeom prst="roundRect">
            <a:avLst/>
          </a:prstGeom>
          <a:solidFill>
            <a:srgbClr val="FF99CC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ja-JP" altLang="en-US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（アンケート結果　</a:t>
            </a:r>
            <a:endParaRPr lang="en-US" altLang="ja-JP" sz="16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ケアマネ説明</a:t>
            </a:r>
            <a:r>
              <a:rPr lang="en-US" altLang="ja-JP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7</a:t>
            </a:r>
            <a:r>
              <a:rPr lang="ja-JP" altLang="en-US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kumimoji="1" lang="ja-JP" altLang="en-US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  <a:endParaRPr kumimoji="1" lang="en-US" altLang="ja-JP" sz="16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0" name="角丸四角形 79"/>
          <p:cNvSpPr/>
          <p:nvPr/>
        </p:nvSpPr>
        <p:spPr>
          <a:xfrm>
            <a:off x="8370626" y="1506330"/>
            <a:ext cx="575187" cy="2646939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ja-JP" altLang="en-US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</a:t>
            </a:r>
            <a:r>
              <a:rPr lang="en-US" altLang="ja-JP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14</a:t>
            </a:r>
            <a:r>
              <a:rPr lang="ja-JP" altLang="en-US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回医療・介護合同会議</a:t>
            </a:r>
            <a:endParaRPr lang="en-US" altLang="ja-JP" sz="16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第</a:t>
            </a:r>
            <a:r>
              <a:rPr kumimoji="1" lang="en-US" altLang="ja-JP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11</a:t>
            </a:r>
            <a:r>
              <a:rPr kumimoji="1" lang="ja-JP" altLang="en-US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回メンテナンス会議</a:t>
            </a:r>
            <a:endParaRPr kumimoji="1" lang="en-US" altLang="ja-JP" sz="16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8377646" y="4146940"/>
            <a:ext cx="7833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lang="en-US" altLang="ja-JP" sz="1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1</a:t>
            </a:r>
            <a:r>
              <a:rPr kumimoji="1" lang="ja-JP" altLang="en-US" sz="1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</a:p>
        </p:txBody>
      </p:sp>
      <p:sp>
        <p:nvSpPr>
          <p:cNvPr id="82" name="右矢印 81"/>
          <p:cNvSpPr/>
          <p:nvPr/>
        </p:nvSpPr>
        <p:spPr>
          <a:xfrm>
            <a:off x="8972262" y="1728283"/>
            <a:ext cx="820740" cy="58993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97400" y="577681"/>
            <a:ext cx="42915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＊</a:t>
            </a:r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令和元年５月～退院調整ルール運用開始</a:t>
            </a:r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＊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5238973" y="4559248"/>
            <a:ext cx="36724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令和６年１０月～令和７年９月（１年間）</a:t>
            </a:r>
            <a:endParaRPr kumimoji="1" lang="ja-JP" altLang="en-US" sz="1600" dirty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C48544BD-3B6B-4C1A-A05D-B0A3635387CC}"/>
              </a:ext>
            </a:extLst>
          </p:cNvPr>
          <p:cNvSpPr txBox="1"/>
          <p:nvPr/>
        </p:nvSpPr>
        <p:spPr>
          <a:xfrm>
            <a:off x="4373999" y="4110654"/>
            <a:ext cx="8227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１２</a:t>
            </a:r>
            <a:r>
              <a:rPr kumimoji="1" lang="ja-JP" altLang="en-US" sz="14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B0319A7D-98EC-468F-970A-9A67582964BD}"/>
              </a:ext>
            </a:extLst>
          </p:cNvPr>
          <p:cNvSpPr/>
          <p:nvPr/>
        </p:nvSpPr>
        <p:spPr>
          <a:xfrm>
            <a:off x="342878" y="4979532"/>
            <a:ext cx="9217024" cy="1808186"/>
          </a:xfrm>
          <a:prstGeom prst="round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　令和</a:t>
            </a:r>
            <a:r>
              <a:rPr kumimoji="1" lang="en-US" altLang="ja-JP" dirty="0">
                <a:solidFill>
                  <a:schemeClr val="tx1"/>
                </a:solidFill>
              </a:rPr>
              <a:t>4</a:t>
            </a:r>
            <a:r>
              <a:rPr kumimoji="1" lang="ja-JP" altLang="en-US" dirty="0">
                <a:solidFill>
                  <a:schemeClr val="tx1"/>
                </a:solidFill>
              </a:rPr>
              <a:t>年度から，ケアマネへの負担を考慮し，アンケート調査を年</a:t>
            </a:r>
            <a:r>
              <a:rPr kumimoji="1" lang="en-US" altLang="ja-JP" dirty="0">
                <a:solidFill>
                  <a:schemeClr val="tx1"/>
                </a:solidFill>
              </a:rPr>
              <a:t>1</a:t>
            </a:r>
            <a:r>
              <a:rPr kumimoji="1" lang="ja-JP" altLang="en-US" dirty="0">
                <a:solidFill>
                  <a:schemeClr val="tx1"/>
                </a:solidFill>
              </a:rPr>
              <a:t>回とした。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⚫「情報提供を行ったのは，退院何日前だったのか」という客観的指標も盛り込み，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　令和５年度から調査票を改め，実施。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⚫今回の会議で令和</a:t>
            </a:r>
            <a:r>
              <a:rPr kumimoji="1" lang="en-US" altLang="ja-JP" dirty="0">
                <a:solidFill>
                  <a:schemeClr val="tx1"/>
                </a:solidFill>
              </a:rPr>
              <a:t>7</a:t>
            </a:r>
            <a:r>
              <a:rPr kumimoji="1" lang="ja-JP" altLang="en-US" dirty="0">
                <a:solidFill>
                  <a:schemeClr val="tx1"/>
                </a:solidFill>
              </a:rPr>
              <a:t>年度からメンテナンス会議を年１回の実施に変更。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⚫介護支援専門員代表者会議を必要時実施する。（介護支援専門員定例会に参加すること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　　で日頃からの連携が可能である。）　</a:t>
            </a:r>
            <a:endParaRPr kumimoji="1" lang="ja-JP" altLang="en-US" dirty="0"/>
          </a:p>
        </p:txBody>
      </p:sp>
      <p:sp>
        <p:nvSpPr>
          <p:cNvPr id="33" name="角丸四角形 74">
            <a:extLst>
              <a:ext uri="{FF2B5EF4-FFF2-40B4-BE49-F238E27FC236}">
                <a16:creationId xmlns:a16="http://schemas.microsoft.com/office/drawing/2014/main" id="{959335D9-62EA-4A91-982D-68201386F121}"/>
              </a:ext>
            </a:extLst>
          </p:cNvPr>
          <p:cNvSpPr/>
          <p:nvPr/>
        </p:nvSpPr>
        <p:spPr>
          <a:xfrm>
            <a:off x="6533135" y="2225363"/>
            <a:ext cx="567240" cy="2022098"/>
          </a:xfrm>
          <a:prstGeom prst="roundRect">
            <a:avLst/>
          </a:prstGeom>
          <a:solidFill>
            <a:srgbClr val="FF99CC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ja-JP" altLang="en-US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（アンケート結果　</a:t>
            </a:r>
            <a:endParaRPr lang="en-US" altLang="ja-JP" sz="16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ケアマネ説明</a:t>
            </a:r>
            <a:r>
              <a:rPr lang="en-US" altLang="ja-JP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6</a:t>
            </a:r>
            <a:r>
              <a:rPr lang="ja-JP" altLang="en-US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r>
              <a:rPr kumimoji="1" lang="ja-JP" altLang="en-US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  <a:endParaRPr kumimoji="1" lang="en-US" altLang="ja-JP" sz="16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B1185B7-B676-4E6C-9726-AC682DA09C1A}"/>
              </a:ext>
            </a:extLst>
          </p:cNvPr>
          <p:cNvSpPr txBox="1"/>
          <p:nvPr/>
        </p:nvSpPr>
        <p:spPr>
          <a:xfrm>
            <a:off x="7251053" y="2398693"/>
            <a:ext cx="677108" cy="161450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ケアマネ調査</a:t>
            </a:r>
            <a:endParaRPr kumimoji="1" lang="en-US" altLang="ja-JP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6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病院調査</a:t>
            </a:r>
            <a:endParaRPr kumimoji="1" lang="ja-JP" altLang="en-US" sz="16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82250C9E-8D96-4A57-8314-4B1E8154BD9D}"/>
              </a:ext>
            </a:extLst>
          </p:cNvPr>
          <p:cNvSpPr txBox="1"/>
          <p:nvPr/>
        </p:nvSpPr>
        <p:spPr>
          <a:xfrm>
            <a:off x="7246232" y="4027984"/>
            <a:ext cx="9031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7</a:t>
            </a:r>
            <a:r>
              <a:rPr lang="ja-JP" altLang="en-US" sz="1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～</a:t>
            </a:r>
            <a:r>
              <a:rPr lang="en-US" altLang="ja-JP" sz="1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8</a:t>
            </a:r>
            <a:r>
              <a:rPr kumimoji="1" lang="ja-JP" altLang="en-US" sz="1600" dirty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</a:p>
        </p:txBody>
      </p:sp>
    </p:spTree>
    <p:extLst>
      <p:ext uri="{BB962C8B-B14F-4D97-AF65-F5344CB8AC3E}">
        <p14:creationId xmlns:p14="http://schemas.microsoft.com/office/powerpoint/2010/main" val="1535185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082D72-1AA3-4C05-8FCB-281B66432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222" y="103144"/>
            <a:ext cx="9465555" cy="1027925"/>
          </a:xfrm>
          <a:solidFill>
            <a:srgbClr val="002060"/>
          </a:solidFill>
        </p:spPr>
        <p:txBody>
          <a:bodyPr>
            <a:no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</a:rPr>
              <a:t>１　第８回メンテナンス会議の振り返り</a:t>
            </a:r>
            <a:br>
              <a:rPr kumimoji="1" lang="en-US" altLang="ja-JP" sz="2800" dirty="0">
                <a:solidFill>
                  <a:schemeClr val="bg1"/>
                </a:solidFill>
              </a:rPr>
            </a:br>
            <a:r>
              <a:rPr kumimoji="1" lang="ja-JP" altLang="en-US" sz="2800" dirty="0">
                <a:solidFill>
                  <a:schemeClr val="bg1"/>
                </a:solidFill>
              </a:rPr>
              <a:t>＊　情報連携は良好！＊</a:t>
            </a:r>
          </a:p>
        </p:txBody>
      </p:sp>
      <p:sp>
        <p:nvSpPr>
          <p:cNvPr id="6" name="吹き出し: 角を丸めた四角形 5">
            <a:extLst>
              <a:ext uri="{FF2B5EF4-FFF2-40B4-BE49-F238E27FC236}">
                <a16:creationId xmlns:a16="http://schemas.microsoft.com/office/drawing/2014/main" id="{2628A0FD-03BC-4078-B747-62688D945297}"/>
              </a:ext>
            </a:extLst>
          </p:cNvPr>
          <p:cNvSpPr/>
          <p:nvPr/>
        </p:nvSpPr>
        <p:spPr>
          <a:xfrm>
            <a:off x="5167786" y="1498198"/>
            <a:ext cx="1406956" cy="288030"/>
          </a:xfrm>
          <a:prstGeom prst="wedgeRoundRectCallout">
            <a:avLst>
              <a:gd name="adj1" fmla="val 23477"/>
              <a:gd name="adj2" fmla="val 132801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200" dirty="0">
                <a:solidFill>
                  <a:schemeClr val="tx1"/>
                </a:solidFill>
              </a:rPr>
              <a:t>運用後４年６か月</a:t>
            </a:r>
          </a:p>
        </p:txBody>
      </p:sp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BFD23A74-E773-45D9-A656-535BBC7A0D9D}"/>
              </a:ext>
            </a:extLst>
          </p:cNvPr>
          <p:cNvSpPr/>
          <p:nvPr/>
        </p:nvSpPr>
        <p:spPr>
          <a:xfrm>
            <a:off x="3712205" y="6247908"/>
            <a:ext cx="3330149" cy="357609"/>
          </a:xfrm>
          <a:prstGeom prst="wedgeRoundRectCallout">
            <a:avLst>
              <a:gd name="adj1" fmla="val 29479"/>
              <a:gd name="adj2" fmla="val 138173"/>
              <a:gd name="adj3" fmla="val 16667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＊転院による退院は除く</a:t>
            </a: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F3357A50-45DC-406B-B605-604A67361AB2}"/>
              </a:ext>
            </a:extLst>
          </p:cNvPr>
          <p:cNvCxnSpPr>
            <a:cxnSpLocks/>
          </p:cNvCxnSpPr>
          <p:nvPr/>
        </p:nvCxnSpPr>
        <p:spPr>
          <a:xfrm>
            <a:off x="828569" y="2420888"/>
            <a:ext cx="5746173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吹き出し: 角を丸めた四角形 9">
            <a:extLst>
              <a:ext uri="{FF2B5EF4-FFF2-40B4-BE49-F238E27FC236}">
                <a16:creationId xmlns:a16="http://schemas.microsoft.com/office/drawing/2014/main" id="{6E1B85A6-99FC-4F45-ACC9-3091D98DD90F}"/>
              </a:ext>
            </a:extLst>
          </p:cNvPr>
          <p:cNvSpPr/>
          <p:nvPr/>
        </p:nvSpPr>
        <p:spPr>
          <a:xfrm>
            <a:off x="376047" y="6247908"/>
            <a:ext cx="3744417" cy="403388"/>
          </a:xfrm>
          <a:prstGeom prst="wedgeRoundRectCallout">
            <a:avLst>
              <a:gd name="adj1" fmla="val -7809"/>
              <a:gd name="adj2" fmla="val -36263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dirty="0">
                <a:solidFill>
                  <a:schemeClr val="tx1"/>
                </a:solidFill>
              </a:rPr>
              <a:t>運用前：入院時情報提供率は医療機関への聞き取りによる</a:t>
            </a:r>
          </a:p>
        </p:txBody>
      </p:sp>
      <p:sp>
        <p:nvSpPr>
          <p:cNvPr id="13" name="吹き出し: 角を丸めた四角形 12">
            <a:extLst>
              <a:ext uri="{FF2B5EF4-FFF2-40B4-BE49-F238E27FC236}">
                <a16:creationId xmlns:a16="http://schemas.microsoft.com/office/drawing/2014/main" id="{0BBA49C1-A591-4F6A-9F63-7594B7312CD2}"/>
              </a:ext>
            </a:extLst>
          </p:cNvPr>
          <p:cNvSpPr/>
          <p:nvPr/>
        </p:nvSpPr>
        <p:spPr>
          <a:xfrm>
            <a:off x="7042354" y="1222297"/>
            <a:ext cx="2643423" cy="5224608"/>
          </a:xfrm>
          <a:prstGeom prst="wedgeRoundRectCallout">
            <a:avLst>
              <a:gd name="adj1" fmla="val -7809"/>
              <a:gd name="adj2" fmla="val -46544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★　毎回，アンケートへのご協力，ありがとうございます。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　 関係者の皆様の実際の声を聴かせていただく機会の一つです。今後もご協力をお願いします。</a:t>
            </a:r>
            <a:endParaRPr lang="en-US" altLang="ja-JP" dirty="0">
              <a:solidFill>
                <a:schemeClr val="tx1"/>
              </a:solidFill>
            </a:endParaRPr>
          </a:p>
          <a:p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sz="2000" dirty="0">
                <a:solidFill>
                  <a:schemeClr val="tx1"/>
                </a:solidFill>
              </a:rPr>
              <a:t>♥　</a:t>
            </a:r>
            <a:r>
              <a:rPr kumimoji="1" lang="ja-JP" altLang="en-US" dirty="0">
                <a:solidFill>
                  <a:schemeClr val="tx1"/>
                </a:solidFill>
              </a:rPr>
              <a:t>入退院時の情報提供率は，運用開始から，どちらも</a:t>
            </a:r>
            <a:r>
              <a:rPr kumimoji="1" lang="ja-JP" altLang="en-US" b="1" u="sng" dirty="0">
                <a:solidFill>
                  <a:schemeClr val="tx1"/>
                </a:solidFill>
              </a:rPr>
              <a:t>８割以上</a:t>
            </a:r>
            <a:r>
              <a:rPr kumimoji="1" lang="ja-JP" altLang="en-US" dirty="0">
                <a:solidFill>
                  <a:schemeClr val="tx1"/>
                </a:solidFill>
              </a:rPr>
              <a:t>をキープしており，最近では</a:t>
            </a:r>
            <a:r>
              <a:rPr kumimoji="1" lang="en-US" altLang="ja-JP" b="1" u="sng" dirty="0">
                <a:solidFill>
                  <a:schemeClr val="tx1"/>
                </a:solidFill>
              </a:rPr>
              <a:t>9</a:t>
            </a:r>
            <a:r>
              <a:rPr kumimoji="1" lang="ja-JP" altLang="en-US" b="1" u="sng" dirty="0">
                <a:solidFill>
                  <a:schemeClr val="tx1"/>
                </a:solidFill>
              </a:rPr>
              <a:t>割以上</a:t>
            </a:r>
            <a:r>
              <a:rPr kumimoji="1" lang="ja-JP" altLang="en-US" dirty="0">
                <a:solidFill>
                  <a:schemeClr val="tx1"/>
                </a:solidFill>
              </a:rPr>
              <a:t>をキープしています。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lang="en-US" altLang="ja-JP" dirty="0">
                <a:solidFill>
                  <a:schemeClr val="tx1"/>
                </a:solidFill>
              </a:rPr>
              <a:t>R5</a:t>
            </a:r>
            <a:r>
              <a:rPr lang="ja-JP" altLang="en-US" dirty="0">
                <a:solidFill>
                  <a:schemeClr val="tx1"/>
                </a:solidFill>
              </a:rPr>
              <a:t>年度は入院時情報提供率が高く</a:t>
            </a:r>
            <a:r>
              <a:rPr lang="en-US" altLang="ja-JP" dirty="0">
                <a:solidFill>
                  <a:schemeClr val="tx1"/>
                </a:solidFill>
              </a:rPr>
              <a:t>96.2%</a:t>
            </a:r>
          </a:p>
          <a:p>
            <a:r>
              <a:rPr lang="ja-JP" altLang="en-US" dirty="0">
                <a:solidFill>
                  <a:schemeClr val="tx1"/>
                </a:solidFill>
              </a:rPr>
              <a:t>でした。</a:t>
            </a:r>
            <a:endParaRPr kumimoji="1"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12" name="吹き出し: 角を丸めた四角形 11">
            <a:extLst>
              <a:ext uri="{FF2B5EF4-FFF2-40B4-BE49-F238E27FC236}">
                <a16:creationId xmlns:a16="http://schemas.microsoft.com/office/drawing/2014/main" id="{3C78C239-B9B7-4CB7-8977-56931664A3A0}"/>
              </a:ext>
            </a:extLst>
          </p:cNvPr>
          <p:cNvSpPr/>
          <p:nvPr/>
        </p:nvSpPr>
        <p:spPr>
          <a:xfrm>
            <a:off x="1055777" y="1400207"/>
            <a:ext cx="1174193" cy="242006"/>
          </a:xfrm>
          <a:prstGeom prst="wedgeRoundRectCallout">
            <a:avLst>
              <a:gd name="adj1" fmla="val 17353"/>
              <a:gd name="adj2" fmla="val 221430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1050" dirty="0">
                <a:solidFill>
                  <a:schemeClr val="tx1"/>
                </a:solidFill>
              </a:rPr>
              <a:t>運用後６か月</a:t>
            </a:r>
          </a:p>
        </p:txBody>
      </p:sp>
      <p:graphicFrame>
        <p:nvGraphicFramePr>
          <p:cNvPr id="14" name="グラフ 13">
            <a:extLst>
              <a:ext uri="{FF2B5EF4-FFF2-40B4-BE49-F238E27FC236}">
                <a16:creationId xmlns:a16="http://schemas.microsoft.com/office/drawing/2014/main" id="{C9C45E75-220D-460D-B546-614B9F0E49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5707129"/>
              </p:ext>
            </p:extLst>
          </p:nvPr>
        </p:nvGraphicFramePr>
        <p:xfrm>
          <a:off x="487266" y="1582662"/>
          <a:ext cx="6321282" cy="4451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80750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082D72-1AA3-4C05-8FCB-281B66432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9082"/>
            <a:ext cx="9906000" cy="1527710"/>
          </a:xfrm>
          <a:solidFill>
            <a:srgbClr val="002060"/>
          </a:solidFill>
        </p:spPr>
        <p:txBody>
          <a:bodyPr>
            <a:no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</a:rPr>
              <a:t>１　第８回メンテナンス会議の振り返り</a:t>
            </a:r>
            <a:br>
              <a:rPr kumimoji="1" lang="en-US" altLang="ja-JP" sz="2800" dirty="0">
                <a:solidFill>
                  <a:schemeClr val="bg1"/>
                </a:solidFill>
              </a:rPr>
            </a:br>
            <a:r>
              <a:rPr kumimoji="1" lang="ja-JP" altLang="en-US" sz="2800" dirty="0">
                <a:solidFill>
                  <a:schemeClr val="bg1"/>
                </a:solidFill>
              </a:rPr>
              <a:t>＊情報連携シートと入退院支援ルールの手引きを見直しました。</a:t>
            </a:r>
          </a:p>
        </p:txBody>
      </p:sp>
      <p:sp>
        <p:nvSpPr>
          <p:cNvPr id="13" name="吹き出し: 角を丸めた四角形 12">
            <a:extLst>
              <a:ext uri="{FF2B5EF4-FFF2-40B4-BE49-F238E27FC236}">
                <a16:creationId xmlns:a16="http://schemas.microsoft.com/office/drawing/2014/main" id="{0BBA49C1-A591-4F6A-9F63-7594B7312CD2}"/>
              </a:ext>
            </a:extLst>
          </p:cNvPr>
          <p:cNvSpPr/>
          <p:nvPr/>
        </p:nvSpPr>
        <p:spPr>
          <a:xfrm>
            <a:off x="272480" y="1700808"/>
            <a:ext cx="8640960" cy="2088232"/>
          </a:xfrm>
          <a:prstGeom prst="wedgeRoundRectCallout">
            <a:avLst>
              <a:gd name="adj1" fmla="val -7809"/>
              <a:gd name="adj2" fmla="val -46544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★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　「情報連携シート」様式１と２に「口腔ケア」の項目を新しく追加しました。</a:t>
            </a:r>
            <a:endParaRPr kumimoji="1" lang="en-US" altLang="ja-JP" sz="2000" b="1" dirty="0">
              <a:solidFill>
                <a:srgbClr val="FF0000"/>
              </a:solidFill>
            </a:endParaRPr>
          </a:p>
          <a:p>
            <a:endParaRPr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　　→関係者の皆様へは文書にてお知らせいたします。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　　　 新しい様式を活用の際は県ホームページ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　　　「屋久島地域における「入退院支援ルール」の運用について」から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　　　ダウンロードできます。</a:t>
            </a:r>
            <a:endParaRPr kumimoji="1" lang="en-US" altLang="ja-JP" dirty="0">
              <a:solidFill>
                <a:schemeClr val="tx1"/>
              </a:solidFill>
            </a:endParaRPr>
          </a:p>
        </p:txBody>
      </p:sp>
      <p:sp>
        <p:nvSpPr>
          <p:cNvPr id="4" name="吹き出し: 角を丸めた四角形 3">
            <a:extLst>
              <a:ext uri="{FF2B5EF4-FFF2-40B4-BE49-F238E27FC236}">
                <a16:creationId xmlns:a16="http://schemas.microsoft.com/office/drawing/2014/main" id="{39A86D46-956E-4591-92D7-ABFAC3EA0A0F}"/>
              </a:ext>
            </a:extLst>
          </p:cNvPr>
          <p:cNvSpPr/>
          <p:nvPr/>
        </p:nvSpPr>
        <p:spPr>
          <a:xfrm>
            <a:off x="278239" y="3954403"/>
            <a:ext cx="8640960" cy="2088232"/>
          </a:xfrm>
          <a:prstGeom prst="wedgeRoundRectCallout">
            <a:avLst>
              <a:gd name="adj1" fmla="val -7809"/>
              <a:gd name="adj2" fmla="val -46544"/>
              <a:gd name="adj3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★</a:t>
            </a:r>
            <a:r>
              <a:rPr kumimoji="1" lang="ja-JP" altLang="en-US" sz="2000" b="1" dirty="0">
                <a:solidFill>
                  <a:srgbClr val="FF0000"/>
                </a:solidFill>
              </a:rPr>
              <a:t>　「入退院支援ルールの手引き」も修正しました。</a:t>
            </a:r>
            <a:endParaRPr kumimoji="1" lang="en-US" altLang="ja-JP" sz="2000" b="1" dirty="0">
              <a:solidFill>
                <a:srgbClr val="FF0000"/>
              </a:solidFill>
            </a:endParaRPr>
          </a:p>
          <a:p>
            <a:endParaRPr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　　→関係者の皆様へは文書にてお知らせいたします。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　　　 新しい手引きは県ホームページ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　　　「屋久島地域における「入退院支援ルール」の運用について」から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　　　ダウンロードできます。</a:t>
            </a:r>
            <a:endParaRPr kumimoji="1" lang="en-US" altLang="ja-JP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483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082D72-1AA3-4C05-8FCB-281B66432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9082"/>
            <a:ext cx="9906000" cy="591606"/>
          </a:xfrm>
          <a:solidFill>
            <a:srgbClr val="002060"/>
          </a:solidFill>
        </p:spPr>
        <p:txBody>
          <a:bodyPr>
            <a:no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</a:rPr>
              <a:t>２　情報連携シートを見直しました。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4084AF68-3882-4835-AA55-DDAB1F1741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1032" y="764704"/>
            <a:ext cx="4522830" cy="5976664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A5090D97-BDC3-40E1-BF04-8B28B2F05F3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399" y="669599"/>
            <a:ext cx="4810862" cy="6071770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7657F62-B57C-4EBC-8D62-A0A672480B49}"/>
              </a:ext>
            </a:extLst>
          </p:cNvPr>
          <p:cNvSpPr/>
          <p:nvPr/>
        </p:nvSpPr>
        <p:spPr>
          <a:xfrm>
            <a:off x="0" y="669599"/>
            <a:ext cx="1008112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</a:rPr>
              <a:t>様式１</a:t>
            </a:r>
          </a:p>
        </p:txBody>
      </p:sp>
    </p:spTree>
    <p:extLst>
      <p:ext uri="{BB962C8B-B14F-4D97-AF65-F5344CB8AC3E}">
        <p14:creationId xmlns:p14="http://schemas.microsoft.com/office/powerpoint/2010/main" val="858198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082D72-1AA3-4C05-8FCB-281B66432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9082"/>
            <a:ext cx="9906000" cy="663614"/>
          </a:xfrm>
          <a:solidFill>
            <a:srgbClr val="002060"/>
          </a:solidFill>
        </p:spPr>
        <p:txBody>
          <a:bodyPr>
            <a:no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</a:rPr>
              <a:t>３　入退院支援ルールの手引きを見直しました。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FCCD3FB-CB12-42BC-AFD0-AED2A2FE6F67}"/>
              </a:ext>
            </a:extLst>
          </p:cNvPr>
          <p:cNvSpPr/>
          <p:nvPr/>
        </p:nvSpPr>
        <p:spPr>
          <a:xfrm>
            <a:off x="416496" y="908720"/>
            <a:ext cx="9217024" cy="54726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800" b="1" u="sng" dirty="0">
                <a:solidFill>
                  <a:schemeClr val="tx1"/>
                </a:solidFill>
              </a:rPr>
              <a:t>＊</a:t>
            </a:r>
            <a:r>
              <a:rPr lang="en-US" altLang="ja-JP" sz="2800" b="1" u="sng" dirty="0">
                <a:solidFill>
                  <a:schemeClr val="tx1"/>
                </a:solidFill>
              </a:rPr>
              <a:t> </a:t>
            </a:r>
            <a:r>
              <a:rPr lang="ja-JP" altLang="en-US" sz="2800" b="1" u="sng" dirty="0">
                <a:solidFill>
                  <a:schemeClr val="tx1"/>
                </a:solidFill>
              </a:rPr>
              <a:t>手引き　</a:t>
            </a:r>
            <a:r>
              <a:rPr lang="en-US" altLang="ja-JP" sz="2800" b="1" u="sng" dirty="0">
                <a:solidFill>
                  <a:schemeClr val="tx1"/>
                </a:solidFill>
              </a:rPr>
              <a:t>P5</a:t>
            </a:r>
            <a:r>
              <a:rPr lang="ja-JP" altLang="en-US" sz="2800" b="1" u="sng" dirty="0">
                <a:solidFill>
                  <a:schemeClr val="tx1"/>
                </a:solidFill>
              </a:rPr>
              <a:t>～</a:t>
            </a:r>
            <a:r>
              <a:rPr lang="en-US" altLang="ja-JP" sz="2800" b="1" u="sng" dirty="0">
                <a:solidFill>
                  <a:schemeClr val="tx1"/>
                </a:solidFill>
              </a:rPr>
              <a:t>6</a:t>
            </a:r>
            <a:r>
              <a:rPr lang="ja-JP" altLang="en-US" sz="2800" b="1" u="sng" dirty="0">
                <a:solidFill>
                  <a:schemeClr val="tx1"/>
                </a:solidFill>
              </a:rPr>
              <a:t>　＊</a:t>
            </a:r>
            <a:endParaRPr lang="en-US" altLang="ja-JP" sz="2800" b="1" u="sng" dirty="0">
              <a:solidFill>
                <a:schemeClr val="tx1"/>
              </a:solidFill>
            </a:endParaRPr>
          </a:p>
          <a:p>
            <a:endParaRPr kumimoji="1" lang="en-US" altLang="ja-JP" sz="2800" b="1" u="sng" dirty="0">
              <a:solidFill>
                <a:schemeClr val="tx1"/>
              </a:solidFill>
            </a:endParaRPr>
          </a:p>
          <a:p>
            <a:r>
              <a:rPr kumimoji="1" lang="ja-JP" altLang="en-US" sz="2000" b="1" dirty="0">
                <a:solidFill>
                  <a:schemeClr val="tx1"/>
                </a:solidFill>
              </a:rPr>
              <a:t>６　屋久島地域介護事業所・地域包括支援センター・医療機関等</a:t>
            </a:r>
            <a:endParaRPr kumimoji="1" lang="en-US" altLang="ja-JP" sz="2000" b="1" dirty="0">
              <a:solidFill>
                <a:schemeClr val="tx1"/>
              </a:solidFill>
            </a:endParaRPr>
          </a:p>
          <a:p>
            <a:endParaRPr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（１）　居宅介護支援事業所　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　　３</a:t>
            </a:r>
            <a:r>
              <a:rPr kumimoji="1" lang="en-US" altLang="ja-JP" dirty="0">
                <a:solidFill>
                  <a:schemeClr val="tx1"/>
                </a:solidFill>
              </a:rPr>
              <a:t>)</a:t>
            </a:r>
            <a:r>
              <a:rPr kumimoji="1" lang="ja-JP" altLang="en-US" dirty="0">
                <a:solidFill>
                  <a:schemeClr val="tx1"/>
                </a:solidFill>
              </a:rPr>
              <a:t>　社会福祉法人　屋久島町社会福祉協議会　居宅支援事業所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　　　　</a:t>
            </a:r>
            <a:r>
              <a:rPr kumimoji="1" lang="en-US" altLang="ja-JP" dirty="0">
                <a:solidFill>
                  <a:schemeClr val="tx1"/>
                </a:solidFill>
              </a:rPr>
              <a:t>【</a:t>
            </a:r>
            <a:r>
              <a:rPr kumimoji="1" lang="ja-JP" altLang="en-US" dirty="0">
                <a:solidFill>
                  <a:schemeClr val="tx1"/>
                </a:solidFill>
              </a:rPr>
              <a:t>縄文の苑</a:t>
            </a:r>
            <a:r>
              <a:rPr kumimoji="1" lang="en-US" altLang="ja-JP" dirty="0">
                <a:solidFill>
                  <a:schemeClr val="tx1"/>
                </a:solidFill>
              </a:rPr>
              <a:t>】</a:t>
            </a:r>
            <a:r>
              <a:rPr kumimoji="1" lang="ja-JP" altLang="en-US" dirty="0">
                <a:solidFill>
                  <a:schemeClr val="tx1"/>
                </a:solidFill>
              </a:rPr>
              <a:t>と</a:t>
            </a:r>
            <a:r>
              <a:rPr kumimoji="1" lang="en-US" altLang="ja-JP" dirty="0">
                <a:solidFill>
                  <a:schemeClr val="tx1"/>
                </a:solidFill>
              </a:rPr>
              <a:t>【</a:t>
            </a:r>
            <a:r>
              <a:rPr kumimoji="1" lang="ja-JP" altLang="en-US" dirty="0" err="1">
                <a:solidFill>
                  <a:schemeClr val="tx1"/>
                </a:solidFill>
              </a:rPr>
              <a:t>こまどり</a:t>
            </a:r>
            <a:r>
              <a:rPr kumimoji="1" lang="ja-JP" altLang="en-US" dirty="0">
                <a:solidFill>
                  <a:schemeClr val="tx1"/>
                </a:solidFill>
              </a:rPr>
              <a:t>館</a:t>
            </a:r>
            <a:r>
              <a:rPr kumimoji="1" lang="en-US" altLang="ja-JP" dirty="0">
                <a:solidFill>
                  <a:schemeClr val="tx1"/>
                </a:solidFill>
              </a:rPr>
              <a:t>】</a:t>
            </a:r>
            <a:r>
              <a:rPr kumimoji="1" lang="ja-JP" altLang="en-US" dirty="0">
                <a:solidFill>
                  <a:schemeClr val="tx1"/>
                </a:solidFill>
              </a:rPr>
              <a:t>が一本化されました。</a:t>
            </a:r>
            <a:endParaRPr kumimoji="1" lang="en-US" altLang="ja-JP" dirty="0">
              <a:solidFill>
                <a:schemeClr val="tx1"/>
              </a:solidFill>
            </a:endParaRPr>
          </a:p>
          <a:p>
            <a:endParaRPr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　　４</a:t>
            </a:r>
            <a:r>
              <a:rPr kumimoji="1" lang="en-US" altLang="ja-JP" dirty="0">
                <a:solidFill>
                  <a:schemeClr val="tx1"/>
                </a:solidFill>
              </a:rPr>
              <a:t>)</a:t>
            </a:r>
            <a:r>
              <a:rPr kumimoji="1" lang="ja-JP" altLang="en-US" dirty="0">
                <a:solidFill>
                  <a:schemeClr val="tx1"/>
                </a:solidFill>
              </a:rPr>
              <a:t>　社会福祉法人愛心会　縄文の郷　居宅介護支援事業所→休止中</a:t>
            </a:r>
            <a:endParaRPr kumimoji="1" lang="en-US" altLang="ja-JP" dirty="0">
              <a:solidFill>
                <a:schemeClr val="tx1"/>
              </a:solidFill>
            </a:endParaRPr>
          </a:p>
          <a:p>
            <a:endParaRPr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　　６</a:t>
            </a:r>
            <a:r>
              <a:rPr kumimoji="1" lang="en-US" altLang="ja-JP" dirty="0">
                <a:solidFill>
                  <a:schemeClr val="tx1"/>
                </a:solidFill>
              </a:rPr>
              <a:t>)</a:t>
            </a:r>
            <a:r>
              <a:rPr kumimoji="1" lang="ja-JP" altLang="en-US" dirty="0">
                <a:solidFill>
                  <a:schemeClr val="tx1"/>
                </a:solidFill>
              </a:rPr>
              <a:t>　合同会社　愛メディック　居宅介護支援事業所　ひばり　→休止中</a:t>
            </a:r>
            <a:endParaRPr kumimoji="1" lang="en-US" altLang="ja-JP" dirty="0">
              <a:solidFill>
                <a:schemeClr val="tx1"/>
              </a:solidFill>
            </a:endParaRPr>
          </a:p>
          <a:p>
            <a:endParaRPr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（４）　介護老人福祉施設（特別養護老人ホーム）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　   ２</a:t>
            </a:r>
            <a:r>
              <a:rPr kumimoji="1" lang="en-US" altLang="ja-JP" dirty="0">
                <a:solidFill>
                  <a:schemeClr val="tx1"/>
                </a:solidFill>
              </a:rPr>
              <a:t>)</a:t>
            </a:r>
            <a:r>
              <a:rPr kumimoji="1" lang="ja-JP" altLang="en-US" dirty="0">
                <a:solidFill>
                  <a:schemeClr val="tx1"/>
                </a:solidFill>
              </a:rPr>
              <a:t>　社会福祉法人　愛心会　特別養護老人ホーム　縄文の郷　が参加される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lang="en-US" altLang="ja-JP" dirty="0">
                <a:solidFill>
                  <a:schemeClr val="tx1"/>
                </a:solidFill>
              </a:rPr>
              <a:t>             </a:t>
            </a:r>
            <a:r>
              <a:rPr kumimoji="1" lang="ja-JP" altLang="en-US" dirty="0">
                <a:solidFill>
                  <a:schemeClr val="tx1"/>
                </a:solidFill>
              </a:rPr>
              <a:t>ことになりました。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　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/>
              <a:t>　　　　</a:t>
            </a:r>
            <a:endParaRPr kumimoji="1" lang="en-US" altLang="ja-JP" dirty="0"/>
          </a:p>
          <a:p>
            <a:endParaRPr kumimoji="1" lang="ja-JP" alt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82D3AA09-D914-4E7D-A4BC-B95CC11355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3320" y="1412776"/>
            <a:ext cx="1296144" cy="1371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470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395FB41-D763-4048-9905-A4AD00332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480" y="41332"/>
            <a:ext cx="8915400" cy="867388"/>
          </a:xfrm>
          <a:solidFill>
            <a:srgbClr val="002060"/>
          </a:solidFill>
        </p:spPr>
        <p:txBody>
          <a:bodyPr>
            <a:normAutofit/>
          </a:bodyPr>
          <a:lstStyle/>
          <a:p>
            <a:r>
              <a:rPr kumimoji="1" lang="ja-JP" altLang="en-US" sz="2800" dirty="0">
                <a:solidFill>
                  <a:schemeClr val="bg1"/>
                </a:solidFill>
              </a:rPr>
              <a:t>４　在宅医療・介護連携推進（ＡＣＰ）について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93885A5C-59EA-4D3A-98F4-8789657F2426}"/>
              </a:ext>
            </a:extLst>
          </p:cNvPr>
          <p:cNvSpPr/>
          <p:nvPr/>
        </p:nvSpPr>
        <p:spPr>
          <a:xfrm>
            <a:off x="272480" y="1052736"/>
            <a:ext cx="9361040" cy="580526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</a:rPr>
              <a:t>●　ケアマネ協議会定例会参加の皆様にアンケート調査を行った結果です。</a:t>
            </a:r>
            <a:endParaRPr kumimoji="1" lang="en-US" altLang="ja-JP" dirty="0">
              <a:solidFill>
                <a:schemeClr val="tx1"/>
              </a:solidFill>
            </a:endParaRPr>
          </a:p>
          <a:p>
            <a:endParaRPr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　　➀ＡＣＰを知っていると回答した方の割合（</a:t>
            </a:r>
            <a:r>
              <a:rPr kumimoji="1" lang="en-US" altLang="ja-JP" dirty="0">
                <a:solidFill>
                  <a:schemeClr val="tx1"/>
                </a:solidFill>
              </a:rPr>
              <a:t>94.1%</a:t>
            </a:r>
            <a:r>
              <a:rPr kumimoji="1" lang="ja-JP" altLang="en-US" dirty="0">
                <a:solidFill>
                  <a:schemeClr val="tx1"/>
                </a:solidFill>
              </a:rPr>
              <a:t>）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　　➁ＡＣＰを拡げていくためにはどうしたらいい？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　　　 ・</a:t>
            </a:r>
            <a:r>
              <a:rPr kumimoji="1" lang="en-US" altLang="ja-JP" dirty="0">
                <a:solidFill>
                  <a:schemeClr val="tx1"/>
                </a:solidFill>
              </a:rPr>
              <a:t>30-60</a:t>
            </a:r>
            <a:r>
              <a:rPr kumimoji="1" lang="ja-JP" altLang="en-US" dirty="0">
                <a:solidFill>
                  <a:schemeClr val="tx1"/>
                </a:solidFill>
              </a:rPr>
              <a:t>歳代への教育（</a:t>
            </a:r>
            <a:r>
              <a:rPr kumimoji="1" lang="en-US" altLang="ja-JP" dirty="0">
                <a:solidFill>
                  <a:schemeClr val="tx1"/>
                </a:solidFill>
              </a:rPr>
              <a:t>70.6%</a:t>
            </a:r>
            <a:r>
              <a:rPr kumimoji="1" lang="ja-JP" altLang="en-US" dirty="0">
                <a:solidFill>
                  <a:schemeClr val="tx1"/>
                </a:solidFill>
              </a:rPr>
              <a:t>）   　　・関係職員の教育・研修（</a:t>
            </a:r>
            <a:r>
              <a:rPr kumimoji="1" lang="en-US" altLang="ja-JP" dirty="0">
                <a:solidFill>
                  <a:schemeClr val="tx1"/>
                </a:solidFill>
              </a:rPr>
              <a:t>58.8%</a:t>
            </a:r>
            <a:r>
              <a:rPr kumimoji="1" lang="ja-JP" altLang="en-US" dirty="0">
                <a:solidFill>
                  <a:schemeClr val="tx1"/>
                </a:solidFill>
              </a:rPr>
              <a:t>）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　　➂自由意見＊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　　　 ・介護者の「希望」と「覚悟」のギャップ。希望だけでは看取りは難しい。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　　　・他職種との連携が重要。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　　　・</a:t>
            </a:r>
            <a:r>
              <a:rPr kumimoji="1" lang="en-US" altLang="ja-JP" dirty="0">
                <a:solidFill>
                  <a:schemeClr val="tx1"/>
                </a:solidFill>
              </a:rPr>
              <a:t>ACP</a:t>
            </a:r>
            <a:r>
              <a:rPr kumimoji="1" lang="ja-JP" altLang="en-US" dirty="0">
                <a:solidFill>
                  <a:schemeClr val="tx1"/>
                </a:solidFill>
              </a:rPr>
              <a:t>を進めたいが利用者には遅すぎる場合がある。</a:t>
            </a:r>
            <a:endParaRPr kumimoji="1"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　　　　　　　　　　　　　　　　　　　　　　　　　　　　　　　　　・・・というご意見をいただきました。</a:t>
            </a:r>
            <a:endParaRPr kumimoji="1" lang="en-US" altLang="ja-JP" dirty="0">
              <a:solidFill>
                <a:schemeClr val="tx1"/>
              </a:solidFill>
            </a:endParaRPr>
          </a:p>
          <a:p>
            <a:endParaRPr lang="en-US" altLang="ja-JP" dirty="0">
              <a:solidFill>
                <a:schemeClr val="tx1"/>
              </a:solidFill>
            </a:endParaRPr>
          </a:p>
          <a:p>
            <a:r>
              <a:rPr kumimoji="1" lang="ja-JP" altLang="en-US" dirty="0">
                <a:solidFill>
                  <a:schemeClr val="tx1"/>
                </a:solidFill>
              </a:rPr>
              <a:t>●その後，ＡＣＰに関する研修会実施後のグループワーク</a:t>
            </a:r>
            <a:r>
              <a:rPr kumimoji="1" lang="ja-JP" altLang="en-US" sz="1400" dirty="0">
                <a:solidFill>
                  <a:schemeClr val="tx1"/>
                </a:solidFill>
              </a:rPr>
              <a:t>⚫</a:t>
            </a:r>
            <a:endParaRPr kumimoji="1" lang="en-US" altLang="ja-JP" sz="1400" dirty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　 ・ケアマネとして関わる際に，ＡＣＰについての話し合いがある程度なされていないと難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　しいことがある。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　・タイミングが大事。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　・屋久島町あるいはケアマネ会等で「今後の人生の心づもり」等のチラシを作り，聞き取り 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lang="en-US" altLang="ja-JP" dirty="0">
                <a:solidFill>
                  <a:schemeClr val="tx1"/>
                </a:solidFill>
              </a:rPr>
              <a:t> </a:t>
            </a:r>
            <a:r>
              <a:rPr lang="ja-JP" altLang="en-US" dirty="0">
                <a:solidFill>
                  <a:schemeClr val="tx1"/>
                </a:solidFill>
              </a:rPr>
              <a:t>しやすい方法があればありがたい。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　・デイサービスにおいても「私のアルバムーやがて</a:t>
            </a:r>
            <a:r>
              <a:rPr lang="ja-JP" altLang="en-US" dirty="0" err="1">
                <a:solidFill>
                  <a:schemeClr val="tx1"/>
                </a:solidFill>
              </a:rPr>
              <a:t>の</a:t>
            </a:r>
            <a:r>
              <a:rPr lang="ja-JP" altLang="en-US" dirty="0">
                <a:solidFill>
                  <a:schemeClr val="tx1"/>
                </a:solidFill>
              </a:rPr>
              <a:t>ために」という取組を行っており，普段から利用者の声を書き留めていく取組を行っている。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882FEE39-B7F1-483B-A811-5543BC403E2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5328" y="1916832"/>
            <a:ext cx="1535944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310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4062</TotalTime>
  <Words>1181</Words>
  <Application>Microsoft Office PowerPoint</Application>
  <PresentationFormat>A4 210 x 297 mm</PresentationFormat>
  <Paragraphs>114</Paragraphs>
  <Slides>7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ＤＦ特太ゴシック体</vt:lpstr>
      <vt:lpstr>HGP創英角ｺﾞｼｯｸUB</vt:lpstr>
      <vt:lpstr>HG丸ｺﾞｼｯｸM-PRO</vt:lpstr>
      <vt:lpstr>ＭＳ Ｐゴシック</vt:lpstr>
      <vt:lpstr>Arial</vt:lpstr>
      <vt:lpstr>Calibri</vt:lpstr>
      <vt:lpstr>Office ​​テーマ</vt:lpstr>
      <vt:lpstr>屋久島地域入退院支援ルール運用に係る 第９回メンテナンス会議の開催</vt:lpstr>
      <vt:lpstr>PowerPoint プレゼンテーション</vt:lpstr>
      <vt:lpstr>１　第８回メンテナンス会議の振り返り ＊　情報連携は良好！＊</vt:lpstr>
      <vt:lpstr>１　第８回メンテナンス会議の振り返り ＊情報連携シートと入退院支援ルールの手引きを見直しました。</vt:lpstr>
      <vt:lpstr>２　情報連携シートを見直しました。</vt:lpstr>
      <vt:lpstr>３　入退院支援ルールの手引きを見直しました。</vt:lpstr>
      <vt:lpstr>４　在宅医療・介護連携推進（ＡＣＰ）について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鹿児島県</dc:creator>
  <cp:lastModifiedBy>笹原 留美</cp:lastModifiedBy>
  <cp:revision>235</cp:revision>
  <cp:lastPrinted>2024-07-20T07:53:45Z</cp:lastPrinted>
  <dcterms:created xsi:type="dcterms:W3CDTF">2017-03-10T01:18:40Z</dcterms:created>
  <dcterms:modified xsi:type="dcterms:W3CDTF">2024-07-31T00:30:11Z</dcterms:modified>
</cp:coreProperties>
</file>