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343" r:id="rId2"/>
    <p:sldId id="341" r:id="rId3"/>
    <p:sldId id="342" r:id="rId4"/>
    <p:sldId id="344" r:id="rId5"/>
    <p:sldId id="345" r:id="rId6"/>
    <p:sldId id="346" r:id="rId7"/>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3"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718" autoAdjust="0"/>
  </p:normalViewPr>
  <p:slideViewPr>
    <p:cSldViewPr>
      <p:cViewPr varScale="1">
        <p:scale>
          <a:sx n="70" d="100"/>
          <a:sy n="70" d="100"/>
        </p:scale>
        <p:origin x="1218" y="54"/>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61" d="100"/>
          <a:sy n="61" d="100"/>
        </p:scale>
        <p:origin x="-2742" y="-84"/>
      </p:cViewPr>
      <p:guideLst>
        <p:guide orient="horz" pos="3131"/>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6657244767480991E-2"/>
          <c:y val="0.16113913000965024"/>
          <c:w val="0.92767323956300329"/>
          <c:h val="0.66785240670741397"/>
        </c:manualLayout>
      </c:layout>
      <c:barChart>
        <c:barDir val="col"/>
        <c:grouping val="clustered"/>
        <c:varyColors val="0"/>
        <c:ser>
          <c:idx val="0"/>
          <c:order val="0"/>
          <c:tx>
            <c:strRef>
              <c:f>退院調整率!$A$8</c:f>
              <c:strCache>
                <c:ptCount val="1"/>
                <c:pt idx="0">
                  <c:v>退院時調整率</c:v>
                </c:pt>
              </c:strCache>
            </c:strRef>
          </c:tx>
          <c:spPr>
            <a:solidFill>
              <a:schemeClr val="accent1"/>
            </a:solidFill>
            <a:ln>
              <a:noFill/>
            </a:ln>
            <a:effectLst/>
          </c:spPr>
          <c:invertIfNegative val="0"/>
          <c:dLbls>
            <c:dLbl>
              <c:idx val="4"/>
              <c:layout>
                <c:manualLayout>
                  <c:x val="-7.0237043569826314E-3"/>
                  <c:y val="1.388888888888888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687-4C6A-965F-4259CF61D1E6}"/>
                </c:ext>
              </c:extLst>
            </c:dLbl>
            <c:dLbl>
              <c:idx val="5"/>
              <c:layout>
                <c:manualLayout>
                  <c:x val="-7.0237043569826314E-3"/>
                  <c:y val="1.38888888888888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687-4C6A-965F-4259CF61D1E6}"/>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退院調整率!$B$7:$H$7</c:f>
              <c:strCache>
                <c:ptCount val="7"/>
                <c:pt idx="0">
                  <c:v>運用前</c:v>
                </c:pt>
                <c:pt idx="1">
                  <c:v>R元年（9-10）</c:v>
                </c:pt>
                <c:pt idx="2">
                  <c:v>R2年(3-4)</c:v>
                </c:pt>
                <c:pt idx="3">
                  <c:v>R2年(9-10)</c:v>
                </c:pt>
                <c:pt idx="4">
                  <c:v>R3年(3-4)</c:v>
                </c:pt>
                <c:pt idx="5">
                  <c:v>R3年(9-10)</c:v>
                </c:pt>
                <c:pt idx="6">
                  <c:v>R4年(8-9)</c:v>
                </c:pt>
              </c:strCache>
            </c:strRef>
          </c:cat>
          <c:val>
            <c:numRef>
              <c:f>退院調整率!$B$8:$H$8</c:f>
              <c:numCache>
                <c:formatCode>General</c:formatCode>
                <c:ptCount val="7"/>
                <c:pt idx="0">
                  <c:v>72.7</c:v>
                </c:pt>
                <c:pt idx="1">
                  <c:v>91.2</c:v>
                </c:pt>
                <c:pt idx="2">
                  <c:v>87.5</c:v>
                </c:pt>
                <c:pt idx="3" formatCode="0.0">
                  <c:v>85</c:v>
                </c:pt>
                <c:pt idx="4">
                  <c:v>96.3</c:v>
                </c:pt>
                <c:pt idx="5">
                  <c:v>97.2</c:v>
                </c:pt>
                <c:pt idx="6" formatCode="0.0">
                  <c:v>100</c:v>
                </c:pt>
              </c:numCache>
            </c:numRef>
          </c:val>
          <c:extLst>
            <c:ext xmlns:c16="http://schemas.microsoft.com/office/drawing/2014/chart" uri="{C3380CC4-5D6E-409C-BE32-E72D297353CC}">
              <c16:uniqueId val="{00000002-5687-4C6A-965F-4259CF61D1E6}"/>
            </c:ext>
          </c:extLst>
        </c:ser>
        <c:ser>
          <c:idx val="1"/>
          <c:order val="1"/>
          <c:tx>
            <c:strRef>
              <c:f>退院調整率!$A$9</c:f>
              <c:strCache>
                <c:ptCount val="1"/>
                <c:pt idx="0">
                  <c:v>入院時情報提供率</c:v>
                </c:pt>
              </c:strCache>
            </c:strRef>
          </c:tx>
          <c:spPr>
            <a:pattFill prst="pct10">
              <a:fgClr>
                <a:schemeClr val="accent1"/>
              </a:fgClr>
              <a:bgClr>
                <a:schemeClr val="bg1"/>
              </a:bgClr>
            </a:pattFill>
            <a:ln>
              <a:solidFill>
                <a:schemeClr val="tx2"/>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退院調整率!$B$7:$H$7</c:f>
              <c:strCache>
                <c:ptCount val="7"/>
                <c:pt idx="0">
                  <c:v>運用前</c:v>
                </c:pt>
                <c:pt idx="1">
                  <c:v>R元年（9-10）</c:v>
                </c:pt>
                <c:pt idx="2">
                  <c:v>R2年(3-4)</c:v>
                </c:pt>
                <c:pt idx="3">
                  <c:v>R2年(9-10)</c:v>
                </c:pt>
                <c:pt idx="4">
                  <c:v>R3年(3-4)</c:v>
                </c:pt>
                <c:pt idx="5">
                  <c:v>R3年(9-10)</c:v>
                </c:pt>
                <c:pt idx="6">
                  <c:v>R4年(8-9)</c:v>
                </c:pt>
              </c:strCache>
            </c:strRef>
          </c:cat>
          <c:val>
            <c:numRef>
              <c:f>退院調整率!$B$9:$H$9</c:f>
              <c:numCache>
                <c:formatCode>General</c:formatCode>
                <c:ptCount val="7"/>
                <c:pt idx="0" formatCode="0.0">
                  <c:v>100</c:v>
                </c:pt>
                <c:pt idx="1">
                  <c:v>94.4</c:v>
                </c:pt>
                <c:pt idx="2" formatCode="0.0">
                  <c:v>100</c:v>
                </c:pt>
                <c:pt idx="3">
                  <c:v>94.7</c:v>
                </c:pt>
                <c:pt idx="4">
                  <c:v>97.9</c:v>
                </c:pt>
                <c:pt idx="5">
                  <c:v>97.9</c:v>
                </c:pt>
                <c:pt idx="6">
                  <c:v>91.5</c:v>
                </c:pt>
              </c:numCache>
            </c:numRef>
          </c:val>
          <c:extLst>
            <c:ext xmlns:c16="http://schemas.microsoft.com/office/drawing/2014/chart" uri="{C3380CC4-5D6E-409C-BE32-E72D297353CC}">
              <c16:uniqueId val="{00000003-5687-4C6A-965F-4259CF61D1E6}"/>
            </c:ext>
          </c:extLst>
        </c:ser>
        <c:dLbls>
          <c:showLegendKey val="0"/>
          <c:showVal val="0"/>
          <c:showCatName val="0"/>
          <c:showSerName val="0"/>
          <c:showPercent val="0"/>
          <c:showBubbleSize val="0"/>
        </c:dLbls>
        <c:gapWidth val="219"/>
        <c:overlap val="-27"/>
        <c:axId val="653876560"/>
        <c:axId val="653875904"/>
      </c:barChart>
      <c:catAx>
        <c:axId val="6538765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crossAx val="653875904"/>
        <c:crosses val="autoZero"/>
        <c:auto val="1"/>
        <c:lblAlgn val="ctr"/>
        <c:lblOffset val="100"/>
        <c:noMultiLvlLbl val="0"/>
      </c:catAx>
      <c:valAx>
        <c:axId val="653875904"/>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653876560"/>
        <c:crosses val="autoZero"/>
        <c:crossBetween val="between"/>
      </c:valAx>
      <c:spPr>
        <a:noFill/>
        <a:ln>
          <a:noFill/>
        </a:ln>
        <a:effectLst/>
      </c:spPr>
    </c:plotArea>
    <c:legend>
      <c:legendPos val="b"/>
      <c:layout>
        <c:manualLayout>
          <c:xMode val="edge"/>
          <c:yMode val="edge"/>
          <c:x val="0.17483022380757599"/>
          <c:y val="0"/>
          <c:w val="0.71600957454074665"/>
          <c:h val="5.9047825389280786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accent2">
          <a:shade val="95000"/>
          <a:satMod val="105000"/>
        </a:schemeClr>
      </a:solidFill>
    </a:ln>
    <a:effectLst/>
  </c:spPr>
  <c:txPr>
    <a:bodyPr/>
    <a:lstStyle/>
    <a:p>
      <a:pPr>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0.21784</cdr:x>
      <cdr:y>0.08479</cdr:y>
    </cdr:from>
    <cdr:to>
      <cdr:x>0.37258</cdr:x>
      <cdr:y>0.13064</cdr:y>
    </cdr:to>
    <cdr:sp macro="" textlink="">
      <cdr:nvSpPr>
        <cdr:cNvPr id="4" name="吹き出し: 角を丸めた四角形 3">
          <a:extLst xmlns:a="http://schemas.openxmlformats.org/drawingml/2006/main">
            <a:ext uri="{FF2B5EF4-FFF2-40B4-BE49-F238E27FC236}">
              <a16:creationId xmlns:a16="http://schemas.microsoft.com/office/drawing/2014/main" id="{4EA74B61-D58E-41DB-90F0-606626A796D3}"/>
            </a:ext>
          </a:extLst>
        </cdr:cNvPr>
        <cdr:cNvSpPr/>
      </cdr:nvSpPr>
      <cdr:spPr>
        <a:xfrm xmlns:a="http://schemas.openxmlformats.org/drawingml/2006/main">
          <a:off x="1419287" y="449943"/>
          <a:ext cx="1008112" cy="243284"/>
        </a:xfrm>
        <a:prstGeom xmlns:a="http://schemas.openxmlformats.org/drawingml/2006/main" prst="wedgeRoundRectCallout">
          <a:avLst>
            <a:gd name="adj1" fmla="val -26596"/>
            <a:gd name="adj2" fmla="val 120546"/>
            <a:gd name="adj3" fmla="val 16667"/>
          </a:avLst>
        </a:prstGeom>
        <a:noFill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ctr" anchorCtr="0" forceAA="0" compatLnSpc="1">
          <a:prstTxWarp prst="textNoShape">
            <a:avLst/>
          </a:prstTxWarp>
          <a:no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r>
            <a:rPr kumimoji="1" lang="ja-JP" altLang="en-US" sz="1050" dirty="0">
              <a:solidFill>
                <a:schemeClr val="tx1"/>
              </a:solidFill>
            </a:rPr>
            <a:t>運用後６か月</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50529" cy="497524"/>
          </a:xfrm>
          <a:prstGeom prst="rect">
            <a:avLst/>
          </a:prstGeom>
        </p:spPr>
        <p:txBody>
          <a:bodyPr vert="horz" lIns="91505" tIns="45753" rIns="91505" bIns="45753"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085" y="0"/>
            <a:ext cx="2950529" cy="497524"/>
          </a:xfrm>
          <a:prstGeom prst="rect">
            <a:avLst/>
          </a:prstGeom>
        </p:spPr>
        <p:txBody>
          <a:bodyPr vert="horz" lIns="91505" tIns="45753" rIns="91505" bIns="45753" rtlCol="0"/>
          <a:lstStyle>
            <a:lvl1pPr algn="r">
              <a:defRPr sz="1200"/>
            </a:lvl1pPr>
          </a:lstStyle>
          <a:p>
            <a:endParaRPr kumimoji="1" lang="ja-JP" altLang="en-US" dirty="0"/>
          </a:p>
        </p:txBody>
      </p:sp>
      <p:sp>
        <p:nvSpPr>
          <p:cNvPr id="4" name="フッター プレースホルダー 3"/>
          <p:cNvSpPr>
            <a:spLocks noGrp="1"/>
          </p:cNvSpPr>
          <p:nvPr>
            <p:ph type="ftr" sz="quarter" idx="2"/>
          </p:nvPr>
        </p:nvSpPr>
        <p:spPr>
          <a:xfrm>
            <a:off x="3" y="9440230"/>
            <a:ext cx="2950529" cy="497523"/>
          </a:xfrm>
          <a:prstGeom prst="rect">
            <a:avLst/>
          </a:prstGeom>
        </p:spPr>
        <p:txBody>
          <a:bodyPr vert="horz" lIns="91505" tIns="45753" rIns="91505" bIns="45753"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55085" y="9440230"/>
            <a:ext cx="2950529" cy="497523"/>
          </a:xfrm>
          <a:prstGeom prst="rect">
            <a:avLst/>
          </a:prstGeom>
        </p:spPr>
        <p:txBody>
          <a:bodyPr vert="horz" lIns="91505" tIns="45753" rIns="91505" bIns="45753" rtlCol="0" anchor="b"/>
          <a:lstStyle>
            <a:lvl1pPr algn="r">
              <a:defRPr sz="1200"/>
            </a:lvl1pPr>
          </a:lstStyle>
          <a:p>
            <a:endParaRPr kumimoji="1" lang="ja-JP" altLang="en-US" dirty="0"/>
          </a:p>
        </p:txBody>
      </p:sp>
    </p:spTree>
    <p:extLst>
      <p:ext uri="{BB962C8B-B14F-4D97-AF65-F5344CB8AC3E}">
        <p14:creationId xmlns:p14="http://schemas.microsoft.com/office/powerpoint/2010/main" val="353400532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3"/>
            <a:ext cx="2949787" cy="496967"/>
          </a:xfrm>
          <a:prstGeom prst="rect">
            <a:avLst/>
          </a:prstGeom>
        </p:spPr>
        <p:txBody>
          <a:bodyPr vert="horz" lIns="91376" tIns="45690" rIns="91376" bIns="4569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3" y="3"/>
            <a:ext cx="2949787" cy="496967"/>
          </a:xfrm>
          <a:prstGeom prst="rect">
            <a:avLst/>
          </a:prstGeom>
        </p:spPr>
        <p:txBody>
          <a:bodyPr vert="horz" lIns="91376" tIns="45690" rIns="91376" bIns="45690" rtlCol="0"/>
          <a:lstStyle>
            <a:lvl1pPr algn="r">
              <a:defRPr sz="1200"/>
            </a:lvl1pPr>
          </a:lstStyle>
          <a:p>
            <a:fld id="{86E7378C-89DE-4D7D-B315-59118211AF2C}" type="datetimeFigureOut">
              <a:rPr kumimoji="1" lang="ja-JP" altLang="en-US" smtClean="0"/>
              <a:t>2023/7/13</a:t>
            </a:fld>
            <a:endParaRPr kumimoji="1" lang="ja-JP" altLang="en-US"/>
          </a:p>
        </p:txBody>
      </p:sp>
      <p:sp>
        <p:nvSpPr>
          <p:cNvPr id="4" name="スライド イメージ プレースホルダー 3"/>
          <p:cNvSpPr>
            <a:spLocks noGrp="1" noRot="1" noChangeAspect="1"/>
          </p:cNvSpPr>
          <p:nvPr>
            <p:ph type="sldImg" idx="2"/>
          </p:nvPr>
        </p:nvSpPr>
        <p:spPr>
          <a:xfrm>
            <a:off x="714375" y="746125"/>
            <a:ext cx="5378450" cy="3724275"/>
          </a:xfrm>
          <a:prstGeom prst="rect">
            <a:avLst/>
          </a:prstGeom>
          <a:noFill/>
          <a:ln w="12700">
            <a:solidFill>
              <a:prstClr val="black"/>
            </a:solidFill>
          </a:ln>
        </p:spPr>
        <p:txBody>
          <a:bodyPr vert="horz" lIns="91376" tIns="45690" rIns="91376" bIns="45690" rtlCol="0" anchor="ctr"/>
          <a:lstStyle/>
          <a:p>
            <a:endParaRPr lang="ja-JP" altLang="en-US"/>
          </a:p>
        </p:txBody>
      </p:sp>
      <p:sp>
        <p:nvSpPr>
          <p:cNvPr id="5" name="ノート プレースホルダー 4"/>
          <p:cNvSpPr>
            <a:spLocks noGrp="1"/>
          </p:cNvSpPr>
          <p:nvPr>
            <p:ph type="body" sz="quarter" idx="3"/>
          </p:nvPr>
        </p:nvSpPr>
        <p:spPr>
          <a:xfrm>
            <a:off x="680720" y="4721188"/>
            <a:ext cx="5445760" cy="4472702"/>
          </a:xfrm>
          <a:prstGeom prst="rect">
            <a:avLst/>
          </a:prstGeom>
        </p:spPr>
        <p:txBody>
          <a:bodyPr vert="horz" lIns="91376" tIns="45690" rIns="91376" bIns="4569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40651"/>
            <a:ext cx="2949787" cy="496967"/>
          </a:xfrm>
          <a:prstGeom prst="rect">
            <a:avLst/>
          </a:prstGeom>
        </p:spPr>
        <p:txBody>
          <a:bodyPr vert="horz" lIns="91376" tIns="45690" rIns="91376" bIns="4569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3" y="9440651"/>
            <a:ext cx="2949787" cy="496967"/>
          </a:xfrm>
          <a:prstGeom prst="rect">
            <a:avLst/>
          </a:prstGeom>
        </p:spPr>
        <p:txBody>
          <a:bodyPr vert="horz" lIns="91376" tIns="45690" rIns="91376" bIns="45690" rtlCol="0" anchor="b"/>
          <a:lstStyle>
            <a:lvl1pPr algn="r">
              <a:defRPr sz="1200"/>
            </a:lvl1pPr>
          </a:lstStyle>
          <a:p>
            <a:fld id="{5D2E463F-3B63-4D5B-A763-767FD3C4B2AE}" type="slidenum">
              <a:rPr kumimoji="1" lang="ja-JP" altLang="en-US" smtClean="0"/>
              <a:t>‹#›</a:t>
            </a:fld>
            <a:endParaRPr kumimoji="1" lang="ja-JP" altLang="en-US"/>
          </a:p>
        </p:txBody>
      </p:sp>
    </p:spTree>
    <p:extLst>
      <p:ext uri="{BB962C8B-B14F-4D97-AF65-F5344CB8AC3E}">
        <p14:creationId xmlns:p14="http://schemas.microsoft.com/office/powerpoint/2010/main" val="2710385190"/>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830313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0"/>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51969D6-B4DF-4602-A11A-A722562CA538}" type="datetime1">
              <a:rPr kumimoji="1" lang="ja-JP" altLang="en-US" smtClean="0"/>
              <a:t>2023/7/13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932AB5F-96C0-48BB-BBD9-7E888691FAC9}" type="slidenum">
              <a:rPr kumimoji="1" lang="ja-JP" altLang="en-US" smtClean="0"/>
              <a:t>‹#›</a:t>
            </a:fld>
            <a:endParaRPr kumimoji="1" lang="ja-JP" altLang="en-US"/>
          </a:p>
        </p:txBody>
      </p:sp>
    </p:spTree>
    <p:extLst>
      <p:ext uri="{BB962C8B-B14F-4D97-AF65-F5344CB8AC3E}">
        <p14:creationId xmlns:p14="http://schemas.microsoft.com/office/powerpoint/2010/main" val="3306687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C8375A-8B77-48E8-BEC3-F2C606DCC8C3}" type="datetime1">
              <a:rPr kumimoji="1" lang="ja-JP" altLang="en-US" smtClean="0"/>
              <a:t>2023/7/13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932AB5F-96C0-48BB-BBD9-7E888691FAC9}" type="slidenum">
              <a:rPr kumimoji="1" lang="ja-JP" altLang="en-US" smtClean="0"/>
              <a:t>‹#›</a:t>
            </a:fld>
            <a:endParaRPr kumimoji="1" lang="ja-JP" altLang="en-US"/>
          </a:p>
        </p:txBody>
      </p:sp>
    </p:spTree>
    <p:extLst>
      <p:ext uri="{BB962C8B-B14F-4D97-AF65-F5344CB8AC3E}">
        <p14:creationId xmlns:p14="http://schemas.microsoft.com/office/powerpoint/2010/main" val="2357174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3"/>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43"/>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F1ED871-E21D-4752-877B-41D3FCBD1889}" type="datetime1">
              <a:rPr kumimoji="1" lang="ja-JP" altLang="en-US" smtClean="0"/>
              <a:t>2023/7/13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932AB5F-96C0-48BB-BBD9-7E888691FAC9}" type="slidenum">
              <a:rPr kumimoji="1" lang="ja-JP" altLang="en-US" smtClean="0"/>
              <a:t>‹#›</a:t>
            </a:fld>
            <a:endParaRPr kumimoji="1" lang="ja-JP" altLang="en-US"/>
          </a:p>
        </p:txBody>
      </p:sp>
    </p:spTree>
    <p:extLst>
      <p:ext uri="{BB962C8B-B14F-4D97-AF65-F5344CB8AC3E}">
        <p14:creationId xmlns:p14="http://schemas.microsoft.com/office/powerpoint/2010/main" val="3182666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6EDAF53C-0B04-4E47-A03D-9371FA995EEA}" type="datetime1">
              <a:rPr kumimoji="1" lang="ja-JP" altLang="en-US" smtClean="0"/>
              <a:t>2023/7/13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932AB5F-96C0-48BB-BBD9-7E888691FAC9}" type="slidenum">
              <a:rPr kumimoji="1" lang="ja-JP" altLang="en-US" smtClean="0"/>
              <a:t>‹#›</a:t>
            </a:fld>
            <a:endParaRPr kumimoji="1" lang="ja-JP" altLang="en-US" dirty="0"/>
          </a:p>
        </p:txBody>
      </p:sp>
    </p:spTree>
    <p:extLst>
      <p:ext uri="{BB962C8B-B14F-4D97-AF65-F5344CB8AC3E}">
        <p14:creationId xmlns:p14="http://schemas.microsoft.com/office/powerpoint/2010/main" val="799778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5"/>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D68F46FE-96D2-4F63-95FC-35B8DF94CF17}" type="datetime1">
              <a:rPr kumimoji="1" lang="ja-JP" altLang="en-US" smtClean="0"/>
              <a:t>2023/7/13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932AB5F-96C0-48BB-BBD9-7E888691FAC9}" type="slidenum">
              <a:rPr kumimoji="1" lang="ja-JP" altLang="en-US" smtClean="0"/>
              <a:t>‹#›</a:t>
            </a:fld>
            <a:endParaRPr kumimoji="1" lang="ja-JP" altLang="en-US"/>
          </a:p>
        </p:txBody>
      </p:sp>
    </p:spTree>
    <p:extLst>
      <p:ext uri="{BB962C8B-B14F-4D97-AF65-F5344CB8AC3E}">
        <p14:creationId xmlns:p14="http://schemas.microsoft.com/office/powerpoint/2010/main" val="16907784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EBB2910-50DC-454D-8BDB-B30C3EA86730}" type="datetime1">
              <a:rPr kumimoji="1" lang="ja-JP" altLang="en-US" smtClean="0"/>
              <a:t>2023/7/13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932AB5F-96C0-48BB-BBD9-7E888691FAC9}" type="slidenum">
              <a:rPr kumimoji="1" lang="ja-JP" altLang="en-US" smtClean="0"/>
              <a:t>‹#›</a:t>
            </a:fld>
            <a:endParaRPr kumimoji="1" lang="ja-JP" altLang="en-US"/>
          </a:p>
        </p:txBody>
      </p:sp>
    </p:spTree>
    <p:extLst>
      <p:ext uri="{BB962C8B-B14F-4D97-AF65-F5344CB8AC3E}">
        <p14:creationId xmlns:p14="http://schemas.microsoft.com/office/powerpoint/2010/main" val="26984919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3"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3"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840817E-F38F-4E49-99F0-572E8BB664E4}" type="datetime1">
              <a:rPr kumimoji="1" lang="ja-JP" altLang="en-US" smtClean="0"/>
              <a:t>2023/7/13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932AB5F-96C0-48BB-BBD9-7E888691FAC9}" type="slidenum">
              <a:rPr kumimoji="1" lang="ja-JP" altLang="en-US" smtClean="0"/>
              <a:t>‹#›</a:t>
            </a:fld>
            <a:endParaRPr kumimoji="1" lang="ja-JP" altLang="en-US"/>
          </a:p>
        </p:txBody>
      </p:sp>
    </p:spTree>
    <p:extLst>
      <p:ext uri="{BB962C8B-B14F-4D97-AF65-F5344CB8AC3E}">
        <p14:creationId xmlns:p14="http://schemas.microsoft.com/office/powerpoint/2010/main" val="1705330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8A8B66E-B0ED-4D69-B163-8CF82DB179DB}" type="datetime1">
              <a:rPr kumimoji="1" lang="ja-JP" altLang="en-US" smtClean="0"/>
              <a:t>2023/7/13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932AB5F-96C0-48BB-BBD9-7E888691FAC9}" type="slidenum">
              <a:rPr kumimoji="1" lang="ja-JP" altLang="en-US" smtClean="0"/>
              <a:t>‹#›</a:t>
            </a:fld>
            <a:endParaRPr kumimoji="1" lang="ja-JP" altLang="en-US"/>
          </a:p>
        </p:txBody>
      </p:sp>
    </p:spTree>
    <p:extLst>
      <p:ext uri="{BB962C8B-B14F-4D97-AF65-F5344CB8AC3E}">
        <p14:creationId xmlns:p14="http://schemas.microsoft.com/office/powerpoint/2010/main" val="3546737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296D3DF-03B7-4345-9951-2FA83FACF418}" type="datetime1">
              <a:rPr kumimoji="1" lang="ja-JP" altLang="en-US" smtClean="0"/>
              <a:t>2023/7/13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932AB5F-96C0-48BB-BBD9-7E888691FAC9}" type="slidenum">
              <a:rPr kumimoji="1" lang="ja-JP" altLang="en-US" smtClean="0"/>
              <a:t>‹#›</a:t>
            </a:fld>
            <a:endParaRPr kumimoji="1" lang="ja-JP" altLang="en-US"/>
          </a:p>
        </p:txBody>
      </p:sp>
    </p:spTree>
    <p:extLst>
      <p:ext uri="{BB962C8B-B14F-4D97-AF65-F5344CB8AC3E}">
        <p14:creationId xmlns:p14="http://schemas.microsoft.com/office/powerpoint/2010/main" val="313573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2" y="27305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BFBBA60-AC18-452C-8E5C-D275156BE506}" type="datetime1">
              <a:rPr kumimoji="1" lang="ja-JP" altLang="en-US" smtClean="0"/>
              <a:t>2023/7/13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932AB5F-96C0-48BB-BBD9-7E888691FAC9}" type="slidenum">
              <a:rPr kumimoji="1" lang="ja-JP" altLang="en-US" smtClean="0"/>
              <a:t>‹#›</a:t>
            </a:fld>
            <a:endParaRPr kumimoji="1" lang="ja-JP" altLang="en-US"/>
          </a:p>
        </p:txBody>
      </p:sp>
    </p:spTree>
    <p:extLst>
      <p:ext uri="{BB962C8B-B14F-4D97-AF65-F5344CB8AC3E}">
        <p14:creationId xmlns:p14="http://schemas.microsoft.com/office/powerpoint/2010/main" val="448670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6AB2366-EC37-40B5-BA0F-463EB66223C7}" type="datetime1">
              <a:rPr kumimoji="1" lang="ja-JP" altLang="en-US" smtClean="0"/>
              <a:t>2023/7/13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932AB5F-96C0-48BB-BBD9-7E888691FAC9}" type="slidenum">
              <a:rPr kumimoji="1" lang="ja-JP" altLang="en-US" smtClean="0"/>
              <a:t>‹#›</a:t>
            </a:fld>
            <a:endParaRPr kumimoji="1" lang="ja-JP" altLang="en-US"/>
          </a:p>
        </p:txBody>
      </p:sp>
    </p:spTree>
    <p:extLst>
      <p:ext uri="{BB962C8B-B14F-4D97-AF65-F5344CB8AC3E}">
        <p14:creationId xmlns:p14="http://schemas.microsoft.com/office/powerpoint/2010/main" val="1971930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5"/>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25056E-E2C5-4637-B533-33ADEE09A4A5}" type="datetime1">
              <a:rPr kumimoji="1" lang="ja-JP" altLang="en-US" smtClean="0"/>
              <a:t>2023/7/13</a:t>
            </a:fld>
            <a:endParaRPr kumimoji="1" lang="ja-JP" altLang="en-US"/>
          </a:p>
        </p:txBody>
      </p:sp>
      <p:sp>
        <p:nvSpPr>
          <p:cNvPr id="5" name="フッター プレースホルダー 4"/>
          <p:cNvSpPr>
            <a:spLocks noGrp="1"/>
          </p:cNvSpPr>
          <p:nvPr>
            <p:ph type="ftr" sz="quarter" idx="3"/>
          </p:nvPr>
        </p:nvSpPr>
        <p:spPr>
          <a:xfrm>
            <a:off x="3384550" y="635635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32AB5F-96C0-48BB-BBD9-7E888691FAC9}" type="slidenum">
              <a:rPr kumimoji="1" lang="ja-JP" altLang="en-US" smtClean="0"/>
              <a:t>‹#›</a:t>
            </a:fld>
            <a:endParaRPr kumimoji="1" lang="ja-JP" altLang="en-US"/>
          </a:p>
        </p:txBody>
      </p:sp>
    </p:spTree>
    <p:extLst>
      <p:ext uri="{BB962C8B-B14F-4D97-AF65-F5344CB8AC3E}">
        <p14:creationId xmlns:p14="http://schemas.microsoft.com/office/powerpoint/2010/main" val="14761750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067E72-5537-4DCD-A442-D1974AFD2635}"/>
              </a:ext>
            </a:extLst>
          </p:cNvPr>
          <p:cNvSpPr>
            <a:spLocks noGrp="1"/>
          </p:cNvSpPr>
          <p:nvPr>
            <p:ph type="ctrTitle"/>
          </p:nvPr>
        </p:nvSpPr>
        <p:spPr>
          <a:xfrm>
            <a:off x="560512" y="556195"/>
            <a:ext cx="8568952" cy="1216621"/>
          </a:xfrm>
          <a:solidFill>
            <a:schemeClr val="accent1">
              <a:lumMod val="20000"/>
              <a:lumOff val="80000"/>
            </a:schemeClr>
          </a:solidFill>
        </p:spPr>
        <p:txBody>
          <a:bodyPr>
            <a:normAutofit/>
          </a:bodyPr>
          <a:lstStyle/>
          <a:p>
            <a:r>
              <a:rPr kumimoji="1" lang="ja-JP" altLang="en-US" sz="3600" dirty="0"/>
              <a:t>屋久島地域入退院支援ルール運用に係る</a:t>
            </a:r>
            <a:br>
              <a:rPr kumimoji="1" lang="en-US" altLang="ja-JP" sz="3600" dirty="0"/>
            </a:br>
            <a:r>
              <a:rPr kumimoji="1" lang="ja-JP" altLang="en-US" sz="3600" dirty="0"/>
              <a:t>第</a:t>
            </a:r>
            <a:r>
              <a:rPr kumimoji="1" lang="en-US" altLang="ja-JP" sz="3600" dirty="0"/>
              <a:t>7</a:t>
            </a:r>
            <a:r>
              <a:rPr kumimoji="1" lang="ja-JP" altLang="en-US" sz="3600" dirty="0"/>
              <a:t>回メンテナンス会議の開催</a:t>
            </a:r>
          </a:p>
        </p:txBody>
      </p:sp>
      <p:sp>
        <p:nvSpPr>
          <p:cNvPr id="3" name="字幕 2">
            <a:extLst>
              <a:ext uri="{FF2B5EF4-FFF2-40B4-BE49-F238E27FC236}">
                <a16:creationId xmlns:a16="http://schemas.microsoft.com/office/drawing/2014/main" id="{3559AD25-1612-4576-8FBB-FC89E11418BC}"/>
              </a:ext>
            </a:extLst>
          </p:cNvPr>
          <p:cNvSpPr>
            <a:spLocks noGrp="1"/>
          </p:cNvSpPr>
          <p:nvPr>
            <p:ph type="subTitle" idx="1"/>
          </p:nvPr>
        </p:nvSpPr>
        <p:spPr>
          <a:xfrm>
            <a:off x="560512" y="1988840"/>
            <a:ext cx="8712968" cy="4333276"/>
          </a:xfrm>
          <a:ln>
            <a:solidFill>
              <a:schemeClr val="tx2"/>
            </a:solidFill>
          </a:ln>
        </p:spPr>
        <p:txBody>
          <a:bodyPr>
            <a:normAutofit fontScale="92500" lnSpcReduction="10000"/>
          </a:bodyPr>
          <a:lstStyle/>
          <a:p>
            <a:pPr algn="l"/>
            <a:r>
              <a:rPr kumimoji="1" lang="ja-JP" altLang="en-US" sz="2000" dirty="0">
                <a:solidFill>
                  <a:schemeClr val="tx1"/>
                </a:solidFill>
              </a:rPr>
              <a:t>開催日：令和</a:t>
            </a:r>
            <a:r>
              <a:rPr kumimoji="1" lang="en-US" altLang="ja-JP" sz="2000" dirty="0">
                <a:solidFill>
                  <a:schemeClr val="tx1"/>
                </a:solidFill>
              </a:rPr>
              <a:t>5</a:t>
            </a:r>
            <a:r>
              <a:rPr kumimoji="1" lang="ja-JP" altLang="en-US" sz="2000" dirty="0">
                <a:solidFill>
                  <a:schemeClr val="tx1"/>
                </a:solidFill>
              </a:rPr>
              <a:t>年</a:t>
            </a:r>
            <a:r>
              <a:rPr kumimoji="1" lang="en-US" altLang="ja-JP" sz="2000" dirty="0">
                <a:solidFill>
                  <a:schemeClr val="tx1"/>
                </a:solidFill>
              </a:rPr>
              <a:t>7</a:t>
            </a:r>
            <a:r>
              <a:rPr kumimoji="1" lang="ja-JP" altLang="en-US" sz="2000" dirty="0">
                <a:solidFill>
                  <a:schemeClr val="tx1"/>
                </a:solidFill>
              </a:rPr>
              <a:t>月</a:t>
            </a:r>
            <a:r>
              <a:rPr kumimoji="1" lang="en-US" altLang="ja-JP" sz="2000" dirty="0">
                <a:solidFill>
                  <a:schemeClr val="tx1"/>
                </a:solidFill>
              </a:rPr>
              <a:t>10</a:t>
            </a:r>
            <a:r>
              <a:rPr kumimoji="1" lang="ja-JP" altLang="en-US" sz="2000" dirty="0">
                <a:solidFill>
                  <a:schemeClr val="tx1"/>
                </a:solidFill>
              </a:rPr>
              <a:t>日（月）１３：３０～１５：００</a:t>
            </a:r>
            <a:endParaRPr kumimoji="1" lang="en-US" altLang="ja-JP" sz="2000" dirty="0">
              <a:solidFill>
                <a:schemeClr val="tx1"/>
              </a:solidFill>
            </a:endParaRPr>
          </a:p>
          <a:p>
            <a:pPr algn="l"/>
            <a:r>
              <a:rPr kumimoji="1" lang="ja-JP" altLang="en-US" sz="2000" dirty="0">
                <a:solidFill>
                  <a:schemeClr val="tx1"/>
                </a:solidFill>
              </a:rPr>
              <a:t>会　場：屋久島町役場庁舎　小会議室２</a:t>
            </a:r>
            <a:endParaRPr kumimoji="1" lang="en-US" altLang="ja-JP" sz="2000" dirty="0">
              <a:solidFill>
                <a:schemeClr val="tx1"/>
              </a:solidFill>
            </a:endParaRPr>
          </a:p>
          <a:p>
            <a:pPr algn="l"/>
            <a:r>
              <a:rPr kumimoji="1" lang="ja-JP" altLang="en-US" sz="2000" dirty="0">
                <a:solidFill>
                  <a:schemeClr val="tx1"/>
                </a:solidFill>
              </a:rPr>
              <a:t>参加者：屋久島介護支援専門員協議会，地域包括支援センター，徳洲会病院，</a:t>
            </a:r>
            <a:endParaRPr kumimoji="1" lang="en-US" altLang="ja-JP" sz="2000" dirty="0">
              <a:solidFill>
                <a:schemeClr val="tx1"/>
              </a:solidFill>
            </a:endParaRPr>
          </a:p>
          <a:p>
            <a:pPr algn="l"/>
            <a:r>
              <a:rPr kumimoji="1" lang="ja-JP" altLang="en-US" sz="2000" dirty="0">
                <a:solidFill>
                  <a:schemeClr val="tx1"/>
                </a:solidFill>
              </a:rPr>
              <a:t>　　　　　介護事業所（小規模多機能居宅介護，訪問介護），屋久島町，保健所</a:t>
            </a:r>
            <a:endParaRPr kumimoji="1" lang="en-US" altLang="ja-JP" sz="2000" dirty="0">
              <a:solidFill>
                <a:schemeClr val="tx1"/>
              </a:solidFill>
            </a:endParaRPr>
          </a:p>
          <a:p>
            <a:pPr algn="r"/>
            <a:r>
              <a:rPr kumimoji="1" lang="ja-JP" altLang="en-US" sz="2000" dirty="0">
                <a:solidFill>
                  <a:schemeClr val="tx1"/>
                </a:solidFill>
              </a:rPr>
              <a:t>　　　</a:t>
            </a:r>
            <a:r>
              <a:rPr kumimoji="1" lang="ja-JP" altLang="en-US" sz="2000" u="sng" dirty="0">
                <a:solidFill>
                  <a:schemeClr val="tx1"/>
                </a:solidFill>
              </a:rPr>
              <a:t>合計　６か所　　７名　</a:t>
            </a:r>
            <a:endParaRPr kumimoji="1" lang="en-US" altLang="ja-JP" sz="2000" u="sng" dirty="0">
              <a:solidFill>
                <a:schemeClr val="tx1"/>
              </a:solidFill>
            </a:endParaRPr>
          </a:p>
          <a:p>
            <a:pPr algn="l"/>
            <a:r>
              <a:rPr kumimoji="1" lang="ja-JP" altLang="en-US" sz="2000" dirty="0">
                <a:solidFill>
                  <a:schemeClr val="tx1"/>
                </a:solidFill>
              </a:rPr>
              <a:t>（</a:t>
            </a:r>
            <a:r>
              <a:rPr kumimoji="1" lang="en-US" altLang="ja-JP" sz="2000" dirty="0">
                <a:solidFill>
                  <a:schemeClr val="tx1"/>
                </a:solidFill>
              </a:rPr>
              <a:t>13:30</a:t>
            </a:r>
            <a:r>
              <a:rPr kumimoji="1" lang="ja-JP" altLang="en-US" sz="2000" dirty="0">
                <a:solidFill>
                  <a:schemeClr val="tx1"/>
                </a:solidFill>
              </a:rPr>
              <a:t>）　開会</a:t>
            </a:r>
            <a:endParaRPr kumimoji="1" lang="en-US" altLang="ja-JP" sz="2000" dirty="0">
              <a:solidFill>
                <a:schemeClr val="tx1"/>
              </a:solidFill>
            </a:endParaRPr>
          </a:p>
          <a:p>
            <a:pPr algn="l"/>
            <a:r>
              <a:rPr kumimoji="1" lang="ja-JP" altLang="en-US" sz="2000" dirty="0">
                <a:solidFill>
                  <a:schemeClr val="tx1"/>
                </a:solidFill>
              </a:rPr>
              <a:t>　　　　　   １　入退院支援ルール運用状況</a:t>
            </a:r>
            <a:endParaRPr kumimoji="1" lang="en-US" altLang="ja-JP" sz="2000" dirty="0">
              <a:solidFill>
                <a:schemeClr val="tx1"/>
              </a:solidFill>
            </a:endParaRPr>
          </a:p>
          <a:p>
            <a:pPr algn="l"/>
            <a:r>
              <a:rPr kumimoji="1" lang="ja-JP" altLang="en-US" sz="2000" dirty="0">
                <a:solidFill>
                  <a:schemeClr val="tx1"/>
                </a:solidFill>
              </a:rPr>
              <a:t>（</a:t>
            </a:r>
            <a:r>
              <a:rPr kumimoji="1" lang="en-US" altLang="ja-JP" sz="2000" dirty="0">
                <a:solidFill>
                  <a:schemeClr val="tx1"/>
                </a:solidFill>
              </a:rPr>
              <a:t>14:00</a:t>
            </a:r>
            <a:r>
              <a:rPr kumimoji="1" lang="ja-JP" altLang="en-US" sz="2000" dirty="0">
                <a:solidFill>
                  <a:schemeClr val="tx1"/>
                </a:solidFill>
              </a:rPr>
              <a:t>）　２　連携シートの活用について</a:t>
            </a:r>
            <a:endParaRPr kumimoji="1" lang="en-US" altLang="ja-JP" sz="2000" dirty="0">
              <a:solidFill>
                <a:schemeClr val="tx1"/>
              </a:solidFill>
            </a:endParaRPr>
          </a:p>
          <a:p>
            <a:pPr algn="l"/>
            <a:r>
              <a:rPr kumimoji="1" lang="ja-JP" altLang="en-US" sz="2000" dirty="0">
                <a:solidFill>
                  <a:schemeClr val="tx1"/>
                </a:solidFill>
              </a:rPr>
              <a:t>（</a:t>
            </a:r>
            <a:r>
              <a:rPr kumimoji="1" lang="en-US" altLang="ja-JP" sz="2000" dirty="0">
                <a:solidFill>
                  <a:schemeClr val="tx1"/>
                </a:solidFill>
              </a:rPr>
              <a:t>14:40</a:t>
            </a:r>
            <a:r>
              <a:rPr kumimoji="1" lang="ja-JP" altLang="en-US" sz="2000" dirty="0">
                <a:solidFill>
                  <a:schemeClr val="tx1"/>
                </a:solidFill>
              </a:rPr>
              <a:t>）　３　その他</a:t>
            </a:r>
            <a:endParaRPr kumimoji="1" lang="en-US" altLang="ja-JP" sz="2000" dirty="0">
              <a:solidFill>
                <a:schemeClr val="tx1"/>
              </a:solidFill>
            </a:endParaRPr>
          </a:p>
          <a:p>
            <a:pPr algn="l"/>
            <a:r>
              <a:rPr kumimoji="1" lang="ja-JP" altLang="en-US" sz="2000" dirty="0">
                <a:solidFill>
                  <a:schemeClr val="tx1"/>
                </a:solidFill>
              </a:rPr>
              <a:t>　　　　　　　①週末・祝日の入退院についての工夫</a:t>
            </a:r>
            <a:endParaRPr kumimoji="1" lang="en-US" altLang="ja-JP" sz="2000" dirty="0">
              <a:solidFill>
                <a:schemeClr val="tx1"/>
              </a:solidFill>
            </a:endParaRPr>
          </a:p>
          <a:p>
            <a:pPr algn="l"/>
            <a:r>
              <a:rPr kumimoji="1" lang="ja-JP" altLang="en-US" sz="2000" dirty="0">
                <a:solidFill>
                  <a:schemeClr val="tx1"/>
                </a:solidFill>
              </a:rPr>
              <a:t>　　　　　　　②アセスメント（</a:t>
            </a:r>
            <a:r>
              <a:rPr kumimoji="1" lang="en-US" altLang="ja-JP" sz="2000" dirty="0">
                <a:solidFill>
                  <a:schemeClr val="tx1"/>
                </a:solidFill>
              </a:rPr>
              <a:t>ACP</a:t>
            </a:r>
            <a:r>
              <a:rPr kumimoji="1" lang="ja-JP" altLang="en-US" sz="2000" dirty="0">
                <a:solidFill>
                  <a:schemeClr val="tx1"/>
                </a:solidFill>
              </a:rPr>
              <a:t>視点）の取り入れ方の工夫</a:t>
            </a:r>
            <a:endParaRPr kumimoji="1" lang="en-US" altLang="ja-JP" sz="2000" dirty="0">
              <a:solidFill>
                <a:schemeClr val="tx1"/>
              </a:solidFill>
            </a:endParaRPr>
          </a:p>
          <a:p>
            <a:pPr algn="l"/>
            <a:r>
              <a:rPr kumimoji="1" lang="ja-JP" altLang="en-US" sz="2000" dirty="0">
                <a:solidFill>
                  <a:schemeClr val="tx1"/>
                </a:solidFill>
              </a:rPr>
              <a:t>（</a:t>
            </a:r>
            <a:r>
              <a:rPr kumimoji="1" lang="en-US" altLang="ja-JP" sz="2000" dirty="0">
                <a:solidFill>
                  <a:schemeClr val="tx1"/>
                </a:solidFill>
              </a:rPr>
              <a:t>15:00</a:t>
            </a:r>
            <a:r>
              <a:rPr kumimoji="1" lang="ja-JP" altLang="en-US" sz="2000" dirty="0">
                <a:solidFill>
                  <a:schemeClr val="tx1"/>
                </a:solidFill>
              </a:rPr>
              <a:t>）　４　まとめ</a:t>
            </a:r>
            <a:endParaRPr kumimoji="1" lang="en-US" altLang="ja-JP" sz="2000" dirty="0">
              <a:solidFill>
                <a:schemeClr val="tx1"/>
              </a:solidFill>
            </a:endParaRPr>
          </a:p>
          <a:p>
            <a:pPr algn="l"/>
            <a:r>
              <a:rPr lang="ja-JP" altLang="en-US" sz="2000" dirty="0">
                <a:solidFill>
                  <a:schemeClr val="tx1"/>
                </a:solidFill>
              </a:rPr>
              <a:t>（</a:t>
            </a:r>
            <a:r>
              <a:rPr lang="en-US" altLang="ja-JP" sz="2000" dirty="0">
                <a:solidFill>
                  <a:schemeClr val="tx1"/>
                </a:solidFill>
              </a:rPr>
              <a:t>15:10</a:t>
            </a:r>
            <a:r>
              <a:rPr lang="ja-JP" altLang="en-US" sz="2000" dirty="0">
                <a:solidFill>
                  <a:schemeClr val="tx1"/>
                </a:solidFill>
              </a:rPr>
              <a:t>）　閉会</a:t>
            </a:r>
            <a:r>
              <a:rPr kumimoji="1" lang="ja-JP" altLang="en-US" sz="2000" dirty="0">
                <a:solidFill>
                  <a:schemeClr val="tx1"/>
                </a:solidFill>
              </a:rPr>
              <a:t>　</a:t>
            </a:r>
          </a:p>
        </p:txBody>
      </p:sp>
      <p:sp>
        <p:nvSpPr>
          <p:cNvPr id="4" name="正方形/長方形 3">
            <a:extLst>
              <a:ext uri="{FF2B5EF4-FFF2-40B4-BE49-F238E27FC236}">
                <a16:creationId xmlns:a16="http://schemas.microsoft.com/office/drawing/2014/main" id="{F35BB001-2256-4EFE-8A01-B38D33273621}"/>
              </a:ext>
            </a:extLst>
          </p:cNvPr>
          <p:cNvSpPr/>
          <p:nvPr/>
        </p:nvSpPr>
        <p:spPr>
          <a:xfrm>
            <a:off x="4953000" y="160151"/>
            <a:ext cx="4752528"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令和</a:t>
            </a:r>
            <a:r>
              <a:rPr kumimoji="1" lang="en-US" altLang="ja-JP" dirty="0">
                <a:solidFill>
                  <a:schemeClr val="tx1"/>
                </a:solidFill>
              </a:rPr>
              <a:t>5</a:t>
            </a:r>
            <a:r>
              <a:rPr kumimoji="1" lang="ja-JP" altLang="en-US" dirty="0">
                <a:solidFill>
                  <a:schemeClr val="tx1"/>
                </a:solidFill>
              </a:rPr>
              <a:t>年度　屋久島地域入退院支援ルール</a:t>
            </a:r>
          </a:p>
        </p:txBody>
      </p:sp>
      <p:pic>
        <p:nvPicPr>
          <p:cNvPr id="6" name="図 5">
            <a:extLst>
              <a:ext uri="{FF2B5EF4-FFF2-40B4-BE49-F238E27FC236}">
                <a16:creationId xmlns:a16="http://schemas.microsoft.com/office/drawing/2014/main" id="{8F65A99F-C67A-4678-8D2F-E4B00AD8578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33320" y="4686063"/>
            <a:ext cx="1440160" cy="1588214"/>
          </a:xfrm>
          <a:prstGeom prst="rect">
            <a:avLst/>
          </a:prstGeom>
        </p:spPr>
      </p:pic>
    </p:spTree>
    <p:extLst>
      <p:ext uri="{BB962C8B-B14F-4D97-AF65-F5344CB8AC3E}">
        <p14:creationId xmlns:p14="http://schemas.microsoft.com/office/powerpoint/2010/main" val="3818142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角丸四角形 71"/>
          <p:cNvSpPr/>
          <p:nvPr/>
        </p:nvSpPr>
        <p:spPr>
          <a:xfrm>
            <a:off x="109779" y="957499"/>
            <a:ext cx="6478957" cy="409699"/>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109779" y="1424668"/>
            <a:ext cx="9683222" cy="3056399"/>
          </a:xfrm>
          <a:prstGeom prst="rect">
            <a:avLst/>
          </a:prstGeom>
          <a:solidFill>
            <a:schemeClr val="bg1"/>
          </a:solidFill>
          <a:ln w="285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1400" dirty="0"/>
          </a:p>
        </p:txBody>
      </p:sp>
      <p:sp>
        <p:nvSpPr>
          <p:cNvPr id="37" name="角丸四角形 36"/>
          <p:cNvSpPr/>
          <p:nvPr/>
        </p:nvSpPr>
        <p:spPr>
          <a:xfrm>
            <a:off x="481243" y="1483647"/>
            <a:ext cx="575187" cy="2851817"/>
          </a:xfrm>
          <a:prstGeom prst="roundRect">
            <a:avLst/>
          </a:prstGeom>
          <a:solidFill>
            <a:schemeClr val="accent2">
              <a:lumMod val="60000"/>
              <a:lumOff val="4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vert="eaVert" rtlCol="0" anchor="ctr"/>
          <a:lstStyle/>
          <a:p>
            <a:r>
              <a:rPr kumimoji="1" lang="ja-JP" altLang="en-US" sz="1400" dirty="0">
                <a:solidFill>
                  <a:schemeClr val="tx1"/>
                </a:solidFill>
                <a:latin typeface="HGP創英角ｺﾞｼｯｸUB" panose="020B0900000000000000" pitchFamily="50" charset="-128"/>
                <a:ea typeface="HGP創英角ｺﾞｼｯｸUB" panose="020B0900000000000000" pitchFamily="50" charset="-128"/>
              </a:rPr>
              <a:t>介護支援専門員代表者会議</a:t>
            </a:r>
            <a:endParaRPr kumimoji="1" lang="en-US" altLang="ja-JP" sz="14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43" name="右矢印 42"/>
          <p:cNvSpPr/>
          <p:nvPr/>
        </p:nvSpPr>
        <p:spPr>
          <a:xfrm>
            <a:off x="6676316" y="1822201"/>
            <a:ext cx="1009702" cy="589935"/>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5" name="角丸四角形 34"/>
          <p:cNvSpPr/>
          <p:nvPr/>
        </p:nvSpPr>
        <p:spPr>
          <a:xfrm>
            <a:off x="1156090" y="1506330"/>
            <a:ext cx="575187" cy="2588936"/>
          </a:xfrm>
          <a:prstGeom prst="round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vert="eaVert" rtlCol="0" anchor="ctr"/>
          <a:lstStyle/>
          <a:p>
            <a:r>
              <a:rPr lang="ja-JP" altLang="en-US" sz="1600" dirty="0">
                <a:solidFill>
                  <a:schemeClr val="tx1"/>
                </a:solidFill>
                <a:latin typeface="HGP創英角ｺﾞｼｯｸUB" panose="020B0900000000000000" pitchFamily="50" charset="-128"/>
                <a:ea typeface="HGP創英角ｺﾞｼｯｸUB" panose="020B0900000000000000" pitchFamily="50" charset="-128"/>
              </a:rPr>
              <a:t>第</a:t>
            </a:r>
            <a:r>
              <a:rPr lang="en-US" altLang="ja-JP" sz="1600" dirty="0">
                <a:solidFill>
                  <a:schemeClr val="tx1"/>
                </a:solidFill>
                <a:latin typeface="HGP創英角ｺﾞｼｯｸUB" panose="020B0900000000000000" pitchFamily="50" charset="-128"/>
                <a:ea typeface="HGP創英角ｺﾞｼｯｸUB" panose="020B0900000000000000" pitchFamily="50" charset="-128"/>
              </a:rPr>
              <a:t>10</a:t>
            </a:r>
            <a:r>
              <a:rPr lang="ja-JP" altLang="en-US" sz="1600" dirty="0">
                <a:solidFill>
                  <a:schemeClr val="tx1"/>
                </a:solidFill>
                <a:latin typeface="HGP創英角ｺﾞｼｯｸUB" panose="020B0900000000000000" pitchFamily="50" charset="-128"/>
                <a:ea typeface="HGP創英角ｺﾞｼｯｸUB" panose="020B0900000000000000" pitchFamily="50" charset="-128"/>
              </a:rPr>
              <a:t>回医療・介護合同会議</a:t>
            </a:r>
            <a:endParaRPr lang="en-US" altLang="ja-JP" sz="1600" dirty="0">
              <a:solidFill>
                <a:schemeClr val="tx1"/>
              </a:solidFill>
              <a:latin typeface="HGP創英角ｺﾞｼｯｸUB" panose="020B0900000000000000" pitchFamily="50" charset="-128"/>
              <a:ea typeface="HGP創英角ｺﾞｼｯｸUB" panose="020B0900000000000000" pitchFamily="50" charset="-128"/>
            </a:endParaRPr>
          </a:p>
          <a:p>
            <a:r>
              <a:rPr kumimoji="1" lang="ja-JP" altLang="en-US" sz="1600" dirty="0">
                <a:solidFill>
                  <a:schemeClr val="tx1"/>
                </a:solidFill>
                <a:latin typeface="HGP創英角ｺﾞｼｯｸUB" panose="020B0900000000000000" pitchFamily="50" charset="-128"/>
                <a:ea typeface="HGP創英角ｺﾞｼｯｸUB" panose="020B0900000000000000" pitchFamily="50" charset="-128"/>
              </a:rPr>
              <a:t>第７回メンテナンス会議</a:t>
            </a:r>
            <a:endParaRPr kumimoji="1" lang="en-US" altLang="ja-JP" sz="16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51" name="正方形/長方形 50"/>
          <p:cNvSpPr/>
          <p:nvPr/>
        </p:nvSpPr>
        <p:spPr>
          <a:xfrm>
            <a:off x="0" y="1644"/>
            <a:ext cx="9906000" cy="532522"/>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a:p>
        </p:txBody>
      </p:sp>
      <p:sp>
        <p:nvSpPr>
          <p:cNvPr id="53" name="テキスト ボックス 52"/>
          <p:cNvSpPr txBox="1"/>
          <p:nvPr/>
        </p:nvSpPr>
        <p:spPr>
          <a:xfrm>
            <a:off x="1435512" y="84316"/>
            <a:ext cx="7837968" cy="400110"/>
          </a:xfrm>
          <a:prstGeom prst="rect">
            <a:avLst/>
          </a:prstGeom>
          <a:noFill/>
        </p:spPr>
        <p:txBody>
          <a:bodyPr wrap="square" rtlCol="0">
            <a:spAutoFit/>
          </a:bodyPr>
          <a:lstStyle/>
          <a:p>
            <a:r>
              <a:rPr lang="ja-JP" altLang="en-US" sz="2000" dirty="0">
                <a:solidFill>
                  <a:schemeClr val="bg1"/>
                </a:solidFill>
                <a:latin typeface="ＤＦ特太ゴシック体" panose="020B0509000000000000" pitchFamily="49" charset="-128"/>
                <a:ea typeface="ＤＦ特太ゴシック体" panose="020B0509000000000000" pitchFamily="49" charset="-128"/>
              </a:rPr>
              <a:t>入退院支援ルール運用後の予定（状況確認・評価を</a:t>
            </a:r>
            <a:r>
              <a:rPr lang="ja-JP" altLang="en-US" sz="2000" dirty="0">
                <a:solidFill>
                  <a:srgbClr val="FF0000"/>
                </a:solidFill>
                <a:latin typeface="ＤＦ特太ゴシック体" panose="020B0509000000000000" pitchFamily="49" charset="-128"/>
                <a:ea typeface="ＤＦ特太ゴシック体" panose="020B0509000000000000" pitchFamily="49" charset="-128"/>
              </a:rPr>
              <a:t>年毎</a:t>
            </a:r>
            <a:r>
              <a:rPr lang="ja-JP" altLang="en-US" sz="2000" dirty="0">
                <a:solidFill>
                  <a:schemeClr val="bg1"/>
                </a:solidFill>
                <a:latin typeface="ＤＦ特太ゴシック体" panose="020B0509000000000000" pitchFamily="49" charset="-128"/>
                <a:ea typeface="ＤＦ特太ゴシック体" panose="020B0509000000000000" pitchFamily="49" charset="-128"/>
              </a:rPr>
              <a:t>実施）</a:t>
            </a:r>
            <a:endParaRPr kumimoji="1" lang="ja-JP" altLang="en-US" sz="2000"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56" name="テキスト ボックス 55"/>
          <p:cNvSpPr txBox="1"/>
          <p:nvPr/>
        </p:nvSpPr>
        <p:spPr>
          <a:xfrm>
            <a:off x="1024544" y="4095266"/>
            <a:ext cx="998417" cy="338554"/>
          </a:xfrm>
          <a:prstGeom prst="rect">
            <a:avLst/>
          </a:prstGeom>
          <a:noFill/>
        </p:spPr>
        <p:txBody>
          <a:bodyPr wrap="square" rtlCol="0">
            <a:spAutoFit/>
          </a:bodyPr>
          <a:lstStyle/>
          <a:p>
            <a:r>
              <a:rPr lang="ja-JP" altLang="en-US" sz="1600" dirty="0">
                <a:solidFill>
                  <a:srgbClr val="FF0000"/>
                </a:solidFill>
                <a:latin typeface="HGP創英角ｺﾞｼｯｸUB" panose="020B0900000000000000" pitchFamily="50" charset="-128"/>
                <a:ea typeface="HGP創英角ｺﾞｼｯｸUB" panose="020B0900000000000000" pitchFamily="50" charset="-128"/>
              </a:rPr>
              <a:t>６</a:t>
            </a:r>
            <a:r>
              <a:rPr kumimoji="1" lang="ja-JP" altLang="en-US" sz="1600" dirty="0">
                <a:solidFill>
                  <a:srgbClr val="FF0000"/>
                </a:solidFill>
                <a:latin typeface="HGP創英角ｺﾞｼｯｸUB" panose="020B0900000000000000" pitchFamily="50" charset="-128"/>
                <a:ea typeface="HGP創英角ｺﾞｼｯｸUB" panose="020B0900000000000000" pitchFamily="50" charset="-128"/>
              </a:rPr>
              <a:t>月</a:t>
            </a:r>
          </a:p>
        </p:txBody>
      </p:sp>
      <p:cxnSp>
        <p:nvCxnSpPr>
          <p:cNvPr id="6" name="直線コネクタ 5"/>
          <p:cNvCxnSpPr>
            <a:cxnSpLocks/>
          </p:cNvCxnSpPr>
          <p:nvPr/>
        </p:nvCxnSpPr>
        <p:spPr>
          <a:xfrm>
            <a:off x="6588736" y="578006"/>
            <a:ext cx="0" cy="4134293"/>
          </a:xfrm>
          <a:prstGeom prst="line">
            <a:avLst/>
          </a:prstGeom>
          <a:ln w="28575">
            <a:prstDash val="sysDash"/>
          </a:ln>
        </p:spPr>
        <p:style>
          <a:lnRef idx="1">
            <a:schemeClr val="dk1"/>
          </a:lnRef>
          <a:fillRef idx="0">
            <a:schemeClr val="dk1"/>
          </a:fillRef>
          <a:effectRef idx="0">
            <a:schemeClr val="dk1"/>
          </a:effectRef>
          <a:fontRef idx="minor">
            <a:schemeClr val="tx1"/>
          </a:fontRef>
        </p:style>
      </p:cxnSp>
      <p:sp>
        <p:nvSpPr>
          <p:cNvPr id="58" name="テキスト ボックス 57"/>
          <p:cNvSpPr txBox="1"/>
          <p:nvPr/>
        </p:nvSpPr>
        <p:spPr>
          <a:xfrm>
            <a:off x="2769999" y="1483647"/>
            <a:ext cx="1789984" cy="338554"/>
          </a:xfrm>
          <a:prstGeom prst="rect">
            <a:avLst/>
          </a:prstGeom>
          <a:noFill/>
        </p:spPr>
        <p:txBody>
          <a:bodyPr wrap="square" rtlCol="0">
            <a:spAutoFit/>
          </a:bodyPr>
          <a:lstStyle/>
          <a:p>
            <a:r>
              <a:rPr lang="ja-JP" altLang="en-US" sz="1600" dirty="0">
                <a:solidFill>
                  <a:srgbClr val="FF0000"/>
                </a:solidFill>
                <a:latin typeface="HGP創英角ｺﾞｼｯｸUB" panose="020B0900000000000000" pitchFamily="50" charset="-128"/>
                <a:ea typeface="HGP創英角ｺﾞｼｯｸUB" panose="020B0900000000000000" pitchFamily="50" charset="-128"/>
              </a:rPr>
              <a:t>４年半後評価</a:t>
            </a:r>
            <a:endParaRPr kumimoji="1" lang="ja-JP" altLang="en-US" sz="160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60" name="テキスト ボックス 59"/>
          <p:cNvSpPr txBox="1"/>
          <p:nvPr/>
        </p:nvSpPr>
        <p:spPr>
          <a:xfrm>
            <a:off x="2188221" y="1028644"/>
            <a:ext cx="2373491" cy="338554"/>
          </a:xfrm>
          <a:prstGeom prst="rect">
            <a:avLst/>
          </a:prstGeom>
          <a:noFill/>
        </p:spPr>
        <p:txBody>
          <a:bodyPr wrap="square" rtlCol="0">
            <a:spAutoFit/>
          </a:bodyPr>
          <a:lstStyle/>
          <a:p>
            <a:pPr algn="ctr"/>
            <a:r>
              <a:rPr lang="ja-JP" altLang="en-US" sz="1600" dirty="0">
                <a:solidFill>
                  <a:srgbClr val="FF0000"/>
                </a:solidFill>
                <a:latin typeface="HGP創英角ｺﾞｼｯｸUB" panose="020B0900000000000000" pitchFamily="50" charset="-128"/>
                <a:ea typeface="HGP創英角ｺﾞｼｯｸUB" panose="020B0900000000000000" pitchFamily="50" charset="-128"/>
              </a:rPr>
              <a:t>２０２３年（令和５年）</a:t>
            </a:r>
            <a:endParaRPr kumimoji="1" lang="ja-JP" altLang="en-US" sz="160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61" name="テキスト ボックス 60"/>
          <p:cNvSpPr txBox="1"/>
          <p:nvPr/>
        </p:nvSpPr>
        <p:spPr>
          <a:xfrm>
            <a:off x="2823469" y="2264765"/>
            <a:ext cx="677108" cy="1614502"/>
          </a:xfrm>
          <a:prstGeom prst="rect">
            <a:avLst/>
          </a:prstGeom>
          <a:solidFill>
            <a:schemeClr val="accent4">
              <a:lumMod val="60000"/>
              <a:lumOff val="40000"/>
            </a:schemeClr>
          </a:solidFill>
          <a:ln>
            <a:solidFill>
              <a:schemeClr val="tx1"/>
            </a:solidFill>
          </a:ln>
        </p:spPr>
        <p:txBody>
          <a:bodyPr vert="eaVert" wrap="square" rtlCol="0">
            <a:spAutoFit/>
          </a:bodyPr>
          <a:lstStyle/>
          <a:p>
            <a:r>
              <a:rPr kumimoji="1" lang="ja-JP" altLang="en-US" sz="1600" dirty="0">
                <a:latin typeface="HGP創英角ｺﾞｼｯｸUB" panose="020B0900000000000000" pitchFamily="50" charset="-128"/>
                <a:ea typeface="HGP創英角ｺﾞｼｯｸUB" panose="020B0900000000000000" pitchFamily="50" charset="-128"/>
              </a:rPr>
              <a:t>ケアマネ調査</a:t>
            </a:r>
            <a:endParaRPr kumimoji="1" lang="en-US" altLang="ja-JP" sz="1600" dirty="0">
              <a:latin typeface="HGP創英角ｺﾞｼｯｸUB" panose="020B0900000000000000" pitchFamily="50" charset="-128"/>
              <a:ea typeface="HGP創英角ｺﾞｼｯｸUB" panose="020B0900000000000000" pitchFamily="50" charset="-128"/>
            </a:endParaRPr>
          </a:p>
          <a:p>
            <a:r>
              <a:rPr lang="ja-JP" altLang="en-US" sz="1600" dirty="0">
                <a:latin typeface="HGP創英角ｺﾞｼｯｸUB" panose="020B0900000000000000" pitchFamily="50" charset="-128"/>
                <a:ea typeface="HGP創英角ｺﾞｼｯｸUB" panose="020B0900000000000000" pitchFamily="50" charset="-128"/>
              </a:rPr>
              <a:t>病院調査</a:t>
            </a:r>
            <a:endParaRPr kumimoji="1" lang="ja-JP" altLang="en-US" sz="1600" dirty="0">
              <a:latin typeface="HGP創英角ｺﾞｼｯｸUB" panose="020B0900000000000000" pitchFamily="50" charset="-128"/>
              <a:ea typeface="HGP創英角ｺﾞｼｯｸUB" panose="020B0900000000000000" pitchFamily="50" charset="-128"/>
            </a:endParaRPr>
          </a:p>
        </p:txBody>
      </p:sp>
      <p:sp>
        <p:nvSpPr>
          <p:cNvPr id="62" name="テキスト ボックス 61"/>
          <p:cNvSpPr txBox="1"/>
          <p:nvPr/>
        </p:nvSpPr>
        <p:spPr>
          <a:xfrm>
            <a:off x="2774552" y="3863587"/>
            <a:ext cx="903161" cy="338554"/>
          </a:xfrm>
          <a:prstGeom prst="rect">
            <a:avLst/>
          </a:prstGeom>
          <a:noFill/>
        </p:spPr>
        <p:txBody>
          <a:bodyPr wrap="square" rtlCol="0">
            <a:spAutoFit/>
          </a:bodyPr>
          <a:lstStyle/>
          <a:p>
            <a:r>
              <a:rPr lang="ja-JP" altLang="en-US" sz="1600" dirty="0">
                <a:solidFill>
                  <a:srgbClr val="FF0000"/>
                </a:solidFill>
                <a:latin typeface="HGP創英角ｺﾞｼｯｸUB" panose="020B0900000000000000" pitchFamily="50" charset="-128"/>
                <a:ea typeface="HGP創英角ｺﾞｼｯｸUB" panose="020B0900000000000000" pitchFamily="50" charset="-128"/>
              </a:rPr>
              <a:t>８～９</a:t>
            </a:r>
            <a:r>
              <a:rPr kumimoji="1" lang="ja-JP" altLang="en-US" sz="1600" dirty="0">
                <a:solidFill>
                  <a:srgbClr val="FF0000"/>
                </a:solidFill>
                <a:latin typeface="HGP創英角ｺﾞｼｯｸUB" panose="020B0900000000000000" pitchFamily="50" charset="-128"/>
                <a:ea typeface="HGP創英角ｺﾞｼｯｸUB" panose="020B0900000000000000" pitchFamily="50" charset="-128"/>
              </a:rPr>
              <a:t>月</a:t>
            </a:r>
          </a:p>
        </p:txBody>
      </p:sp>
      <p:sp>
        <p:nvSpPr>
          <p:cNvPr id="64" name="角丸四角形 63"/>
          <p:cNvSpPr/>
          <p:nvPr/>
        </p:nvSpPr>
        <p:spPr>
          <a:xfrm>
            <a:off x="4377622" y="1476205"/>
            <a:ext cx="575187" cy="2645359"/>
          </a:xfrm>
          <a:prstGeom prst="roundRect">
            <a:avLst/>
          </a:prstGeom>
          <a:solidFill>
            <a:schemeClr val="accent2">
              <a:lumMod val="60000"/>
              <a:lumOff val="4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vert="eaVert" rtlCol="0" anchor="ctr"/>
          <a:lstStyle/>
          <a:p>
            <a:r>
              <a:rPr kumimoji="1" lang="ja-JP" altLang="en-US" sz="1600" dirty="0">
                <a:solidFill>
                  <a:schemeClr val="tx1"/>
                </a:solidFill>
                <a:latin typeface="HGP創英角ｺﾞｼｯｸUB" panose="020B0900000000000000" pitchFamily="50" charset="-128"/>
                <a:ea typeface="HGP創英角ｺﾞｼｯｸUB" panose="020B0900000000000000" pitchFamily="50" charset="-128"/>
              </a:rPr>
              <a:t>介護支援専門員代表者会議</a:t>
            </a:r>
            <a:endParaRPr kumimoji="1" lang="en-US" altLang="ja-JP" sz="16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65" name="角丸四角形 64"/>
          <p:cNvSpPr/>
          <p:nvPr/>
        </p:nvSpPr>
        <p:spPr>
          <a:xfrm>
            <a:off x="5071737" y="1474625"/>
            <a:ext cx="575187" cy="2646939"/>
          </a:xfrm>
          <a:prstGeom prst="round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vert="eaVert" rtlCol="0" anchor="ctr"/>
          <a:lstStyle/>
          <a:p>
            <a:r>
              <a:rPr lang="ja-JP" altLang="en-US" sz="1600" dirty="0">
                <a:solidFill>
                  <a:schemeClr val="tx1"/>
                </a:solidFill>
                <a:latin typeface="HGP創英角ｺﾞｼｯｸUB" panose="020B0900000000000000" pitchFamily="50" charset="-128"/>
                <a:ea typeface="HGP創英角ｺﾞｼｯｸUB" panose="020B0900000000000000" pitchFamily="50" charset="-128"/>
              </a:rPr>
              <a:t>第</a:t>
            </a:r>
            <a:r>
              <a:rPr lang="en-US" altLang="ja-JP" sz="1600" dirty="0">
                <a:solidFill>
                  <a:schemeClr val="tx1"/>
                </a:solidFill>
                <a:latin typeface="HGP創英角ｺﾞｼｯｸUB" panose="020B0900000000000000" pitchFamily="50" charset="-128"/>
                <a:ea typeface="HGP創英角ｺﾞｼｯｸUB" panose="020B0900000000000000" pitchFamily="50" charset="-128"/>
              </a:rPr>
              <a:t>11</a:t>
            </a:r>
            <a:r>
              <a:rPr lang="ja-JP" altLang="en-US" sz="1600" dirty="0">
                <a:solidFill>
                  <a:schemeClr val="tx1"/>
                </a:solidFill>
                <a:latin typeface="HGP創英角ｺﾞｼｯｸUB" panose="020B0900000000000000" pitchFamily="50" charset="-128"/>
                <a:ea typeface="HGP創英角ｺﾞｼｯｸUB" panose="020B0900000000000000" pitchFamily="50" charset="-128"/>
              </a:rPr>
              <a:t>回医療・介護合同会議</a:t>
            </a:r>
            <a:endParaRPr lang="en-US" altLang="ja-JP" sz="1600" dirty="0">
              <a:solidFill>
                <a:schemeClr val="tx1"/>
              </a:solidFill>
              <a:latin typeface="HGP創英角ｺﾞｼｯｸUB" panose="020B0900000000000000" pitchFamily="50" charset="-128"/>
              <a:ea typeface="HGP創英角ｺﾞｼｯｸUB" panose="020B0900000000000000" pitchFamily="50" charset="-128"/>
            </a:endParaRPr>
          </a:p>
          <a:p>
            <a:r>
              <a:rPr kumimoji="1" lang="ja-JP" altLang="en-US" sz="1600" dirty="0">
                <a:solidFill>
                  <a:schemeClr val="tx1"/>
                </a:solidFill>
                <a:latin typeface="HGP創英角ｺﾞｼｯｸUB" panose="020B0900000000000000" pitchFamily="50" charset="-128"/>
                <a:ea typeface="HGP創英角ｺﾞｼｯｸUB" panose="020B0900000000000000" pitchFamily="50" charset="-128"/>
              </a:rPr>
              <a:t>第</a:t>
            </a:r>
            <a:r>
              <a:rPr kumimoji="1" lang="en-US" altLang="ja-JP" sz="1600" dirty="0">
                <a:solidFill>
                  <a:schemeClr val="tx1"/>
                </a:solidFill>
                <a:latin typeface="HGP創英角ｺﾞｼｯｸUB" panose="020B0900000000000000" pitchFamily="50" charset="-128"/>
                <a:ea typeface="HGP創英角ｺﾞｼｯｸUB" panose="020B0900000000000000" pitchFamily="50" charset="-128"/>
              </a:rPr>
              <a:t>8</a:t>
            </a:r>
            <a:r>
              <a:rPr kumimoji="1" lang="ja-JP" altLang="en-US" sz="1600" dirty="0">
                <a:solidFill>
                  <a:schemeClr val="tx1"/>
                </a:solidFill>
                <a:latin typeface="HGP創英角ｺﾞｼｯｸUB" panose="020B0900000000000000" pitchFamily="50" charset="-128"/>
                <a:ea typeface="HGP創英角ｺﾞｼｯｸUB" panose="020B0900000000000000" pitchFamily="50" charset="-128"/>
              </a:rPr>
              <a:t>回メンテナンス会議</a:t>
            </a:r>
            <a:endParaRPr kumimoji="1" lang="en-US" altLang="ja-JP" sz="16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66" name="テキスト ボックス 65"/>
          <p:cNvSpPr txBox="1"/>
          <p:nvPr/>
        </p:nvSpPr>
        <p:spPr>
          <a:xfrm>
            <a:off x="5051960" y="4083002"/>
            <a:ext cx="822715" cy="307777"/>
          </a:xfrm>
          <a:prstGeom prst="rect">
            <a:avLst/>
          </a:prstGeom>
          <a:noFill/>
        </p:spPr>
        <p:txBody>
          <a:bodyPr wrap="square" rtlCol="0">
            <a:spAutoFit/>
          </a:bodyPr>
          <a:lstStyle/>
          <a:p>
            <a:r>
              <a:rPr lang="ja-JP" altLang="en-US" sz="1400" dirty="0">
                <a:solidFill>
                  <a:srgbClr val="FF0000"/>
                </a:solidFill>
                <a:latin typeface="HGP創英角ｺﾞｼｯｸUB" panose="020B0900000000000000" pitchFamily="50" charset="-128"/>
                <a:ea typeface="HGP創英角ｺﾞｼｯｸUB" panose="020B0900000000000000" pitchFamily="50" charset="-128"/>
              </a:rPr>
              <a:t>１２月</a:t>
            </a:r>
            <a:endParaRPr kumimoji="1" lang="ja-JP" altLang="en-US" sz="1400" dirty="0">
              <a:solidFill>
                <a:srgbClr val="FF0000"/>
              </a:solidFill>
              <a:latin typeface="HGP創英角ｺﾞｼｯｸUB" panose="020B0900000000000000" pitchFamily="50" charset="-128"/>
              <a:ea typeface="HGP創英角ｺﾞｼｯｸUB" panose="020B0900000000000000" pitchFamily="50" charset="-128"/>
            </a:endParaRPr>
          </a:p>
        </p:txBody>
      </p:sp>
      <p:cxnSp>
        <p:nvCxnSpPr>
          <p:cNvPr id="10" name="直線矢印コネクタ 9"/>
          <p:cNvCxnSpPr>
            <a:cxnSpLocks/>
          </p:cNvCxnSpPr>
          <p:nvPr/>
        </p:nvCxnSpPr>
        <p:spPr>
          <a:xfrm>
            <a:off x="74466" y="4594111"/>
            <a:ext cx="4264861" cy="0"/>
          </a:xfrm>
          <a:prstGeom prst="straightConnector1">
            <a:avLst/>
          </a:prstGeom>
          <a:ln w="38100">
            <a:headEnd type="arrow"/>
            <a:tailEnd type="arrow"/>
          </a:ln>
        </p:spPr>
        <p:style>
          <a:lnRef idx="1">
            <a:schemeClr val="accent1"/>
          </a:lnRef>
          <a:fillRef idx="0">
            <a:schemeClr val="accent1"/>
          </a:fillRef>
          <a:effectRef idx="0">
            <a:schemeClr val="accent1"/>
          </a:effectRef>
          <a:fontRef idx="minor">
            <a:schemeClr val="tx1"/>
          </a:fontRef>
        </p:style>
      </p:cxnSp>
      <p:cxnSp>
        <p:nvCxnSpPr>
          <p:cNvPr id="69" name="直線矢印コネクタ 68"/>
          <p:cNvCxnSpPr>
            <a:cxnSpLocks/>
          </p:cNvCxnSpPr>
          <p:nvPr/>
        </p:nvCxnSpPr>
        <p:spPr>
          <a:xfrm>
            <a:off x="4373999" y="4594111"/>
            <a:ext cx="5402837" cy="0"/>
          </a:xfrm>
          <a:prstGeom prst="straightConnector1">
            <a:avLst/>
          </a:prstGeom>
          <a:ln w="38100">
            <a:headEnd type="arrow"/>
            <a:tailEnd type="arrow"/>
          </a:ln>
        </p:spPr>
        <p:style>
          <a:lnRef idx="1">
            <a:schemeClr val="accent1"/>
          </a:lnRef>
          <a:fillRef idx="0">
            <a:schemeClr val="accent1"/>
          </a:fillRef>
          <a:effectRef idx="0">
            <a:schemeClr val="accent1"/>
          </a:effectRef>
          <a:fontRef idx="minor">
            <a:schemeClr val="tx1"/>
          </a:fontRef>
        </p:style>
      </p:cxnSp>
      <p:sp>
        <p:nvSpPr>
          <p:cNvPr id="70" name="テキスト ボックス 69"/>
          <p:cNvSpPr txBox="1"/>
          <p:nvPr/>
        </p:nvSpPr>
        <p:spPr>
          <a:xfrm>
            <a:off x="472174" y="4562872"/>
            <a:ext cx="4565090" cy="338554"/>
          </a:xfrm>
          <a:prstGeom prst="rect">
            <a:avLst/>
          </a:prstGeom>
          <a:noFill/>
        </p:spPr>
        <p:txBody>
          <a:bodyPr wrap="square" rtlCol="0">
            <a:spAutoFit/>
          </a:bodyPr>
          <a:lstStyle/>
          <a:p>
            <a:r>
              <a:rPr lang="ja-JP" altLang="en-US" sz="1600" dirty="0">
                <a:solidFill>
                  <a:srgbClr val="FF0000"/>
                </a:solidFill>
                <a:latin typeface="HGP創英角ｺﾞｼｯｸUB" panose="020B0900000000000000" pitchFamily="50" charset="-128"/>
                <a:ea typeface="HGP創英角ｺﾞｼｯｸUB" panose="020B0900000000000000" pitchFamily="50" charset="-128"/>
              </a:rPr>
              <a:t>令和４年１０月～令和５年９月（１年間）</a:t>
            </a:r>
            <a:endParaRPr kumimoji="1" lang="ja-JP" altLang="en-US" sz="160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48" name="角丸四角形 47"/>
          <p:cNvSpPr/>
          <p:nvPr/>
        </p:nvSpPr>
        <p:spPr>
          <a:xfrm>
            <a:off x="6573428" y="944941"/>
            <a:ext cx="3219573" cy="397922"/>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テキスト ボックス 49"/>
          <p:cNvSpPr txBox="1"/>
          <p:nvPr/>
        </p:nvSpPr>
        <p:spPr>
          <a:xfrm>
            <a:off x="7334355" y="1004309"/>
            <a:ext cx="2115523" cy="338554"/>
          </a:xfrm>
          <a:prstGeom prst="rect">
            <a:avLst/>
          </a:prstGeom>
          <a:noFill/>
        </p:spPr>
        <p:txBody>
          <a:bodyPr wrap="square" rtlCol="0">
            <a:spAutoFit/>
          </a:bodyPr>
          <a:lstStyle/>
          <a:p>
            <a:pPr algn="ctr"/>
            <a:r>
              <a:rPr lang="ja-JP" altLang="en-US" sz="1600" dirty="0">
                <a:solidFill>
                  <a:srgbClr val="FF0000"/>
                </a:solidFill>
                <a:latin typeface="HGP創英角ｺﾞｼｯｸUB" panose="020B0900000000000000" pitchFamily="50" charset="-128"/>
                <a:ea typeface="HGP創英角ｺﾞｼｯｸUB" panose="020B0900000000000000" pitchFamily="50" charset="-128"/>
              </a:rPr>
              <a:t>２０２４年（令和６年）</a:t>
            </a:r>
            <a:endParaRPr kumimoji="1" lang="ja-JP" altLang="en-US" sz="160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52" name="右矢印 51"/>
          <p:cNvSpPr/>
          <p:nvPr/>
        </p:nvSpPr>
        <p:spPr>
          <a:xfrm>
            <a:off x="1973784" y="1755148"/>
            <a:ext cx="2365543" cy="589935"/>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5" name="角丸四角形 74"/>
          <p:cNvSpPr/>
          <p:nvPr/>
        </p:nvSpPr>
        <p:spPr>
          <a:xfrm>
            <a:off x="2114850" y="2233459"/>
            <a:ext cx="567240" cy="2022098"/>
          </a:xfrm>
          <a:prstGeom prst="roundRect">
            <a:avLst/>
          </a:prstGeom>
          <a:solidFill>
            <a:srgbClr val="FF99CC"/>
          </a:solidFill>
          <a:ln>
            <a:solidFill>
              <a:schemeClr val="tx1"/>
            </a:solidFill>
          </a:ln>
        </p:spPr>
        <p:style>
          <a:lnRef idx="1">
            <a:schemeClr val="accent1"/>
          </a:lnRef>
          <a:fillRef idx="3">
            <a:schemeClr val="accent1"/>
          </a:fillRef>
          <a:effectRef idx="2">
            <a:schemeClr val="accent1"/>
          </a:effectRef>
          <a:fontRef idx="minor">
            <a:schemeClr val="lt1"/>
          </a:fontRef>
        </p:style>
        <p:txBody>
          <a:bodyPr vert="eaVert" rtlCol="0" anchor="ctr"/>
          <a:lstStyle/>
          <a:p>
            <a:r>
              <a:rPr lang="ja-JP" altLang="en-US" sz="1600" dirty="0">
                <a:solidFill>
                  <a:schemeClr val="tx1"/>
                </a:solidFill>
                <a:latin typeface="HGP創英角ｺﾞｼｯｸUB" panose="020B0900000000000000" pitchFamily="50" charset="-128"/>
                <a:ea typeface="HGP創英角ｺﾞｼｯｸUB" panose="020B0900000000000000" pitchFamily="50" charset="-128"/>
              </a:rPr>
              <a:t>（アンケート結果　</a:t>
            </a:r>
            <a:endParaRPr lang="en-US" altLang="ja-JP" sz="1600" dirty="0">
              <a:solidFill>
                <a:schemeClr val="tx1"/>
              </a:solidFill>
              <a:latin typeface="HGP創英角ｺﾞｼｯｸUB" panose="020B0900000000000000" pitchFamily="50" charset="-128"/>
              <a:ea typeface="HGP創英角ｺﾞｼｯｸUB" panose="020B0900000000000000" pitchFamily="50" charset="-128"/>
            </a:endParaRPr>
          </a:p>
          <a:p>
            <a:r>
              <a:rPr lang="ja-JP" altLang="en-US" sz="1600" dirty="0">
                <a:solidFill>
                  <a:schemeClr val="tx1"/>
                </a:solidFill>
                <a:latin typeface="HGP創英角ｺﾞｼｯｸUB" panose="020B0900000000000000" pitchFamily="50" charset="-128"/>
                <a:ea typeface="HGP創英角ｺﾞｼｯｸUB" panose="020B0900000000000000" pitchFamily="50" charset="-128"/>
              </a:rPr>
              <a:t>　ケアマネ説明</a:t>
            </a:r>
            <a:r>
              <a:rPr lang="en-US" altLang="ja-JP" sz="1600" dirty="0">
                <a:solidFill>
                  <a:schemeClr val="tx1"/>
                </a:solidFill>
                <a:latin typeface="HGP創英角ｺﾞｼｯｸUB" panose="020B0900000000000000" pitchFamily="50" charset="-128"/>
                <a:ea typeface="HGP創英角ｺﾞｼｯｸUB" panose="020B0900000000000000" pitchFamily="50" charset="-128"/>
              </a:rPr>
              <a:t>7</a:t>
            </a:r>
            <a:r>
              <a:rPr lang="ja-JP" altLang="en-US" sz="1600" dirty="0">
                <a:solidFill>
                  <a:schemeClr val="tx1"/>
                </a:solidFill>
                <a:latin typeface="HGP創英角ｺﾞｼｯｸUB" panose="020B0900000000000000" pitchFamily="50" charset="-128"/>
                <a:ea typeface="HGP創英角ｺﾞｼｯｸUB" panose="020B0900000000000000" pitchFamily="50" charset="-128"/>
              </a:rPr>
              <a:t>月</a:t>
            </a:r>
            <a:r>
              <a:rPr kumimoji="1" lang="ja-JP" altLang="en-US" sz="1600" dirty="0">
                <a:solidFill>
                  <a:schemeClr val="tx1"/>
                </a:solidFill>
                <a:latin typeface="HGP創英角ｺﾞｼｯｸUB" panose="020B0900000000000000" pitchFamily="50" charset="-128"/>
                <a:ea typeface="HGP創英角ｺﾞｼｯｸUB" panose="020B0900000000000000" pitchFamily="50" charset="-128"/>
              </a:rPr>
              <a:t>）</a:t>
            </a:r>
            <a:endParaRPr kumimoji="1" lang="en-US" altLang="ja-JP" sz="16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79" name="角丸四角形 78"/>
          <p:cNvSpPr/>
          <p:nvPr/>
        </p:nvSpPr>
        <p:spPr>
          <a:xfrm>
            <a:off x="7718082" y="1506330"/>
            <a:ext cx="575187" cy="2646939"/>
          </a:xfrm>
          <a:prstGeom prst="roundRect">
            <a:avLst/>
          </a:prstGeom>
          <a:solidFill>
            <a:schemeClr val="accent2">
              <a:lumMod val="60000"/>
              <a:lumOff val="4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vert="eaVert" rtlCol="0" anchor="ctr"/>
          <a:lstStyle/>
          <a:p>
            <a:r>
              <a:rPr kumimoji="1" lang="ja-JP" altLang="en-US" sz="1600" dirty="0">
                <a:solidFill>
                  <a:schemeClr val="tx1"/>
                </a:solidFill>
                <a:latin typeface="HGP創英角ｺﾞｼｯｸUB" panose="020B0900000000000000" pitchFamily="50" charset="-128"/>
                <a:ea typeface="HGP創英角ｺﾞｼｯｸUB" panose="020B0900000000000000" pitchFamily="50" charset="-128"/>
              </a:rPr>
              <a:t>介護支援専門員代表者会議</a:t>
            </a:r>
            <a:endParaRPr kumimoji="1" lang="en-US" altLang="ja-JP" sz="16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80" name="角丸四角形 79"/>
          <p:cNvSpPr/>
          <p:nvPr/>
        </p:nvSpPr>
        <p:spPr>
          <a:xfrm>
            <a:off x="8370626" y="1506330"/>
            <a:ext cx="575187" cy="2646939"/>
          </a:xfrm>
          <a:prstGeom prst="round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vert="eaVert" rtlCol="0" anchor="ctr"/>
          <a:lstStyle/>
          <a:p>
            <a:r>
              <a:rPr lang="ja-JP" altLang="en-US" sz="1600" dirty="0">
                <a:solidFill>
                  <a:schemeClr val="tx1"/>
                </a:solidFill>
                <a:latin typeface="HGP創英角ｺﾞｼｯｸUB" panose="020B0900000000000000" pitchFamily="50" charset="-128"/>
                <a:ea typeface="HGP創英角ｺﾞｼｯｸUB" panose="020B0900000000000000" pitchFamily="50" charset="-128"/>
              </a:rPr>
              <a:t>第</a:t>
            </a:r>
            <a:r>
              <a:rPr lang="en-US" altLang="ja-JP" sz="1600" dirty="0">
                <a:solidFill>
                  <a:schemeClr val="tx1"/>
                </a:solidFill>
                <a:latin typeface="HGP創英角ｺﾞｼｯｸUB" panose="020B0900000000000000" pitchFamily="50" charset="-128"/>
                <a:ea typeface="HGP創英角ｺﾞｼｯｸUB" panose="020B0900000000000000" pitchFamily="50" charset="-128"/>
              </a:rPr>
              <a:t>11</a:t>
            </a:r>
            <a:r>
              <a:rPr lang="ja-JP" altLang="en-US" sz="1600" dirty="0">
                <a:solidFill>
                  <a:schemeClr val="tx1"/>
                </a:solidFill>
                <a:latin typeface="HGP創英角ｺﾞｼｯｸUB" panose="020B0900000000000000" pitchFamily="50" charset="-128"/>
                <a:ea typeface="HGP創英角ｺﾞｼｯｸUB" panose="020B0900000000000000" pitchFamily="50" charset="-128"/>
              </a:rPr>
              <a:t>回医療・介護合同会議</a:t>
            </a:r>
            <a:endParaRPr lang="en-US" altLang="ja-JP" sz="1600" dirty="0">
              <a:solidFill>
                <a:schemeClr val="tx1"/>
              </a:solidFill>
              <a:latin typeface="HGP創英角ｺﾞｼｯｸUB" panose="020B0900000000000000" pitchFamily="50" charset="-128"/>
              <a:ea typeface="HGP創英角ｺﾞｼｯｸUB" panose="020B0900000000000000" pitchFamily="50" charset="-128"/>
            </a:endParaRPr>
          </a:p>
          <a:p>
            <a:r>
              <a:rPr kumimoji="1" lang="ja-JP" altLang="en-US" sz="1600" dirty="0">
                <a:solidFill>
                  <a:schemeClr val="tx1"/>
                </a:solidFill>
                <a:latin typeface="HGP創英角ｺﾞｼｯｸUB" panose="020B0900000000000000" pitchFamily="50" charset="-128"/>
                <a:ea typeface="HGP創英角ｺﾞｼｯｸUB" panose="020B0900000000000000" pitchFamily="50" charset="-128"/>
              </a:rPr>
              <a:t>第９回メンテナンス会議</a:t>
            </a:r>
            <a:endParaRPr kumimoji="1" lang="en-US" altLang="ja-JP" sz="16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81" name="テキスト ボックス 80"/>
          <p:cNvSpPr txBox="1"/>
          <p:nvPr/>
        </p:nvSpPr>
        <p:spPr>
          <a:xfrm>
            <a:off x="8377646" y="4146940"/>
            <a:ext cx="600701" cy="338554"/>
          </a:xfrm>
          <a:prstGeom prst="rect">
            <a:avLst/>
          </a:prstGeom>
          <a:noFill/>
        </p:spPr>
        <p:txBody>
          <a:bodyPr wrap="square" rtlCol="0">
            <a:spAutoFit/>
          </a:bodyPr>
          <a:lstStyle/>
          <a:p>
            <a:r>
              <a:rPr lang="ja-JP" altLang="en-US" sz="1600" dirty="0">
                <a:solidFill>
                  <a:srgbClr val="FF0000"/>
                </a:solidFill>
                <a:latin typeface="HGP創英角ｺﾞｼｯｸUB" panose="020B0900000000000000" pitchFamily="50" charset="-128"/>
                <a:ea typeface="HGP創英角ｺﾞｼｯｸUB" panose="020B0900000000000000" pitchFamily="50" charset="-128"/>
              </a:rPr>
              <a:t>６</a:t>
            </a:r>
            <a:r>
              <a:rPr kumimoji="1" lang="ja-JP" altLang="en-US" sz="1600" dirty="0">
                <a:solidFill>
                  <a:srgbClr val="FF0000"/>
                </a:solidFill>
                <a:latin typeface="HGP創英角ｺﾞｼｯｸUB" panose="020B0900000000000000" pitchFamily="50" charset="-128"/>
                <a:ea typeface="HGP創英角ｺﾞｼｯｸUB" panose="020B0900000000000000" pitchFamily="50" charset="-128"/>
              </a:rPr>
              <a:t>月</a:t>
            </a:r>
          </a:p>
        </p:txBody>
      </p:sp>
      <p:sp>
        <p:nvSpPr>
          <p:cNvPr id="82" name="右矢印 81"/>
          <p:cNvSpPr/>
          <p:nvPr/>
        </p:nvSpPr>
        <p:spPr>
          <a:xfrm>
            <a:off x="8972261" y="1822201"/>
            <a:ext cx="941993" cy="589935"/>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28363" y="578006"/>
            <a:ext cx="4291559" cy="338554"/>
          </a:xfrm>
          <a:prstGeom prst="rect">
            <a:avLst/>
          </a:prstGeom>
          <a:noFill/>
        </p:spPr>
        <p:txBody>
          <a:bodyPr wrap="none" rtlCol="0">
            <a:spAutoFit/>
          </a:bodyPr>
          <a:lstStyle/>
          <a:p>
            <a:r>
              <a:rPr kumimoji="1" lang="ja-JP" altLang="en-US" sz="1600" b="1" dirty="0">
                <a:latin typeface="HG丸ｺﾞｼｯｸM-PRO" panose="020F0600000000000000" pitchFamily="50" charset="-128"/>
                <a:ea typeface="HG丸ｺﾞｼｯｸM-PRO" panose="020F0600000000000000" pitchFamily="50" charset="-128"/>
              </a:rPr>
              <a:t>＊</a:t>
            </a:r>
            <a:r>
              <a:rPr kumimoji="1" lang="ja-JP" altLang="en-US" sz="1600" dirty="0">
                <a:latin typeface="HG丸ｺﾞｼｯｸM-PRO" panose="020F0600000000000000" pitchFamily="50" charset="-128"/>
                <a:ea typeface="HG丸ｺﾞｼｯｸM-PRO" panose="020F0600000000000000" pitchFamily="50" charset="-128"/>
              </a:rPr>
              <a:t>令和元年５月～退院調整ルール運用開始</a:t>
            </a:r>
            <a:r>
              <a:rPr kumimoji="1" lang="ja-JP" altLang="en-US" sz="1600" b="1" dirty="0">
                <a:latin typeface="HG丸ｺﾞｼｯｸM-PRO" panose="020F0600000000000000" pitchFamily="50" charset="-128"/>
                <a:ea typeface="HG丸ｺﾞｼｯｸM-PRO" panose="020F0600000000000000" pitchFamily="50" charset="-128"/>
              </a:rPr>
              <a:t>＊</a:t>
            </a:r>
          </a:p>
        </p:txBody>
      </p:sp>
      <p:sp>
        <p:nvSpPr>
          <p:cNvPr id="54" name="テキスト ボックス 53"/>
          <p:cNvSpPr txBox="1"/>
          <p:nvPr/>
        </p:nvSpPr>
        <p:spPr>
          <a:xfrm>
            <a:off x="5238973" y="4559248"/>
            <a:ext cx="3672409" cy="338554"/>
          </a:xfrm>
          <a:prstGeom prst="rect">
            <a:avLst/>
          </a:prstGeom>
          <a:noFill/>
        </p:spPr>
        <p:txBody>
          <a:bodyPr wrap="square" rtlCol="0">
            <a:spAutoFit/>
          </a:bodyPr>
          <a:lstStyle/>
          <a:p>
            <a:r>
              <a:rPr lang="ja-JP" altLang="en-US" sz="1600" dirty="0">
                <a:solidFill>
                  <a:srgbClr val="FF0000"/>
                </a:solidFill>
                <a:latin typeface="HGP創英角ｺﾞｼｯｸUB" panose="020B0900000000000000" pitchFamily="50" charset="-128"/>
                <a:ea typeface="HGP創英角ｺﾞｼｯｸUB" panose="020B0900000000000000" pitchFamily="50" charset="-128"/>
              </a:rPr>
              <a:t>令和５年１０月～令和６年９月（１年間）</a:t>
            </a:r>
            <a:endParaRPr kumimoji="1" lang="ja-JP" altLang="en-US" sz="160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41" name="テキスト ボックス 40">
            <a:extLst>
              <a:ext uri="{FF2B5EF4-FFF2-40B4-BE49-F238E27FC236}">
                <a16:creationId xmlns:a16="http://schemas.microsoft.com/office/drawing/2014/main" id="{C48544BD-3B6B-4C1A-A05D-B0A3635387CC}"/>
              </a:ext>
            </a:extLst>
          </p:cNvPr>
          <p:cNvSpPr txBox="1"/>
          <p:nvPr/>
        </p:nvSpPr>
        <p:spPr>
          <a:xfrm>
            <a:off x="4373999" y="4110654"/>
            <a:ext cx="822715" cy="307777"/>
          </a:xfrm>
          <a:prstGeom prst="rect">
            <a:avLst/>
          </a:prstGeom>
          <a:noFill/>
        </p:spPr>
        <p:txBody>
          <a:bodyPr wrap="square" rtlCol="0">
            <a:spAutoFit/>
          </a:bodyPr>
          <a:lstStyle/>
          <a:p>
            <a:r>
              <a:rPr lang="ja-JP" altLang="en-US" sz="1400" dirty="0">
                <a:solidFill>
                  <a:srgbClr val="FF0000"/>
                </a:solidFill>
                <a:latin typeface="HGP創英角ｺﾞｼｯｸUB" panose="020B0900000000000000" pitchFamily="50" charset="-128"/>
                <a:ea typeface="HGP創英角ｺﾞｼｯｸUB" panose="020B0900000000000000" pitchFamily="50" charset="-128"/>
              </a:rPr>
              <a:t>１２</a:t>
            </a:r>
            <a:r>
              <a:rPr kumimoji="1" lang="ja-JP" altLang="en-US" sz="1400" dirty="0">
                <a:solidFill>
                  <a:srgbClr val="FF0000"/>
                </a:solidFill>
                <a:latin typeface="HGP創英角ｺﾞｼｯｸUB" panose="020B0900000000000000" pitchFamily="50" charset="-128"/>
                <a:ea typeface="HGP創英角ｺﾞｼｯｸUB" panose="020B0900000000000000" pitchFamily="50" charset="-128"/>
              </a:rPr>
              <a:t>月</a:t>
            </a:r>
          </a:p>
        </p:txBody>
      </p:sp>
      <p:sp>
        <p:nvSpPr>
          <p:cNvPr id="2" name="四角形: 角を丸くする 1">
            <a:extLst>
              <a:ext uri="{FF2B5EF4-FFF2-40B4-BE49-F238E27FC236}">
                <a16:creationId xmlns:a16="http://schemas.microsoft.com/office/drawing/2014/main" id="{B0319A7D-98EC-468F-970A-9A67582964BD}"/>
              </a:ext>
            </a:extLst>
          </p:cNvPr>
          <p:cNvSpPr/>
          <p:nvPr/>
        </p:nvSpPr>
        <p:spPr>
          <a:xfrm>
            <a:off x="342878" y="5110405"/>
            <a:ext cx="9217024" cy="1486571"/>
          </a:xfrm>
          <a:prstGeom prst="round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rPr>
              <a:t>　令和</a:t>
            </a:r>
            <a:r>
              <a:rPr kumimoji="1" lang="en-US" altLang="ja-JP" dirty="0">
                <a:solidFill>
                  <a:schemeClr val="tx1"/>
                </a:solidFill>
              </a:rPr>
              <a:t>4</a:t>
            </a:r>
            <a:r>
              <a:rPr kumimoji="1" lang="ja-JP" altLang="en-US" dirty="0">
                <a:solidFill>
                  <a:schemeClr val="tx1"/>
                </a:solidFill>
              </a:rPr>
              <a:t>年度から，ケアマネへの負担を考慮し，アンケート調査を年</a:t>
            </a:r>
            <a:r>
              <a:rPr kumimoji="1" lang="en-US" altLang="ja-JP" dirty="0">
                <a:solidFill>
                  <a:schemeClr val="tx1"/>
                </a:solidFill>
              </a:rPr>
              <a:t>1</a:t>
            </a:r>
            <a:r>
              <a:rPr kumimoji="1" lang="ja-JP" altLang="en-US" dirty="0">
                <a:solidFill>
                  <a:schemeClr val="tx1"/>
                </a:solidFill>
              </a:rPr>
              <a:t>回としました。</a:t>
            </a:r>
            <a:endParaRPr kumimoji="1" lang="en-US" altLang="ja-JP" dirty="0">
              <a:solidFill>
                <a:schemeClr val="tx1"/>
              </a:solidFill>
            </a:endParaRPr>
          </a:p>
          <a:p>
            <a:r>
              <a:rPr kumimoji="1" lang="ja-JP" altLang="en-US" dirty="0">
                <a:solidFill>
                  <a:schemeClr val="tx1"/>
                </a:solidFill>
              </a:rPr>
              <a:t>また，「情報提供を行ったのは，退院何日前だったのか」という客観的指標も調査票に盛り込むこととし，令和５年度から調査票を改めました。</a:t>
            </a:r>
            <a:endParaRPr kumimoji="1" lang="en-US" altLang="ja-JP" dirty="0">
              <a:solidFill>
                <a:schemeClr val="tx1"/>
              </a:solidFill>
            </a:endParaRPr>
          </a:p>
          <a:p>
            <a:r>
              <a:rPr kumimoji="1" lang="ja-JP" altLang="en-US" dirty="0">
                <a:solidFill>
                  <a:schemeClr val="tx1"/>
                </a:solidFill>
              </a:rPr>
              <a:t>　ご協力をお願いします。</a:t>
            </a:r>
            <a:endParaRPr kumimoji="1" lang="ja-JP" altLang="en-US" dirty="0"/>
          </a:p>
        </p:txBody>
      </p:sp>
    </p:spTree>
    <p:extLst>
      <p:ext uri="{BB962C8B-B14F-4D97-AF65-F5344CB8AC3E}">
        <p14:creationId xmlns:p14="http://schemas.microsoft.com/office/powerpoint/2010/main" val="30811768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082D72-1AA3-4C05-8FCB-281B6643208A}"/>
              </a:ext>
            </a:extLst>
          </p:cNvPr>
          <p:cNvSpPr>
            <a:spLocks noGrp="1"/>
          </p:cNvSpPr>
          <p:nvPr>
            <p:ph type="title"/>
          </p:nvPr>
        </p:nvSpPr>
        <p:spPr>
          <a:xfrm>
            <a:off x="220222" y="194372"/>
            <a:ext cx="9465555" cy="1027925"/>
          </a:xfrm>
          <a:solidFill>
            <a:srgbClr val="002060"/>
          </a:solidFill>
        </p:spPr>
        <p:txBody>
          <a:bodyPr>
            <a:noAutofit/>
          </a:bodyPr>
          <a:lstStyle/>
          <a:p>
            <a:r>
              <a:rPr kumimoji="1" lang="ja-JP" altLang="en-US" sz="2800" dirty="0">
                <a:solidFill>
                  <a:schemeClr val="bg1"/>
                </a:solidFill>
              </a:rPr>
              <a:t>１　入退院時の情報提供は良好！</a:t>
            </a:r>
            <a:br>
              <a:rPr kumimoji="1" lang="en-US" altLang="ja-JP" sz="2800" dirty="0">
                <a:solidFill>
                  <a:schemeClr val="bg1"/>
                </a:solidFill>
              </a:rPr>
            </a:br>
            <a:r>
              <a:rPr kumimoji="1" lang="ja-JP" altLang="en-US" sz="2800" dirty="0">
                <a:solidFill>
                  <a:schemeClr val="bg1"/>
                </a:solidFill>
              </a:rPr>
              <a:t>ルールの定着を目指します。</a:t>
            </a:r>
          </a:p>
        </p:txBody>
      </p:sp>
      <p:graphicFrame>
        <p:nvGraphicFramePr>
          <p:cNvPr id="4" name="コンテンツ プレースホルダー 3">
            <a:extLst>
              <a:ext uri="{FF2B5EF4-FFF2-40B4-BE49-F238E27FC236}">
                <a16:creationId xmlns:a16="http://schemas.microsoft.com/office/drawing/2014/main" id="{C9C45E75-220D-460D-B546-614B9F0E49C1}"/>
              </a:ext>
            </a:extLst>
          </p:cNvPr>
          <p:cNvGraphicFramePr>
            <a:graphicFrameLocks noGrp="1"/>
          </p:cNvGraphicFramePr>
          <p:nvPr>
            <p:ph idx="1"/>
            <p:extLst>
              <p:ext uri="{D42A27DB-BD31-4B8C-83A1-F6EECF244321}">
                <p14:modId xmlns:p14="http://schemas.microsoft.com/office/powerpoint/2010/main" val="1687390825"/>
              </p:ext>
            </p:extLst>
          </p:nvPr>
        </p:nvGraphicFramePr>
        <p:xfrm>
          <a:off x="293353" y="1394880"/>
          <a:ext cx="6515195" cy="5306253"/>
        </p:xfrm>
        <a:graphic>
          <a:graphicData uri="http://schemas.openxmlformats.org/drawingml/2006/chart">
            <c:chart xmlns:c="http://schemas.openxmlformats.org/drawingml/2006/chart" xmlns:r="http://schemas.openxmlformats.org/officeDocument/2006/relationships" r:id="rId2"/>
          </a:graphicData>
        </a:graphic>
      </p:graphicFrame>
      <p:sp>
        <p:nvSpPr>
          <p:cNvPr id="6" name="吹き出し: 角を丸めた四角形 5">
            <a:extLst>
              <a:ext uri="{FF2B5EF4-FFF2-40B4-BE49-F238E27FC236}">
                <a16:creationId xmlns:a16="http://schemas.microsoft.com/office/drawing/2014/main" id="{2628A0FD-03BC-4078-B747-62688D945297}"/>
              </a:ext>
            </a:extLst>
          </p:cNvPr>
          <p:cNvSpPr/>
          <p:nvPr/>
        </p:nvSpPr>
        <p:spPr>
          <a:xfrm>
            <a:off x="5385048" y="1700808"/>
            <a:ext cx="1406956" cy="288030"/>
          </a:xfrm>
          <a:prstGeom prst="wedgeRoundRectCallout">
            <a:avLst>
              <a:gd name="adj1" fmla="val 26387"/>
              <a:gd name="adj2" fmla="val 71203"/>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200" dirty="0">
                <a:solidFill>
                  <a:schemeClr val="tx1"/>
                </a:solidFill>
              </a:rPr>
              <a:t>運用後３年６か月</a:t>
            </a:r>
          </a:p>
        </p:txBody>
      </p:sp>
      <p:sp>
        <p:nvSpPr>
          <p:cNvPr id="7" name="吹き出し: 角を丸めた四角形 6">
            <a:extLst>
              <a:ext uri="{FF2B5EF4-FFF2-40B4-BE49-F238E27FC236}">
                <a16:creationId xmlns:a16="http://schemas.microsoft.com/office/drawing/2014/main" id="{BFD23A74-E773-45D9-A656-535BBC7A0D9D}"/>
              </a:ext>
            </a:extLst>
          </p:cNvPr>
          <p:cNvSpPr/>
          <p:nvPr/>
        </p:nvSpPr>
        <p:spPr>
          <a:xfrm>
            <a:off x="4076240" y="6318605"/>
            <a:ext cx="3330149" cy="357609"/>
          </a:xfrm>
          <a:prstGeom prst="wedgeRoundRectCallout">
            <a:avLst>
              <a:gd name="adj1" fmla="val 29479"/>
              <a:gd name="adj2" fmla="val 138173"/>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400" dirty="0">
                <a:solidFill>
                  <a:schemeClr val="tx1"/>
                </a:solidFill>
              </a:rPr>
              <a:t>＊転院による退院は除く</a:t>
            </a:r>
          </a:p>
        </p:txBody>
      </p:sp>
      <p:cxnSp>
        <p:nvCxnSpPr>
          <p:cNvPr id="9" name="直線コネクタ 8">
            <a:extLst>
              <a:ext uri="{FF2B5EF4-FFF2-40B4-BE49-F238E27FC236}">
                <a16:creationId xmlns:a16="http://schemas.microsoft.com/office/drawing/2014/main" id="{F3357A50-45DC-406B-B605-604A67361AB2}"/>
              </a:ext>
            </a:extLst>
          </p:cNvPr>
          <p:cNvCxnSpPr>
            <a:cxnSpLocks/>
          </p:cNvCxnSpPr>
          <p:nvPr/>
        </p:nvCxnSpPr>
        <p:spPr>
          <a:xfrm>
            <a:off x="721072" y="2924944"/>
            <a:ext cx="6087476" cy="0"/>
          </a:xfrm>
          <a:prstGeom prst="line">
            <a:avLst/>
          </a:prstGeom>
          <a:ln>
            <a:prstDash val="sysDot"/>
          </a:ln>
        </p:spPr>
        <p:style>
          <a:lnRef idx="1">
            <a:schemeClr val="accent2"/>
          </a:lnRef>
          <a:fillRef idx="0">
            <a:schemeClr val="accent2"/>
          </a:fillRef>
          <a:effectRef idx="0">
            <a:schemeClr val="accent2"/>
          </a:effectRef>
          <a:fontRef idx="minor">
            <a:schemeClr val="tx1"/>
          </a:fontRef>
        </p:style>
      </p:cxnSp>
      <p:sp>
        <p:nvSpPr>
          <p:cNvPr id="10" name="吹き出し: 角を丸めた四角形 9">
            <a:extLst>
              <a:ext uri="{FF2B5EF4-FFF2-40B4-BE49-F238E27FC236}">
                <a16:creationId xmlns:a16="http://schemas.microsoft.com/office/drawing/2014/main" id="{6E1B85A6-99FC-4F45-ACC9-3091D98DD90F}"/>
              </a:ext>
            </a:extLst>
          </p:cNvPr>
          <p:cNvSpPr/>
          <p:nvPr/>
        </p:nvSpPr>
        <p:spPr>
          <a:xfrm>
            <a:off x="376047" y="6247908"/>
            <a:ext cx="3744417" cy="403388"/>
          </a:xfrm>
          <a:prstGeom prst="wedgeRoundRectCallout">
            <a:avLst>
              <a:gd name="adj1" fmla="val -7809"/>
              <a:gd name="adj2" fmla="val -36263"/>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運用前：入院時情報提供率は医療機関への聞き取りによる</a:t>
            </a:r>
          </a:p>
        </p:txBody>
      </p:sp>
      <p:sp>
        <p:nvSpPr>
          <p:cNvPr id="13" name="吹き出し: 角を丸めた四角形 12">
            <a:extLst>
              <a:ext uri="{FF2B5EF4-FFF2-40B4-BE49-F238E27FC236}">
                <a16:creationId xmlns:a16="http://schemas.microsoft.com/office/drawing/2014/main" id="{0BBA49C1-A591-4F6A-9F63-7594B7312CD2}"/>
              </a:ext>
            </a:extLst>
          </p:cNvPr>
          <p:cNvSpPr/>
          <p:nvPr/>
        </p:nvSpPr>
        <p:spPr>
          <a:xfrm>
            <a:off x="7042354" y="1564691"/>
            <a:ext cx="2643423" cy="4882214"/>
          </a:xfrm>
          <a:prstGeom prst="wedgeRoundRectCallout">
            <a:avLst>
              <a:gd name="adj1" fmla="val -7809"/>
              <a:gd name="adj2" fmla="val -46544"/>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rPr>
              <a:t>★　毎回，アンケートへのご協力，ありがとうございます。</a:t>
            </a:r>
            <a:endParaRPr kumimoji="1" lang="en-US" altLang="ja-JP" dirty="0">
              <a:solidFill>
                <a:schemeClr val="tx1"/>
              </a:solidFill>
            </a:endParaRPr>
          </a:p>
          <a:p>
            <a:r>
              <a:rPr kumimoji="1" lang="ja-JP" altLang="en-US" dirty="0">
                <a:solidFill>
                  <a:schemeClr val="tx1"/>
                </a:solidFill>
              </a:rPr>
              <a:t>　 関係者の皆様の実際の声を聴かせていただく機会の一つです。ご協力をお願いします。</a:t>
            </a:r>
            <a:endParaRPr kumimoji="1" lang="en-US" altLang="ja-JP" dirty="0">
              <a:solidFill>
                <a:schemeClr val="tx1"/>
              </a:solidFill>
            </a:endParaRPr>
          </a:p>
          <a:p>
            <a:endParaRPr lang="en-US" altLang="ja-JP" dirty="0">
              <a:solidFill>
                <a:schemeClr val="tx1"/>
              </a:solidFill>
            </a:endParaRPr>
          </a:p>
          <a:p>
            <a:endParaRPr kumimoji="1" lang="en-US" altLang="ja-JP" dirty="0">
              <a:solidFill>
                <a:schemeClr val="tx1"/>
              </a:solidFill>
            </a:endParaRPr>
          </a:p>
          <a:p>
            <a:r>
              <a:rPr kumimoji="1" lang="ja-JP" altLang="en-US" sz="2000" dirty="0">
                <a:solidFill>
                  <a:schemeClr val="tx1"/>
                </a:solidFill>
              </a:rPr>
              <a:t>♥　</a:t>
            </a:r>
            <a:r>
              <a:rPr kumimoji="1" lang="ja-JP" altLang="en-US" dirty="0">
                <a:solidFill>
                  <a:schemeClr val="tx1"/>
                </a:solidFill>
              </a:rPr>
              <a:t>入退院時の情報提供率は，運用開始から，どちらも</a:t>
            </a:r>
            <a:r>
              <a:rPr kumimoji="1" lang="ja-JP" altLang="en-US" b="1" u="sng" dirty="0">
                <a:solidFill>
                  <a:schemeClr val="tx1"/>
                </a:solidFill>
              </a:rPr>
              <a:t>８割以上</a:t>
            </a:r>
            <a:r>
              <a:rPr kumimoji="1" lang="ja-JP" altLang="en-US" dirty="0">
                <a:solidFill>
                  <a:schemeClr val="tx1"/>
                </a:solidFill>
              </a:rPr>
              <a:t>をキープしており，最近では</a:t>
            </a:r>
            <a:r>
              <a:rPr kumimoji="1" lang="en-US" altLang="ja-JP" b="1" u="sng" dirty="0">
                <a:solidFill>
                  <a:schemeClr val="tx1"/>
                </a:solidFill>
              </a:rPr>
              <a:t>9</a:t>
            </a:r>
            <a:r>
              <a:rPr kumimoji="1" lang="ja-JP" altLang="en-US" b="1" u="sng" dirty="0">
                <a:solidFill>
                  <a:schemeClr val="tx1"/>
                </a:solidFill>
              </a:rPr>
              <a:t>割以上</a:t>
            </a:r>
            <a:r>
              <a:rPr kumimoji="1" lang="ja-JP" altLang="en-US" dirty="0">
                <a:solidFill>
                  <a:schemeClr val="tx1"/>
                </a:solidFill>
              </a:rPr>
              <a:t>をキープしています。</a:t>
            </a:r>
            <a:endParaRPr kumimoji="1" lang="en-US" altLang="ja-JP" dirty="0">
              <a:solidFill>
                <a:schemeClr val="tx1"/>
              </a:solidFill>
            </a:endParaRPr>
          </a:p>
          <a:p>
            <a:endParaRPr lang="en-US" altLang="ja-JP" dirty="0">
              <a:solidFill>
                <a:schemeClr val="tx1"/>
              </a:solidFill>
            </a:endParaRPr>
          </a:p>
          <a:p>
            <a:endParaRPr kumimoji="1" lang="en-US" altLang="ja-JP" sz="1400" dirty="0">
              <a:solidFill>
                <a:schemeClr val="tx1"/>
              </a:solidFill>
            </a:endParaRPr>
          </a:p>
        </p:txBody>
      </p:sp>
    </p:spTree>
    <p:extLst>
      <p:ext uri="{BB962C8B-B14F-4D97-AF65-F5344CB8AC3E}">
        <p14:creationId xmlns:p14="http://schemas.microsoft.com/office/powerpoint/2010/main" val="3580750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395FB41-D763-4048-9905-A4AD00332AC4}"/>
              </a:ext>
            </a:extLst>
          </p:cNvPr>
          <p:cNvSpPr>
            <a:spLocks noGrp="1"/>
          </p:cNvSpPr>
          <p:nvPr>
            <p:ph type="title"/>
          </p:nvPr>
        </p:nvSpPr>
        <p:spPr>
          <a:xfrm>
            <a:off x="495300" y="274638"/>
            <a:ext cx="8915400" cy="1143000"/>
          </a:xfrm>
          <a:solidFill>
            <a:srgbClr val="002060"/>
          </a:solidFill>
        </p:spPr>
        <p:txBody>
          <a:bodyPr>
            <a:normAutofit/>
          </a:bodyPr>
          <a:lstStyle/>
          <a:p>
            <a:pPr algn="r"/>
            <a:r>
              <a:rPr kumimoji="1" lang="ja-JP" altLang="en-US" sz="2800" dirty="0">
                <a:solidFill>
                  <a:schemeClr val="bg1"/>
                </a:solidFill>
              </a:rPr>
              <a:t>２　入退院支援ルールの運用後，連携が深まっています！</a:t>
            </a:r>
            <a:r>
              <a:rPr kumimoji="1" lang="ja-JP" altLang="en-US" sz="2000" dirty="0">
                <a:solidFill>
                  <a:schemeClr val="bg1"/>
                </a:solidFill>
              </a:rPr>
              <a:t>（アンケート調査，メンテナンス会議等より）</a:t>
            </a:r>
          </a:p>
        </p:txBody>
      </p:sp>
      <p:graphicFrame>
        <p:nvGraphicFramePr>
          <p:cNvPr id="4" name="コンテンツ プレースホルダー 3">
            <a:extLst>
              <a:ext uri="{FF2B5EF4-FFF2-40B4-BE49-F238E27FC236}">
                <a16:creationId xmlns:a16="http://schemas.microsoft.com/office/drawing/2014/main" id="{FA1129CA-4B92-421C-BF29-E83D2724BA8D}"/>
              </a:ext>
            </a:extLst>
          </p:cNvPr>
          <p:cNvGraphicFramePr>
            <a:graphicFrameLocks noGrp="1"/>
          </p:cNvGraphicFramePr>
          <p:nvPr>
            <p:ph idx="1"/>
            <p:extLst>
              <p:ext uri="{D42A27DB-BD31-4B8C-83A1-F6EECF244321}">
                <p14:modId xmlns:p14="http://schemas.microsoft.com/office/powerpoint/2010/main" val="1195354154"/>
              </p:ext>
            </p:extLst>
          </p:nvPr>
        </p:nvGraphicFramePr>
        <p:xfrm>
          <a:off x="495300" y="1600200"/>
          <a:ext cx="8915400" cy="4781128"/>
        </p:xfrm>
        <a:graphic>
          <a:graphicData uri="http://schemas.openxmlformats.org/drawingml/2006/table">
            <a:tbl>
              <a:tblPr firstRow="1" bandRow="1">
                <a:tableStyleId>{5C22544A-7EE6-4342-B048-85BDC9FD1C3A}</a:tableStyleId>
              </a:tblPr>
              <a:tblGrid>
                <a:gridCol w="4457700">
                  <a:extLst>
                    <a:ext uri="{9D8B030D-6E8A-4147-A177-3AD203B41FA5}">
                      <a16:colId xmlns:a16="http://schemas.microsoft.com/office/drawing/2014/main" val="141223269"/>
                    </a:ext>
                  </a:extLst>
                </a:gridCol>
                <a:gridCol w="4457700">
                  <a:extLst>
                    <a:ext uri="{9D8B030D-6E8A-4147-A177-3AD203B41FA5}">
                      <a16:colId xmlns:a16="http://schemas.microsoft.com/office/drawing/2014/main" val="734099297"/>
                    </a:ext>
                  </a:extLst>
                </a:gridCol>
              </a:tblGrid>
              <a:tr h="594505">
                <a:tc>
                  <a:txBody>
                    <a:bodyPr/>
                    <a:lstStyle/>
                    <a:p>
                      <a:pPr algn="ctr"/>
                      <a:r>
                        <a:rPr kumimoji="1" lang="ja-JP" altLang="en-US" dirty="0"/>
                        <a:t>介護側の意見</a:t>
                      </a:r>
                    </a:p>
                  </a:txBody>
                  <a:tcPr/>
                </a:tc>
                <a:tc>
                  <a:txBody>
                    <a:bodyPr/>
                    <a:lstStyle/>
                    <a:p>
                      <a:pPr algn="ctr"/>
                      <a:r>
                        <a:rPr kumimoji="1" lang="ja-JP" altLang="en-US" dirty="0"/>
                        <a:t>医療側の意見</a:t>
                      </a:r>
                    </a:p>
                  </a:txBody>
                  <a:tcPr/>
                </a:tc>
                <a:extLst>
                  <a:ext uri="{0D108BD9-81ED-4DB2-BD59-A6C34878D82A}">
                    <a16:rowId xmlns:a16="http://schemas.microsoft.com/office/drawing/2014/main" val="671766271"/>
                  </a:ext>
                </a:extLst>
              </a:tr>
              <a:tr h="4186623">
                <a:tc>
                  <a:txBody>
                    <a:bodyPr/>
                    <a:lstStyle/>
                    <a:p>
                      <a:r>
                        <a:rPr kumimoji="1" lang="ja-JP" altLang="en-US" dirty="0"/>
                        <a:t>①医療側の意見①同様。</a:t>
                      </a:r>
                      <a:endParaRPr kumimoji="1" lang="en-US" altLang="ja-JP" dirty="0"/>
                    </a:p>
                    <a:p>
                      <a:endParaRPr kumimoji="1" lang="en-US" altLang="ja-JP" dirty="0"/>
                    </a:p>
                    <a:p>
                      <a:r>
                        <a:rPr kumimoji="1" lang="ja-JP" altLang="en-US" dirty="0"/>
                        <a:t>②直接，病棟で情報収集はできなかったが，看護師，リハ職から連絡があり，身体状況を把握した上でスムーズに退院支援ができた。（普段より詳細な情報をいただいた）</a:t>
                      </a:r>
                      <a:endParaRPr kumimoji="1" lang="en-US" altLang="ja-JP" dirty="0"/>
                    </a:p>
                    <a:p>
                      <a:endParaRPr kumimoji="1" lang="en-US" altLang="ja-JP" dirty="0"/>
                    </a:p>
                    <a:p>
                      <a:r>
                        <a:rPr kumimoji="1" lang="ja-JP" altLang="en-US" dirty="0"/>
                        <a:t>③入院の連絡を受けた際に，退院の目処も確認でき，退院後の在宅生活に向けて専門職から必要な情報をいただき，退院後の必要な支援につなげられた。</a:t>
                      </a:r>
                      <a:endParaRPr kumimoji="1" lang="en-US" altLang="ja-JP" dirty="0"/>
                    </a:p>
                    <a:p>
                      <a:endParaRPr kumimoji="1" lang="ja-JP" altLang="en-US" dirty="0"/>
                    </a:p>
                  </a:txBody>
                  <a:tcPr/>
                </a:tc>
                <a:tc>
                  <a:txBody>
                    <a:bodyPr/>
                    <a:lstStyle/>
                    <a:p>
                      <a:r>
                        <a:rPr kumimoji="1" lang="ja-JP" altLang="en-US" dirty="0"/>
                        <a:t>①コロナ禍の影響で面接による情報提供はコロナ禍以前と比較して少ない中で，面接に取り組んでいる状況や詳細な内容の情報提供を受け，連携や調整し易かった。</a:t>
                      </a:r>
                      <a:endParaRPr kumimoji="1" lang="en-US" altLang="ja-JP" dirty="0"/>
                    </a:p>
                    <a:p>
                      <a:endParaRPr kumimoji="1" lang="en-US" altLang="ja-JP" dirty="0"/>
                    </a:p>
                    <a:p>
                      <a:r>
                        <a:rPr kumimoji="1" lang="ja-JP" altLang="en-US" dirty="0"/>
                        <a:t>②ターミナルケアが必要な患者の在宅生活への準備を素早く整えてもらい，在宅希望の患者の退院が早めに行えた。</a:t>
                      </a:r>
                      <a:endParaRPr kumimoji="1" lang="en-US" altLang="ja-JP" dirty="0"/>
                    </a:p>
                    <a:p>
                      <a:endParaRPr kumimoji="1" lang="en-US" altLang="ja-JP" dirty="0"/>
                    </a:p>
                    <a:p>
                      <a:r>
                        <a:rPr kumimoji="1" lang="ja-JP" altLang="en-US" dirty="0"/>
                        <a:t>③退院許可された時点で主治医・看護師から家族に連絡があると同時期にケアマネにも情報提供し，ケアマネと家族で相談し，スムーズに退院ができた。</a:t>
                      </a:r>
                    </a:p>
                  </a:txBody>
                  <a:tcPr/>
                </a:tc>
                <a:extLst>
                  <a:ext uri="{0D108BD9-81ED-4DB2-BD59-A6C34878D82A}">
                    <a16:rowId xmlns:a16="http://schemas.microsoft.com/office/drawing/2014/main" val="2796300640"/>
                  </a:ext>
                </a:extLst>
              </a:tr>
            </a:tbl>
          </a:graphicData>
        </a:graphic>
      </p:graphicFrame>
    </p:spTree>
    <p:extLst>
      <p:ext uri="{BB962C8B-B14F-4D97-AF65-F5344CB8AC3E}">
        <p14:creationId xmlns:p14="http://schemas.microsoft.com/office/powerpoint/2010/main" val="711310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395FB41-D763-4048-9905-A4AD00332AC4}"/>
              </a:ext>
            </a:extLst>
          </p:cNvPr>
          <p:cNvSpPr>
            <a:spLocks noGrp="1"/>
          </p:cNvSpPr>
          <p:nvPr>
            <p:ph type="title"/>
          </p:nvPr>
        </p:nvSpPr>
        <p:spPr>
          <a:xfrm>
            <a:off x="495300" y="274638"/>
            <a:ext cx="9066212" cy="1066130"/>
          </a:xfrm>
          <a:solidFill>
            <a:srgbClr val="002060"/>
          </a:solidFill>
        </p:spPr>
        <p:txBody>
          <a:bodyPr>
            <a:normAutofit/>
          </a:bodyPr>
          <a:lstStyle/>
          <a:p>
            <a:pPr algn="r"/>
            <a:r>
              <a:rPr kumimoji="1" lang="ja-JP" altLang="en-US" sz="2800" dirty="0">
                <a:solidFill>
                  <a:schemeClr val="bg1"/>
                </a:solidFill>
              </a:rPr>
              <a:t>２　入退院支援ルールの効果的な運用についての意見交換</a:t>
            </a:r>
            <a:br>
              <a:rPr kumimoji="1" lang="en-US" altLang="ja-JP" sz="2800" dirty="0">
                <a:solidFill>
                  <a:schemeClr val="bg1"/>
                </a:solidFill>
              </a:rPr>
            </a:br>
            <a:r>
              <a:rPr kumimoji="1" lang="ja-JP" altLang="en-US" sz="1800" dirty="0">
                <a:solidFill>
                  <a:schemeClr val="bg1"/>
                </a:solidFill>
              </a:rPr>
              <a:t>（第</a:t>
            </a:r>
            <a:r>
              <a:rPr kumimoji="1" lang="en-US" altLang="ja-JP" sz="1800" dirty="0">
                <a:solidFill>
                  <a:schemeClr val="bg1"/>
                </a:solidFill>
              </a:rPr>
              <a:t>7</a:t>
            </a:r>
            <a:r>
              <a:rPr kumimoji="1" lang="ja-JP" altLang="en-US" sz="1800" dirty="0">
                <a:solidFill>
                  <a:schemeClr val="bg1"/>
                </a:solidFill>
              </a:rPr>
              <a:t>回メンテナンス会議より）</a:t>
            </a:r>
          </a:p>
        </p:txBody>
      </p:sp>
      <p:graphicFrame>
        <p:nvGraphicFramePr>
          <p:cNvPr id="4" name="コンテンツ プレースホルダー 3">
            <a:extLst>
              <a:ext uri="{FF2B5EF4-FFF2-40B4-BE49-F238E27FC236}">
                <a16:creationId xmlns:a16="http://schemas.microsoft.com/office/drawing/2014/main" id="{FA1129CA-4B92-421C-BF29-E83D2724BA8D}"/>
              </a:ext>
            </a:extLst>
          </p:cNvPr>
          <p:cNvGraphicFramePr>
            <a:graphicFrameLocks noGrp="1"/>
          </p:cNvGraphicFramePr>
          <p:nvPr>
            <p:ph idx="1"/>
            <p:extLst>
              <p:ext uri="{D42A27DB-BD31-4B8C-83A1-F6EECF244321}">
                <p14:modId xmlns:p14="http://schemas.microsoft.com/office/powerpoint/2010/main" val="2027570022"/>
              </p:ext>
            </p:extLst>
          </p:nvPr>
        </p:nvGraphicFramePr>
        <p:xfrm>
          <a:off x="495300" y="1340768"/>
          <a:ext cx="9066212" cy="4781128"/>
        </p:xfrm>
        <a:graphic>
          <a:graphicData uri="http://schemas.openxmlformats.org/drawingml/2006/table">
            <a:tbl>
              <a:tblPr firstRow="1" bandRow="1">
                <a:tableStyleId>{5C22544A-7EE6-4342-B048-85BDC9FD1C3A}</a:tableStyleId>
              </a:tblPr>
              <a:tblGrid>
                <a:gridCol w="4457700">
                  <a:extLst>
                    <a:ext uri="{9D8B030D-6E8A-4147-A177-3AD203B41FA5}">
                      <a16:colId xmlns:a16="http://schemas.microsoft.com/office/drawing/2014/main" val="141223269"/>
                    </a:ext>
                  </a:extLst>
                </a:gridCol>
                <a:gridCol w="4608512">
                  <a:extLst>
                    <a:ext uri="{9D8B030D-6E8A-4147-A177-3AD203B41FA5}">
                      <a16:colId xmlns:a16="http://schemas.microsoft.com/office/drawing/2014/main" val="734099297"/>
                    </a:ext>
                  </a:extLst>
                </a:gridCol>
              </a:tblGrid>
              <a:tr h="594505">
                <a:tc>
                  <a:txBody>
                    <a:bodyPr/>
                    <a:lstStyle/>
                    <a:p>
                      <a:pPr algn="ctr"/>
                      <a:r>
                        <a:rPr kumimoji="1" lang="ja-JP" altLang="en-US" dirty="0"/>
                        <a:t>主なご意見</a:t>
                      </a:r>
                    </a:p>
                  </a:txBody>
                  <a:tcPr/>
                </a:tc>
                <a:tc>
                  <a:txBody>
                    <a:bodyPr/>
                    <a:lstStyle/>
                    <a:p>
                      <a:pPr algn="ctr"/>
                      <a:r>
                        <a:rPr kumimoji="1" lang="ja-JP" altLang="en-US" dirty="0"/>
                        <a:t>確認内容</a:t>
                      </a:r>
                    </a:p>
                  </a:txBody>
                  <a:tcPr/>
                </a:tc>
                <a:extLst>
                  <a:ext uri="{0D108BD9-81ED-4DB2-BD59-A6C34878D82A}">
                    <a16:rowId xmlns:a16="http://schemas.microsoft.com/office/drawing/2014/main" val="671766271"/>
                  </a:ext>
                </a:extLst>
              </a:tr>
              <a:tr h="4186623">
                <a:tc>
                  <a:txBody>
                    <a:bodyPr/>
                    <a:lstStyle/>
                    <a:p>
                      <a:r>
                        <a:rPr kumimoji="1" lang="ja-JP" altLang="en-US" dirty="0"/>
                        <a:t>①退院日を早く知りたい。病棟看護師，リハビリ職の方々からも情報はいただいているが，いきなり在宅へ戻る方も多く見られる。</a:t>
                      </a:r>
                      <a:endParaRPr kumimoji="1" lang="en-US" altLang="ja-JP" dirty="0"/>
                    </a:p>
                    <a:p>
                      <a:endParaRPr kumimoji="1" lang="en-US" altLang="ja-JP" dirty="0"/>
                    </a:p>
                    <a:p>
                      <a:r>
                        <a:rPr kumimoji="1" lang="ja-JP" altLang="en-US" dirty="0"/>
                        <a:t>②連携シートの</a:t>
                      </a:r>
                      <a:r>
                        <a:rPr kumimoji="1" lang="en-US" altLang="ja-JP" dirty="0"/>
                        <a:t>【</a:t>
                      </a:r>
                      <a:r>
                        <a:rPr kumimoji="1" lang="ja-JP" altLang="en-US" dirty="0"/>
                        <a:t>連絡事項・その他</a:t>
                      </a:r>
                      <a:r>
                        <a:rPr kumimoji="1" lang="en-US" altLang="ja-JP" dirty="0"/>
                        <a:t>】</a:t>
                      </a:r>
                      <a:r>
                        <a:rPr kumimoji="1" lang="ja-JP" altLang="en-US" dirty="0"/>
                        <a:t>欄に</a:t>
                      </a:r>
                      <a:r>
                        <a:rPr kumimoji="1" lang="en-US" altLang="ja-JP" dirty="0"/>
                        <a:t>1</a:t>
                      </a:r>
                      <a:r>
                        <a:rPr kumimoji="1" lang="ja-JP" altLang="en-US" dirty="0"/>
                        <a:t>最終排便日，</a:t>
                      </a:r>
                      <a:r>
                        <a:rPr kumimoji="1" lang="en-US" altLang="ja-JP" dirty="0"/>
                        <a:t>2</a:t>
                      </a:r>
                      <a:r>
                        <a:rPr kumimoji="1" lang="ja-JP" altLang="en-US" dirty="0"/>
                        <a:t>最終入浴日，</a:t>
                      </a:r>
                      <a:r>
                        <a:rPr kumimoji="1" lang="en-US" altLang="ja-JP" dirty="0"/>
                        <a:t>3</a:t>
                      </a:r>
                      <a:r>
                        <a:rPr kumimoji="1" lang="ja-JP" altLang="en-US" dirty="0"/>
                        <a:t>服薬情報，</a:t>
                      </a:r>
                      <a:r>
                        <a:rPr kumimoji="1" lang="en-US" altLang="ja-JP" dirty="0"/>
                        <a:t>4</a:t>
                      </a:r>
                      <a:r>
                        <a:rPr kumimoji="1" lang="ja-JP" altLang="en-US" dirty="0"/>
                        <a:t>体重の記載があるとよい。</a:t>
                      </a:r>
                      <a:endParaRPr kumimoji="1" lang="en-US" altLang="ja-JP" dirty="0"/>
                    </a:p>
                    <a:p>
                      <a:endParaRPr kumimoji="1" lang="en-US" altLang="ja-JP" dirty="0"/>
                    </a:p>
                    <a:p>
                      <a:r>
                        <a:rPr kumimoji="1" lang="ja-JP" altLang="en-US" dirty="0"/>
                        <a:t>③退院サマリーに担当ケアマネの氏名が未記入の場合がある。</a:t>
                      </a:r>
                      <a:endParaRPr kumimoji="1" lang="en-US" altLang="ja-JP" dirty="0"/>
                    </a:p>
                    <a:p>
                      <a:endParaRPr kumimoji="1" lang="en-US" altLang="ja-JP" dirty="0"/>
                    </a:p>
                    <a:p>
                      <a:r>
                        <a:rPr kumimoji="1" lang="ja-JP" altLang="en-US" dirty="0"/>
                        <a:t>④大事な連携内容について，蛍光ペンやカラー印刷など工夫して渡した情報が反映されていない場合がある。</a:t>
                      </a:r>
                    </a:p>
                  </a:txBody>
                  <a:tcPr/>
                </a:tc>
                <a:tc>
                  <a:txBody>
                    <a:bodyPr/>
                    <a:lstStyle/>
                    <a:p>
                      <a:r>
                        <a:rPr kumimoji="1" lang="ja-JP" altLang="en-US" dirty="0"/>
                        <a:t>①退院の目処がついたら，即ケアマネに連絡するようにしている。</a:t>
                      </a:r>
                      <a:endParaRPr kumimoji="1" lang="en-US" altLang="ja-JP" dirty="0"/>
                    </a:p>
                    <a:p>
                      <a:endParaRPr kumimoji="1" lang="en-US" altLang="ja-JP" dirty="0"/>
                    </a:p>
                    <a:p>
                      <a:r>
                        <a:rPr kumimoji="1" lang="ja-JP" altLang="en-US" dirty="0"/>
                        <a:t>②自力でトイレに行ける患者への排便確認は難しい。様式２は活用せず，“退院サマリー”を活用しているが，サマリーの中に記載している。</a:t>
                      </a:r>
                      <a:endParaRPr kumimoji="1" lang="en-US" altLang="ja-JP" dirty="0"/>
                    </a:p>
                    <a:p>
                      <a:endParaRPr kumimoji="1" lang="en-US" altLang="ja-JP" dirty="0"/>
                    </a:p>
                    <a:p>
                      <a:r>
                        <a:rPr kumimoji="1" lang="ja-JP" altLang="en-US" dirty="0"/>
                        <a:t>③担当ケアマネを確認して記載していただけるとありがたい。</a:t>
                      </a:r>
                      <a:endParaRPr kumimoji="1" lang="en-US" altLang="ja-JP" dirty="0"/>
                    </a:p>
                    <a:p>
                      <a:endParaRPr kumimoji="1" lang="en-US" altLang="ja-JP" dirty="0"/>
                    </a:p>
                    <a:p>
                      <a:r>
                        <a:rPr kumimoji="1" lang="ja-JP" altLang="en-US" dirty="0"/>
                        <a:t>④情報提供書はきちんと確認することが重要であると共通理解した。</a:t>
                      </a:r>
                    </a:p>
                  </a:txBody>
                  <a:tcPr/>
                </a:tc>
                <a:extLst>
                  <a:ext uri="{0D108BD9-81ED-4DB2-BD59-A6C34878D82A}">
                    <a16:rowId xmlns:a16="http://schemas.microsoft.com/office/drawing/2014/main" val="2796300640"/>
                  </a:ext>
                </a:extLst>
              </a:tr>
            </a:tbl>
          </a:graphicData>
        </a:graphic>
      </p:graphicFrame>
    </p:spTree>
    <p:extLst>
      <p:ext uri="{BB962C8B-B14F-4D97-AF65-F5344CB8AC3E}">
        <p14:creationId xmlns:p14="http://schemas.microsoft.com/office/powerpoint/2010/main" val="2987651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395FB41-D763-4048-9905-A4AD00332AC4}"/>
              </a:ext>
            </a:extLst>
          </p:cNvPr>
          <p:cNvSpPr>
            <a:spLocks noGrp="1"/>
          </p:cNvSpPr>
          <p:nvPr>
            <p:ph type="title"/>
          </p:nvPr>
        </p:nvSpPr>
        <p:spPr>
          <a:xfrm>
            <a:off x="495300" y="274638"/>
            <a:ext cx="9066212" cy="778098"/>
          </a:xfrm>
          <a:solidFill>
            <a:srgbClr val="002060"/>
          </a:solidFill>
        </p:spPr>
        <p:txBody>
          <a:bodyPr>
            <a:normAutofit/>
          </a:bodyPr>
          <a:lstStyle/>
          <a:p>
            <a:pPr algn="l"/>
            <a:r>
              <a:rPr kumimoji="1" lang="ja-JP" altLang="en-US" sz="2800" dirty="0">
                <a:solidFill>
                  <a:schemeClr val="bg1"/>
                </a:solidFill>
              </a:rPr>
              <a:t>　　３　その他の意見交換　　　　　　</a:t>
            </a:r>
            <a:r>
              <a:rPr kumimoji="1" lang="ja-JP" altLang="en-US" sz="1800" dirty="0">
                <a:solidFill>
                  <a:schemeClr val="bg1"/>
                </a:solidFill>
              </a:rPr>
              <a:t>（第</a:t>
            </a:r>
            <a:r>
              <a:rPr kumimoji="1" lang="en-US" altLang="ja-JP" sz="1800" dirty="0">
                <a:solidFill>
                  <a:schemeClr val="bg1"/>
                </a:solidFill>
              </a:rPr>
              <a:t>7</a:t>
            </a:r>
            <a:r>
              <a:rPr kumimoji="1" lang="ja-JP" altLang="en-US" sz="1800" dirty="0">
                <a:solidFill>
                  <a:schemeClr val="bg1"/>
                </a:solidFill>
              </a:rPr>
              <a:t>回メンテナンス会議より）</a:t>
            </a:r>
          </a:p>
        </p:txBody>
      </p:sp>
      <p:sp>
        <p:nvSpPr>
          <p:cNvPr id="3" name="正方形/長方形 2">
            <a:extLst>
              <a:ext uri="{FF2B5EF4-FFF2-40B4-BE49-F238E27FC236}">
                <a16:creationId xmlns:a16="http://schemas.microsoft.com/office/drawing/2014/main" id="{958ABCE1-69C0-4A88-87C0-786495022F8F}"/>
              </a:ext>
            </a:extLst>
          </p:cNvPr>
          <p:cNvSpPr/>
          <p:nvPr/>
        </p:nvSpPr>
        <p:spPr>
          <a:xfrm>
            <a:off x="494948" y="1119574"/>
            <a:ext cx="53941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　</a:t>
            </a:r>
            <a:r>
              <a:rPr kumimoji="1" lang="en-US" altLang="ja-JP" dirty="0">
                <a:solidFill>
                  <a:schemeClr val="tx1"/>
                </a:solidFill>
              </a:rPr>
              <a:t>ACP</a:t>
            </a:r>
            <a:r>
              <a:rPr kumimoji="1" lang="ja-JP" altLang="en-US" dirty="0">
                <a:solidFill>
                  <a:schemeClr val="tx1"/>
                </a:solidFill>
              </a:rPr>
              <a:t>（人生会議）視点の取り入れ方の工夫について</a:t>
            </a:r>
          </a:p>
        </p:txBody>
      </p:sp>
      <p:sp>
        <p:nvSpPr>
          <p:cNvPr id="10" name="四角形: 角を丸くする 9">
            <a:extLst>
              <a:ext uri="{FF2B5EF4-FFF2-40B4-BE49-F238E27FC236}">
                <a16:creationId xmlns:a16="http://schemas.microsoft.com/office/drawing/2014/main" id="{95D4D1CC-7D64-473C-8468-F7ADF5F9125D}"/>
              </a:ext>
            </a:extLst>
          </p:cNvPr>
          <p:cNvSpPr/>
          <p:nvPr/>
        </p:nvSpPr>
        <p:spPr>
          <a:xfrm>
            <a:off x="495124" y="1618460"/>
            <a:ext cx="9066564" cy="382159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rPr>
              <a:t>●　</a:t>
            </a:r>
            <a:r>
              <a:rPr kumimoji="1" lang="en-US" altLang="ja-JP" sz="2000" dirty="0">
                <a:solidFill>
                  <a:schemeClr val="tx1"/>
                </a:solidFill>
              </a:rPr>
              <a:t>R5.3</a:t>
            </a:r>
            <a:r>
              <a:rPr kumimoji="1" lang="ja-JP" altLang="en-US" sz="2000" dirty="0">
                <a:solidFill>
                  <a:schemeClr val="tx1"/>
                </a:solidFill>
              </a:rPr>
              <a:t>月「在宅医療・介護連携推進研修会」において，尾之間診療所 杉下医師　</a:t>
            </a:r>
            <a:endParaRPr kumimoji="1" lang="en-US" altLang="ja-JP" sz="2000" dirty="0">
              <a:solidFill>
                <a:schemeClr val="tx1"/>
              </a:solidFill>
            </a:endParaRPr>
          </a:p>
          <a:p>
            <a:r>
              <a:rPr kumimoji="1" lang="ja-JP" altLang="en-US" sz="2000" dirty="0">
                <a:solidFill>
                  <a:schemeClr val="tx1"/>
                </a:solidFill>
              </a:rPr>
              <a:t>　による“「４１４カード」を使って思いを語る会”が開催されました。</a:t>
            </a:r>
            <a:endParaRPr kumimoji="1" lang="en-US" altLang="ja-JP" sz="2000" dirty="0">
              <a:solidFill>
                <a:schemeClr val="tx1"/>
              </a:solidFill>
            </a:endParaRPr>
          </a:p>
          <a:p>
            <a:pPr algn="ctr"/>
            <a:r>
              <a:rPr kumimoji="1" lang="ja-JP" altLang="en-US" sz="2000" dirty="0">
                <a:solidFill>
                  <a:schemeClr val="tx1"/>
                </a:solidFill>
              </a:rPr>
              <a:t>その「４１４カード」を使って思いを語ったことについてご意見をいただきました。</a:t>
            </a:r>
            <a:endParaRPr kumimoji="1" lang="en-US" altLang="ja-JP" sz="2000" dirty="0">
              <a:solidFill>
                <a:schemeClr val="tx1"/>
              </a:solidFill>
            </a:endParaRPr>
          </a:p>
          <a:p>
            <a:pPr algn="ctr"/>
            <a:endParaRPr lang="en-US" altLang="ja-JP" dirty="0">
              <a:solidFill>
                <a:schemeClr val="tx1"/>
              </a:solidFill>
            </a:endParaRPr>
          </a:p>
          <a:p>
            <a:r>
              <a:rPr kumimoji="1" lang="ja-JP" altLang="en-US" dirty="0">
                <a:solidFill>
                  <a:schemeClr val="tx1"/>
                </a:solidFill>
              </a:rPr>
              <a:t>・自身の最期のありたい姿を聴くためのツールの１つである。</a:t>
            </a:r>
            <a:endParaRPr kumimoji="1" lang="en-US" altLang="ja-JP" dirty="0">
              <a:solidFill>
                <a:schemeClr val="tx1"/>
              </a:solidFill>
            </a:endParaRPr>
          </a:p>
          <a:p>
            <a:r>
              <a:rPr kumimoji="1" lang="ja-JP" altLang="en-US" dirty="0">
                <a:solidFill>
                  <a:schemeClr val="tx1"/>
                </a:solidFill>
              </a:rPr>
              <a:t>・このカードの文章を見ること，考えることでその方の最期のありたい姿を聴く自身の引き出しが</a:t>
            </a:r>
            <a:r>
              <a:rPr lang="ja-JP" altLang="en-US" dirty="0">
                <a:solidFill>
                  <a:schemeClr val="tx1"/>
                </a:solidFill>
              </a:rPr>
              <a:t>増える。</a:t>
            </a:r>
            <a:endParaRPr lang="en-US" altLang="ja-JP" dirty="0">
              <a:solidFill>
                <a:schemeClr val="tx1"/>
              </a:solidFill>
            </a:endParaRPr>
          </a:p>
          <a:p>
            <a:r>
              <a:rPr lang="ja-JP" altLang="en-US" dirty="0">
                <a:solidFill>
                  <a:schemeClr val="tx1"/>
                </a:solidFill>
              </a:rPr>
              <a:t>・自身の死生観等考える機会を持ち，接する高齢者の方々と一緒に考えられるとよい。</a:t>
            </a:r>
          </a:p>
          <a:p>
            <a:r>
              <a:rPr lang="ja-JP" altLang="en-US" dirty="0">
                <a:solidFill>
                  <a:schemeClr val="tx1"/>
                </a:solidFill>
              </a:rPr>
              <a:t>・自身が「もう少し生きたい。」と思うようになった。心の変化はずっとある。それに対応していけばいい。</a:t>
            </a:r>
            <a:endParaRPr lang="en-US" altLang="ja-JP" dirty="0">
              <a:solidFill>
                <a:schemeClr val="tx1"/>
              </a:solidFill>
            </a:endParaRPr>
          </a:p>
          <a:p>
            <a:r>
              <a:rPr lang="ja-JP" altLang="en-US" dirty="0">
                <a:solidFill>
                  <a:schemeClr val="tx1"/>
                </a:solidFill>
              </a:rPr>
              <a:t>・家族が知る機会をつくるのも大切である。子ども達（小中学生）にも知ってほしい。</a:t>
            </a:r>
            <a:endParaRPr kumimoji="1" lang="ja-JP" altLang="en-US" dirty="0">
              <a:solidFill>
                <a:schemeClr val="tx1"/>
              </a:solidFill>
            </a:endParaRPr>
          </a:p>
        </p:txBody>
      </p:sp>
      <p:sp>
        <p:nvSpPr>
          <p:cNvPr id="11" name="正方形/長方形 10">
            <a:extLst>
              <a:ext uri="{FF2B5EF4-FFF2-40B4-BE49-F238E27FC236}">
                <a16:creationId xmlns:a16="http://schemas.microsoft.com/office/drawing/2014/main" id="{3A2442A9-1730-40D5-80DB-73592B816F92}"/>
              </a:ext>
            </a:extLst>
          </p:cNvPr>
          <p:cNvSpPr/>
          <p:nvPr/>
        </p:nvSpPr>
        <p:spPr>
          <a:xfrm>
            <a:off x="596516" y="5583310"/>
            <a:ext cx="8712968" cy="10000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dirty="0"/>
              <a:t>【</a:t>
            </a:r>
            <a:r>
              <a:rPr kumimoji="1" lang="ja-JP" altLang="en-US" dirty="0"/>
              <a:t>要望</a:t>
            </a:r>
            <a:r>
              <a:rPr kumimoji="1" lang="en-US" altLang="ja-JP" dirty="0"/>
              <a:t>】</a:t>
            </a:r>
          </a:p>
          <a:p>
            <a:r>
              <a:rPr kumimoji="1" lang="ja-JP" altLang="en-US" dirty="0"/>
              <a:t>最期のありたい姿について，簡単には切り出せない。日頃のコミュニケーションもさることながら，</a:t>
            </a:r>
            <a:r>
              <a:rPr kumimoji="1" lang="en-US" altLang="ja-JP" dirty="0"/>
              <a:t>ACP</a:t>
            </a:r>
            <a:r>
              <a:rPr kumimoji="1" lang="ja-JP" altLang="en-US" dirty="0"/>
              <a:t>に関する共通の様式があるとよい。皆で検討したい。</a:t>
            </a:r>
            <a:r>
              <a:rPr kumimoji="1" lang="ja-JP" altLang="en-US" u="sng" dirty="0"/>
              <a:t>＜今後の取組＞</a:t>
            </a:r>
          </a:p>
        </p:txBody>
      </p:sp>
    </p:spTree>
    <p:extLst>
      <p:ext uri="{BB962C8B-B14F-4D97-AF65-F5344CB8AC3E}">
        <p14:creationId xmlns:p14="http://schemas.microsoft.com/office/powerpoint/2010/main" val="244869612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3740</TotalTime>
  <Words>1184</Words>
  <Application>Microsoft Office PowerPoint</Application>
  <PresentationFormat>A4 210 x 297 mm</PresentationFormat>
  <Paragraphs>96</Paragraphs>
  <Slides>6</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vt:i4>
      </vt:variant>
    </vt:vector>
  </HeadingPairs>
  <TitlesOfParts>
    <vt:vector size="13" baseType="lpstr">
      <vt:lpstr>ＤＦ特太ゴシック体</vt:lpstr>
      <vt:lpstr>HGP創英角ｺﾞｼｯｸUB</vt:lpstr>
      <vt:lpstr>HG丸ｺﾞｼｯｸM-PRO</vt:lpstr>
      <vt:lpstr>ＭＳ Ｐゴシック</vt:lpstr>
      <vt:lpstr>Arial</vt:lpstr>
      <vt:lpstr>Calibri</vt:lpstr>
      <vt:lpstr>Office ​​テーマ</vt:lpstr>
      <vt:lpstr>屋久島地域入退院支援ルール運用に係る 第7回メンテナンス会議の開催</vt:lpstr>
      <vt:lpstr>PowerPoint プレゼンテーション</vt:lpstr>
      <vt:lpstr>１　入退院時の情報提供は良好！ ルールの定着を目指します。</vt:lpstr>
      <vt:lpstr>２　入退院支援ルールの運用後，連携が深まっています！（アンケート調査，メンテナンス会議等より）</vt:lpstr>
      <vt:lpstr>２　入退院支援ルールの効果的な運用についての意見交換 （第7回メンテナンス会議より）</vt:lpstr>
      <vt:lpstr>　　３　その他の意見交換　　　　　　（第7回メンテナンス会議より）</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鹿児島県</dc:creator>
  <cp:lastModifiedBy>笹原 留美</cp:lastModifiedBy>
  <cp:revision>202</cp:revision>
  <cp:lastPrinted>2023-07-11T11:01:08Z</cp:lastPrinted>
  <dcterms:created xsi:type="dcterms:W3CDTF">2017-03-10T01:18:40Z</dcterms:created>
  <dcterms:modified xsi:type="dcterms:W3CDTF">2023-07-13T02:15:47Z</dcterms:modified>
</cp:coreProperties>
</file>