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handoutMasterIdLst>
    <p:handoutMasterId r:id="rId3"/>
  </p:handoutMasterIdLst>
  <p:sldIdLst>
    <p:sldId id="259" r:id="rId2"/>
  </p:sldIdLst>
  <p:sldSz cx="6858000" cy="9906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FFCCFF"/>
    <a:srgbClr val="4BACC6"/>
    <a:srgbClr val="CCECFF"/>
    <a:srgbClr val="CC6600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9667" autoAdjust="0"/>
  </p:normalViewPr>
  <p:slideViewPr>
    <p:cSldViewPr snapToGrid="0">
      <p:cViewPr>
        <p:scale>
          <a:sx n="100" d="100"/>
          <a:sy n="100" d="100"/>
        </p:scale>
        <p:origin x="1248" y="-226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55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47" cy="496732"/>
          </a:xfrm>
          <a:prstGeom prst="rect">
            <a:avLst/>
          </a:prstGeom>
        </p:spPr>
        <p:txBody>
          <a:bodyPr vert="horz" lIns="92088" tIns="46044" rIns="92088" bIns="460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088" tIns="46044" rIns="92088" bIns="460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1836EA0-AF5A-4653-9CB8-8C8555522B23}" type="datetimeFigureOut">
              <a:rPr lang="ja-JP" altLang="en-US"/>
              <a:pPr>
                <a:defRPr/>
              </a:pPr>
              <a:t>2020/7/27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28311"/>
            <a:ext cx="2946247" cy="496731"/>
          </a:xfrm>
          <a:prstGeom prst="rect">
            <a:avLst/>
          </a:prstGeom>
        </p:spPr>
        <p:txBody>
          <a:bodyPr vert="horz" lIns="92088" tIns="46044" rIns="92088" bIns="460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826" y="9428311"/>
            <a:ext cx="2946246" cy="496731"/>
          </a:xfrm>
          <a:prstGeom prst="rect">
            <a:avLst/>
          </a:prstGeom>
        </p:spPr>
        <p:txBody>
          <a:bodyPr vert="horz" lIns="92088" tIns="46044" rIns="92088" bIns="460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726CFF-20C2-45ED-BE02-CCC1BB95433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9372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0" y="0"/>
            <a:ext cx="836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>
                <a:solidFill>
                  <a:prstClr val="black"/>
                </a:solidFill>
                <a:latin typeface="Calibri" pitchFamily="34" charset="0"/>
              </a:rPr>
              <a:t>機密性○情報</a:t>
            </a:r>
          </a:p>
        </p:txBody>
      </p:sp>
      <p:sp>
        <p:nvSpPr>
          <p:cNvPr id="5" name="テキスト ボックス 4"/>
          <p:cNvSpPr txBox="1">
            <a:spLocks noChangeArrowheads="1"/>
          </p:cNvSpPr>
          <p:nvPr userDrawn="1"/>
        </p:nvSpPr>
        <p:spPr bwMode="auto">
          <a:xfrm>
            <a:off x="6291263" y="0"/>
            <a:ext cx="566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>
                <a:solidFill>
                  <a:prstClr val="black"/>
                </a:solidFill>
                <a:latin typeface="Calibri" pitchFamily="34" charset="0"/>
              </a:rPr>
              <a:t>○○限り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4772-F3FC-418D-9DF6-3C1D6B3FC8BE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7874C-2BD4-4089-AF28-A45475564C5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4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1A57A-BDE6-4C5B-B8D4-348CDE55B10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0A7B8-BB0D-44B8-9492-37E3939D63E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1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16DDF-CD92-4318-AAB1-F466A28E4505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C2F8-C6EE-4A53-8889-9D22F000B96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7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B8B3-C58F-4F87-802A-FC839A01D6AE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9E3D-56DE-4D07-BF94-728909C90A4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2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78746-BF04-493A-8B31-BD48C45EFED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60F35-267D-4D6A-AA62-F9458C82362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25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ADC0-BE0F-4DB2-A56D-38313618154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2E1CD-30C1-470D-A3D2-3A653AF7A1C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63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778FD-CC3A-4765-9C5E-AF8C9E51B91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FE763-D050-418A-891F-4F1D90C03F7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5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B4A99-835C-4383-BEC9-96083D41F2F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3AF0-E0B2-451A-8E03-251BA617D9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8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235F8-1E1C-4B9D-A199-104D2B6E821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295AC-56E4-4647-8DB8-F45B5F7CAA5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9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181-FF1B-4B91-82CF-5DEED8D7A4E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7274-0CB2-474E-BC87-589C236437D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7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4DE1-78A6-48C3-9235-AA7E57D3376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02BB-DF3F-4533-9452-4D76103DF64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63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211282-0F35-4315-8D71-0CD34BA060B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2020/7/27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A0FB18-0D8F-48FC-B206-CFDFD867DE3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43129"/>
              </p:ext>
            </p:extLst>
          </p:nvPr>
        </p:nvGraphicFramePr>
        <p:xfrm>
          <a:off x="25399" y="2400300"/>
          <a:ext cx="3402013" cy="75057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0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6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具体的な成果</a:t>
                      </a:r>
                    </a:p>
                  </a:txBody>
                  <a:tcPr marL="63313" marR="63313" marT="66034" marB="660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638">
                <a:tc>
                  <a:txBody>
                    <a:bodyPr/>
                    <a:lstStyle/>
                    <a:p>
                      <a:r>
                        <a:rPr kumimoji="1" lang="ja-JP" altLang="en-US" sz="1400" b="1" u="sng" dirty="0" smtClean="0"/>
                        <a:t>１</a:t>
                      </a:r>
                      <a:r>
                        <a:rPr kumimoji="1" lang="ja-JP" altLang="en-US" sz="1400" b="1" u="sng" dirty="0" smtClean="0">
                          <a:latin typeface="+mj-ea"/>
                          <a:ea typeface="+mj-ea"/>
                        </a:rPr>
                        <a:t>　</a:t>
                      </a:r>
                      <a:r>
                        <a:rPr kumimoji="1" lang="ja-JP" altLang="en-US" sz="1400" b="1" i="0" u="sng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分娩間隔の短縮</a:t>
                      </a:r>
                      <a:endParaRPr kumimoji="1" lang="en-US" altLang="ja-JP" sz="1400" b="1" u="sng" dirty="0" smtClean="0"/>
                    </a:p>
                    <a:p>
                      <a:r>
                        <a:rPr kumimoji="1" lang="ja-JP" altLang="en-US" sz="1400" b="0" u="none" dirty="0" smtClean="0"/>
                        <a:t>■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分娩間隔が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40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日短縮し，経営効果を試算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　 すると１頭当たり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66,800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円となった。</a:t>
                      </a:r>
                    </a:p>
                  </a:txBody>
                  <a:tcPr marL="63313" marR="63313" marT="66034" marB="660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4582">
                <a:tc>
                  <a:txBody>
                    <a:bodyPr/>
                    <a:lstStyle/>
                    <a:p>
                      <a:r>
                        <a:rPr kumimoji="1" lang="ja-JP" altLang="en-US" sz="1400" b="1" u="sng" dirty="0" smtClean="0">
                          <a:latin typeface="+mj-ea"/>
                          <a:ea typeface="+mj-ea"/>
                        </a:rPr>
                        <a:t>２　発情発見率の向上</a:t>
                      </a:r>
                      <a:endParaRPr kumimoji="1" lang="en-US" altLang="ja-JP" sz="1400" b="1" u="sng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j-ea"/>
                          <a:ea typeface="+mj-ea"/>
                        </a:rPr>
                        <a:t>■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発情発見率は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44.6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％から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49.8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％と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5.2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％向　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　上した。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直近は，発情発見率が昨年同期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に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比べ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21.9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％向上し，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71.7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</a:t>
                      </a:r>
                      <a:r>
                        <a:rPr kumimoji="1" lang="ja-JP" alt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になった。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　　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3313" marR="63313" marT="66034" marB="660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356">
                <a:tc>
                  <a:txBody>
                    <a:bodyPr/>
                    <a:lstStyle/>
                    <a:p>
                      <a:pPr marL="182563" indent="-182563" algn="just">
                        <a:defRPr/>
                      </a:pPr>
                      <a:r>
                        <a:rPr lang="ja-JP" altLang="en-US" sz="1400" b="1" u="sng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　</a:t>
                      </a:r>
                      <a:r>
                        <a:rPr kumimoji="1" lang="ja-JP" altLang="en-US" sz="1400" b="0" i="0" u="sng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鈍性発情の検知</a:t>
                      </a:r>
                      <a:endParaRPr lang="en-US" altLang="ja-JP" sz="1400" b="1" u="sng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■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ＡＩの学習により，目視で確認できない鈍性発情も検知する精度が向上した。</a:t>
                      </a: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sng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４　</a:t>
                      </a:r>
                      <a:r>
                        <a:rPr kumimoji="1" lang="ja-JP" altLang="en-US" sz="1400" b="0" i="0" u="sng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情報の共有化</a:t>
                      </a: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■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授精師等と繁殖成績及び発情通知を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共有し，授精師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が発情の様子を確認できる。</a:t>
                      </a:r>
                    </a:p>
                    <a:p>
                      <a:pPr marL="182563" indent="-182563" algn="just">
                        <a:defRPr/>
                      </a:pP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sng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５　今後の計画</a:t>
                      </a:r>
                      <a:endParaRPr kumimoji="1" lang="en-US" altLang="ja-JP" sz="1400" b="1" u="sng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技術指標として，①発情発見件数（検知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率）と正当率，②疾病発見件数（検知率）と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正当率，③微弱発情発見率及び受胎率，④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分娩後初回授精日数，⑤受胎に要する授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精回数，⑥受胎率，⑦分娩間隔について調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査し，分娩間隔短縮（生産性向上）及び省力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 algn="just">
                        <a:defRPr/>
                      </a:pP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化による経済効果を検証する計画</a:t>
                      </a:r>
                      <a:endParaRPr kumimoji="1" lang="en-US" altLang="ja-JP" sz="1400" dirty="0">
                        <a:latin typeface="+mj-ea"/>
                        <a:ea typeface="+mj-ea"/>
                      </a:endParaRPr>
                    </a:p>
                  </a:txBody>
                  <a:tcPr marL="63313" marR="63313" marT="66034" marB="6603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6" y="6841431"/>
            <a:ext cx="1302703" cy="977027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0" y="6985"/>
            <a:ext cx="6858000" cy="66929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>
                <a:solidFill>
                  <a:prstClr val="black"/>
                </a:solidFill>
              </a:rPr>
              <a:t>　　　　　　　　</a:t>
            </a:r>
            <a:r>
              <a:rPr lang="ja-JP" altLang="en-US" dirty="0" smtClean="0">
                <a:solidFill>
                  <a:schemeClr val="tx1"/>
                </a:solidFill>
              </a:rPr>
              <a:t>畜産</a:t>
            </a:r>
            <a:r>
              <a:rPr lang="ja-JP" altLang="en-US" dirty="0">
                <a:solidFill>
                  <a:schemeClr val="tx1"/>
                </a:solidFill>
              </a:rPr>
              <a:t>ＩＣＴ機器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</a:rPr>
              <a:t>牛群管理システム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r>
              <a:rPr lang="ja-JP" altLang="en-US" dirty="0">
                <a:solidFill>
                  <a:schemeClr val="tx1"/>
                </a:solidFill>
              </a:rPr>
              <a:t>導入に</a:t>
            </a:r>
            <a:r>
              <a:rPr lang="ja-JP" altLang="en-US" dirty="0" smtClean="0">
                <a:solidFill>
                  <a:schemeClr val="tx1"/>
                </a:solidFill>
              </a:rPr>
              <a:t>よる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　　　　　　　　　　　経営改善</a:t>
            </a:r>
            <a:r>
              <a:rPr lang="ja-JP" altLang="en-US" dirty="0">
                <a:solidFill>
                  <a:schemeClr val="tx1"/>
                </a:solidFill>
              </a:rPr>
              <a:t>効果の</a:t>
            </a:r>
            <a:r>
              <a:rPr lang="ja-JP" altLang="en-US" dirty="0" smtClean="0">
                <a:solidFill>
                  <a:schemeClr val="tx1"/>
                </a:solidFill>
              </a:rPr>
              <a:t>検討　　　　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活動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期間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sym typeface="Wingdings" pitchFamily="2" charset="2"/>
              </a:rPr>
              <a:t>：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sym typeface="Wingdings" pitchFamily="2" charset="2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sym typeface="Wingdings" pitchFamily="2" charset="2"/>
              </a:rPr>
              <a:t>30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sym typeface="Wingdings" pitchFamily="2" charset="2"/>
              </a:rPr>
              <a:t>年度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～継続中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920371"/>
              </p:ext>
            </p:extLst>
          </p:nvPr>
        </p:nvGraphicFramePr>
        <p:xfrm>
          <a:off x="3447255" y="2400300"/>
          <a:ext cx="3382963" cy="64115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普及指導員の活動</a:t>
                      </a:r>
                    </a:p>
                  </a:txBody>
                  <a:tcPr marL="63299" marR="63299" marT="66035" marB="660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047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平成</a:t>
                      </a:r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年～令和２年（継続中）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■各地区の普及指導員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は，農家への機器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　 導入にあたり，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畜産ＩＣＴ機器の規格の検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　 討，性能等の情報収集の実施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　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■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牛群管理システム導入農家の効果等調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　 査を実施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■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産地や担い手農家育成に向け関係機関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　　</a:t>
                      </a:r>
                      <a:r>
                        <a:rPr lang="en-US" altLang="ja-JP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市町・ＪＡ等）や生産者と連携し，スマー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　　ト農業機器の導入のための各種取組を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　　推進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■革新支援専門員は，県内のスマート農業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　 推進に向け関係機関（試験研究等）と連　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   </a:t>
                      </a:r>
                      <a:r>
                        <a:rPr lang="ja-JP" altLang="en-US" sz="1400" dirty="0" err="1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携し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ＭＳ Ｐゴシック"/>
                        </a:rPr>
                        <a:t>，地域間の調整や情報交換等を支援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  <a:ea typeface="+mn-ea"/>
                      </a:endParaRPr>
                    </a:p>
                    <a:p>
                      <a:pPr marL="182563" indent="-182563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182563" indent="-182563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182563" indent="-182563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182563" indent="-182563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  <a:p>
                      <a:pPr marL="182563" indent="-182563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400" dirty="0" smtClean="0">
                        <a:solidFill>
                          <a:prstClr val="black"/>
                        </a:solidFill>
                        <a:latin typeface="ＭＳ Ｐゴシック"/>
                      </a:endParaRPr>
                    </a:p>
                  </a:txBody>
                  <a:tcPr marL="63299" marR="63299" marT="66035" marB="660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角丸四角形 18"/>
          <p:cNvSpPr/>
          <p:nvPr/>
        </p:nvSpPr>
        <p:spPr>
          <a:xfrm>
            <a:off x="22857" y="28893"/>
            <a:ext cx="1781178" cy="5807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鹿児島県</a:t>
            </a:r>
            <a:endParaRPr lang="en-US" altLang="ja-JP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/>
              <a:t>【</a:t>
            </a:r>
            <a:r>
              <a:rPr lang="ja-JP" altLang="en-US" sz="1100" dirty="0"/>
              <a:t>重点プロジェクト計画</a:t>
            </a:r>
            <a:r>
              <a:rPr lang="en-US" altLang="ja-JP" sz="1100" dirty="0"/>
              <a:t>】</a:t>
            </a: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11221"/>
              </p:ext>
            </p:extLst>
          </p:nvPr>
        </p:nvGraphicFramePr>
        <p:xfrm>
          <a:off x="3446938" y="7934960"/>
          <a:ext cx="3383280" cy="197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8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15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普及指導員だからできたこと</a:t>
                      </a:r>
                    </a:p>
                  </a:txBody>
                  <a:tcPr marL="63305" marR="63305" marT="66040" marB="660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478">
                <a:tc>
                  <a:txBody>
                    <a:bodyPr/>
                    <a:lstStyle/>
                    <a:p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・</a:t>
                      </a:r>
                      <a:r>
                        <a:rPr kumimoji="1" lang="ja-JP" altLang="en-US" sz="1400" dirty="0" smtClean="0"/>
                        <a:t>普及指導員が中心となり，生産者，関係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 機関実需者，機械メーカー等を結び付け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 ることで，スムーズに取組を進めることが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 でき，畜産現場の生産性向上及び省力化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 に向け新たな需要に対応したスマート農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 業機器</a:t>
                      </a:r>
                      <a:r>
                        <a:rPr kumimoji="1" lang="ja-JP" altLang="en-US" sz="1400" smtClean="0"/>
                        <a:t>導入の支援</a:t>
                      </a:r>
                      <a:r>
                        <a:rPr kumimoji="1" lang="ja-JP" altLang="en-US" sz="1400" dirty="0" smtClean="0"/>
                        <a:t>ができた。</a:t>
                      </a:r>
                      <a:endParaRPr kumimoji="1" lang="en-US" altLang="ja-JP" sz="1400" dirty="0" smtClean="0"/>
                    </a:p>
                    <a:p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63305" marR="63305" marT="66040" marB="660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15874" y="733425"/>
            <a:ext cx="6823076" cy="1609725"/>
          </a:xfrm>
          <a:prstGeom prst="roundRect">
            <a:avLst>
              <a:gd name="adj" fmla="val 727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7800" indent="-177800" algn="just"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○スマート</a:t>
            </a:r>
            <a:r>
              <a:rPr lang="ja-JP" altLang="en-US" sz="1600" dirty="0">
                <a:solidFill>
                  <a:schemeClr val="tx1"/>
                </a:solidFill>
              </a:rPr>
              <a:t>農業推進にあたっては，各機器</a:t>
            </a:r>
            <a:r>
              <a:rPr lang="ja-JP" altLang="en-US" sz="1600" dirty="0" smtClean="0">
                <a:solidFill>
                  <a:schemeClr val="tx1"/>
                </a:solidFill>
              </a:rPr>
              <a:t>の経営</a:t>
            </a:r>
            <a:r>
              <a:rPr lang="ja-JP" altLang="en-US" sz="1600" dirty="0">
                <a:solidFill>
                  <a:schemeClr val="tx1"/>
                </a:solidFill>
              </a:rPr>
              <a:t>改善効果を把握し</a:t>
            </a:r>
            <a:r>
              <a:rPr lang="ja-JP" altLang="en-US" sz="1600" dirty="0" smtClean="0">
                <a:solidFill>
                  <a:schemeClr val="tx1"/>
                </a:solidFill>
              </a:rPr>
              <a:t>，普及</a:t>
            </a:r>
            <a:r>
              <a:rPr lang="ja-JP" altLang="en-US" sz="1600" dirty="0">
                <a:solidFill>
                  <a:schemeClr val="tx1"/>
                </a:solidFill>
              </a:rPr>
              <a:t>活動の方向性を検討する必要がある</a:t>
            </a:r>
            <a:r>
              <a:rPr lang="ja-JP" altLang="en-US" sz="1600" dirty="0" smtClean="0">
                <a:solidFill>
                  <a:schemeClr val="tx1"/>
                </a:solidFill>
              </a:rPr>
              <a:t>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○牛群</a:t>
            </a:r>
            <a:r>
              <a:rPr lang="ja-JP" altLang="en-US" sz="1600" dirty="0">
                <a:solidFill>
                  <a:schemeClr val="tx1"/>
                </a:solidFill>
              </a:rPr>
              <a:t>管理システムによる繁殖雌牛の発情見逃し回避等による生産性</a:t>
            </a:r>
            <a:r>
              <a:rPr lang="ja-JP" altLang="en-US" sz="1600" dirty="0" smtClean="0">
                <a:solidFill>
                  <a:schemeClr val="tx1"/>
                </a:solidFill>
              </a:rPr>
              <a:t>向上　　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などの</a:t>
            </a:r>
            <a:r>
              <a:rPr lang="ja-JP" altLang="en-US" sz="1600" dirty="0">
                <a:solidFill>
                  <a:schemeClr val="tx1"/>
                </a:solidFill>
              </a:rPr>
              <a:t>効果を検討した</a:t>
            </a:r>
            <a:r>
              <a:rPr lang="ja-JP" altLang="en-US" sz="1600" dirty="0" smtClean="0">
                <a:solidFill>
                  <a:schemeClr val="tx1"/>
                </a:solidFill>
              </a:rPr>
              <a:t>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○</a:t>
            </a:r>
            <a:r>
              <a:rPr lang="ja-JP" altLang="en-US" sz="1600" dirty="0" smtClean="0">
                <a:solidFill>
                  <a:schemeClr val="tx1"/>
                </a:solidFill>
              </a:rPr>
              <a:t>分娩間隔の短縮，発情発見率，目視できない</a:t>
            </a:r>
            <a:r>
              <a:rPr lang="ja-JP" altLang="en-US" sz="1600" dirty="0">
                <a:solidFill>
                  <a:schemeClr val="tx1"/>
                </a:solidFill>
              </a:rPr>
              <a:t>鈍性</a:t>
            </a:r>
            <a:r>
              <a:rPr lang="ja-JP" altLang="en-US" sz="1600" dirty="0" smtClean="0">
                <a:solidFill>
                  <a:schemeClr val="tx1"/>
                </a:solidFill>
              </a:rPr>
              <a:t>発情の検知において効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果が見られている（試験継続中）。</a:t>
            </a:r>
            <a:endParaRPr lang="ja-JP" altLang="en-US" sz="1600" dirty="0">
              <a:solidFill>
                <a:schemeClr val="tx1"/>
              </a:solidFill>
            </a:endParaRPr>
          </a:p>
          <a:p>
            <a:pPr marL="177800" indent="-177800" algn="just">
              <a:defRPr/>
            </a:pPr>
            <a:endParaRPr lang="ja-JP" altLang="en-US" sz="1600" dirty="0">
              <a:solidFill>
                <a:schemeClr val="tx1"/>
              </a:solidFill>
            </a:endParaRPr>
          </a:p>
          <a:p>
            <a:pPr algn="just">
              <a:defRPr/>
            </a:pP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6046" y="7767886"/>
            <a:ext cx="1283800" cy="21544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solidFill>
                  <a:srgbClr val="C00000"/>
                </a:solidFill>
              </a:rPr>
              <a:t>活動量センサー装着状況</a:t>
            </a:r>
            <a:endParaRPr kumimoji="1" lang="ja-JP" altLang="en-US" sz="800" dirty="0">
              <a:solidFill>
                <a:srgbClr val="C00000"/>
              </a:solidFill>
            </a:endParaRPr>
          </a:p>
        </p:txBody>
      </p:sp>
      <p:pic>
        <p:nvPicPr>
          <p:cNvPr id="15" name="Picture 3" descr="C:\Users\00137260.PREF\Desktop\発情グラフ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59" y="6874442"/>
            <a:ext cx="1779963" cy="100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1590562" y="7767886"/>
            <a:ext cx="942830" cy="21544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solidFill>
                  <a:srgbClr val="C00000"/>
                </a:solidFill>
              </a:rPr>
              <a:t>発情発見グラフ</a:t>
            </a:r>
            <a:endParaRPr kumimoji="1" lang="ja-JP" altLang="en-US" sz="800" dirty="0">
              <a:solidFill>
                <a:srgbClr val="C0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975" y="6451055"/>
            <a:ext cx="1755775" cy="131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0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7666</TotalTime>
  <Words>106</Words>
  <Application>Microsoft Office PowerPoint</Application>
  <PresentationFormat>A4 210 x 297 mm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Wingdings</vt:lpstr>
      <vt:lpstr>1_Blank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農林水産省</dc:creator>
  <cp:lastModifiedBy>岩﨑 育美</cp:lastModifiedBy>
  <cp:revision>564</cp:revision>
  <cp:lastPrinted>2019-07-25T06:45:36Z</cp:lastPrinted>
  <dcterms:created xsi:type="dcterms:W3CDTF">2012-08-23T04:47:27Z</dcterms:created>
  <dcterms:modified xsi:type="dcterms:W3CDTF">2020-07-27T07:18:54Z</dcterms:modified>
</cp:coreProperties>
</file>