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908" r:id="rId4"/>
    <p:sldMasterId id="2147483945" r:id="rId5"/>
  </p:sldMasterIdLst>
  <p:notesMasterIdLst>
    <p:notesMasterId r:id="rId22"/>
  </p:notesMasterIdLst>
  <p:handoutMasterIdLst>
    <p:handoutMasterId r:id="rId23"/>
  </p:handoutMasterIdLst>
  <p:sldIdLst>
    <p:sldId id="585" r:id="rId6"/>
    <p:sldId id="575" r:id="rId7"/>
    <p:sldId id="419" r:id="rId8"/>
    <p:sldId id="421" r:id="rId9"/>
    <p:sldId id="496" r:id="rId10"/>
    <p:sldId id="561" r:id="rId11"/>
    <p:sldId id="559" r:id="rId12"/>
    <p:sldId id="577" r:id="rId13"/>
    <p:sldId id="532" r:id="rId14"/>
    <p:sldId id="578" r:id="rId15"/>
    <p:sldId id="579" r:id="rId16"/>
    <p:sldId id="580" r:id="rId17"/>
    <p:sldId id="581" r:id="rId18"/>
    <p:sldId id="582" r:id="rId19"/>
    <p:sldId id="583" r:id="rId20"/>
    <p:sldId id="584" r:id="rId21"/>
  </p:sldIdLst>
  <p:sldSz cx="9906000" cy="6858000" type="A4"/>
  <p:notesSz cx="6797675" cy="9926638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2" pos="3143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6BC25"/>
    <a:srgbClr val="FFFFFF"/>
    <a:srgbClr val="75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59" autoAdjust="0"/>
    <p:restoredTop sz="95833" autoAdjust="0"/>
  </p:normalViewPr>
  <p:slideViewPr>
    <p:cSldViewPr snapToGrid="0" showGuides="1">
      <p:cViewPr varScale="1">
        <p:scale>
          <a:sx n="75" d="100"/>
          <a:sy n="75" d="100"/>
        </p:scale>
        <p:origin x="-1350" y="-84"/>
      </p:cViewPr>
      <p:guideLst>
        <p:guide orient="horz" pos="1207"/>
        <p:guide pos="3143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BD107-FE16-4CF5-A3AF-52C02450931C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2CFF1-9CCA-4274-BE44-1F75FB6D7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025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0" tIns="46050" rIns="92100" bIns="460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0" tIns="46050" rIns="92100" bIns="46050" rtlCol="0"/>
          <a:lstStyle>
            <a:lvl1pPr algn="r">
              <a:defRPr sz="1200"/>
            </a:lvl1pPr>
          </a:lstStyle>
          <a:p>
            <a:fld id="{AAE2C4BB-DD5D-4EF0-8811-528209874544}" type="datetimeFigureOut">
              <a:rPr kumimoji="1" lang="ja-JP" altLang="en-US" smtClean="0"/>
              <a:pPr/>
              <a:t>2019/3/18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0" tIns="46050" rIns="92100" bIns="4605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77245"/>
            <a:ext cx="5439101" cy="3908363"/>
          </a:xfrm>
          <a:prstGeom prst="rect">
            <a:avLst/>
          </a:prstGeom>
        </p:spPr>
        <p:txBody>
          <a:bodyPr vert="horz" lIns="92100" tIns="46050" rIns="92100" bIns="4605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1"/>
            <a:ext cx="2946247" cy="498328"/>
          </a:xfrm>
          <a:prstGeom prst="rect">
            <a:avLst/>
          </a:prstGeom>
        </p:spPr>
        <p:txBody>
          <a:bodyPr vert="horz" lIns="92100" tIns="46050" rIns="92100" bIns="460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1"/>
            <a:ext cx="2946246" cy="498328"/>
          </a:xfrm>
          <a:prstGeom prst="rect">
            <a:avLst/>
          </a:prstGeom>
        </p:spPr>
        <p:txBody>
          <a:bodyPr vert="horz" lIns="92100" tIns="46050" rIns="92100" bIns="46050" rtlCol="0" anchor="b"/>
          <a:lstStyle>
            <a:lvl1pPr algn="r">
              <a:defRPr sz="1200"/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参考となる</a:t>
            </a:r>
            <a:r>
              <a:rPr lang="en-US" altLang="ja-JP" dirty="0"/>
              <a:t>Work Sheet</a:t>
            </a:r>
          </a:p>
          <a:p>
            <a:r>
              <a:rPr lang="en-US" altLang="ja-JP" dirty="0"/>
              <a:t>【Work Sheet 1,2,4,6,7,8,9】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DC0F-00C0-48CB-BFD3-E923E37ECD77}" type="slidenum">
              <a:rPr lang="en-GB" smtClean="0">
                <a:latin typeface="Arial"/>
              </a:rPr>
              <a:pPr/>
              <a:t>10</a:t>
            </a:fld>
            <a:endParaRPr lang="en-GB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00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DC0F-00C0-48CB-BFD3-E923E37ECD77}" type="slidenum">
              <a:rPr lang="en-GB" smtClean="0">
                <a:latin typeface="Arial"/>
              </a:rPr>
              <a:pPr/>
              <a:t>11</a:t>
            </a:fld>
            <a:endParaRPr lang="en-GB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12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153991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74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 smtClean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 smtClean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 dirty="0" smtClean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 smtClean="0"/>
              <a:t>クライアント社名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5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中表紙_Seminar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 smtClean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13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5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キーメッセージ（スライドで一番伝えたいこと＜名詞・体言止め不可＞）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2"/>
            <a:ext cx="9064800" cy="4816800"/>
          </a:xfrm>
        </p:spPr>
        <p:txBody>
          <a:bodyPr/>
          <a:lstStyle>
            <a:lvl1pPr>
              <a:defRPr sz="1600">
                <a:latin typeface="+mn-lt"/>
                <a:ea typeface="+mn-ea"/>
              </a:defRPr>
            </a:lvl1pPr>
            <a:lvl2pPr>
              <a:defRPr sz="1600">
                <a:latin typeface="+mn-lt"/>
                <a:ea typeface="+mn-ea"/>
              </a:defRPr>
            </a:lvl2pPr>
            <a:lvl3pPr>
              <a:defRPr sz="1600">
                <a:latin typeface="+mn-lt"/>
                <a:ea typeface="+mn-ea"/>
                <a:cs typeface="Arial" pitchFamily="34" charset="0"/>
              </a:defRPr>
            </a:lvl3pPr>
            <a:lvl4pPr>
              <a:defRPr sz="160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レベル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5156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7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479602"/>
            <a:ext cx="4320000" cy="4816800"/>
          </a:xfrm>
        </p:spPr>
        <p:txBody>
          <a:bodyPr/>
          <a:lstStyle>
            <a:lvl1pPr>
              <a:defRPr sz="1600">
                <a:latin typeface="+mj-lt"/>
                <a:ea typeface="+mn-ea"/>
              </a:defRPr>
            </a:lvl1pPr>
            <a:lvl2pPr>
              <a:defRPr sz="1600">
                <a:latin typeface="+mj-lt"/>
                <a:ea typeface="+mn-ea"/>
              </a:defRPr>
            </a:lvl2pPr>
            <a:lvl3pPr>
              <a:defRPr sz="1600">
                <a:latin typeface="+mj-lt"/>
                <a:ea typeface="+mn-ea"/>
                <a:cs typeface="Arial" pitchFamily="34" charset="0"/>
              </a:defRPr>
            </a:lvl3pPr>
            <a:lvl4pPr>
              <a:defRPr sz="1600">
                <a:latin typeface="+mj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7" name="スライド番号プレースホルダ 2"/>
          <p:cNvSpPr>
            <a:spLocks noGrp="1"/>
          </p:cNvSpPr>
          <p:nvPr>
            <p:ph type="sldNum" sz="quarter" idx="11"/>
          </p:nvPr>
        </p:nvSpPr>
        <p:spPr>
          <a:xfrm>
            <a:off x="410400" y="6588002"/>
            <a:ext cx="180000" cy="169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249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On-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00CF35F9-5879-42A9-8B76-81836FFCFE60}" type="slidenum">
              <a:rPr lang="ja-JP" altLang="en-US" smtClean="0"/>
              <a:pPr algn="l"/>
              <a:t>‹#›</a:t>
            </a:fld>
            <a:endParaRPr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sz="quarter" idx="12"/>
          </p:nvPr>
        </p:nvSpPr>
        <p:spPr>
          <a:xfrm>
            <a:off x="417600" y="1479600"/>
            <a:ext cx="4320000" cy="48168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1" name="コンテンツ プレースホルダ 9"/>
          <p:cNvSpPr>
            <a:spLocks noGrp="1"/>
          </p:cNvSpPr>
          <p:nvPr>
            <p:ph sz="quarter" idx="13"/>
          </p:nvPr>
        </p:nvSpPr>
        <p:spPr>
          <a:xfrm>
            <a:off x="5132388" y="1479600"/>
            <a:ext cx="4320000" cy="48168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456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302748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0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709" y="1412776"/>
            <a:ext cx="4379282" cy="4713300"/>
          </a:xfrm>
        </p:spPr>
        <p:txBody>
          <a:bodyPr rIns="46800"/>
          <a:lstStyle>
            <a:lvl1pPr marL="174625" indent="-174625">
              <a:buSzPct val="80000"/>
              <a:buFont typeface="Wingdings" panose="05000000000000000000" pitchFamily="2" charset="2"/>
              <a:buChar char="n"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>
              <a:buSzPct val="80000"/>
              <a:buFont typeface="Wingdings" panose="05000000000000000000" pitchFamily="2" charset="2"/>
              <a:buChar char="Ø"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>
              <a:buFont typeface="Wingdings" panose="05000000000000000000" pitchFamily="2" charset="2"/>
              <a:buChar char="ü"/>
              <a:defRPr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1"/>
          </p:nvPr>
        </p:nvSpPr>
        <p:spPr>
          <a:xfrm>
            <a:off x="5031009" y="1412776"/>
            <a:ext cx="4328991" cy="4713300"/>
          </a:xfrm>
        </p:spPr>
        <p:txBody>
          <a:bodyPr rIns="46800"/>
          <a:lstStyle>
            <a:lvl1pPr marL="174625" indent="-174625">
              <a:buSzPct val="80000"/>
              <a:buFont typeface="Wingdings" panose="05000000000000000000" pitchFamily="2" charset="2"/>
              <a:buChar char="n"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>
              <a:buSzPct val="80000"/>
              <a:buFont typeface="Wingdings" panose="05000000000000000000" pitchFamily="2" charset="2"/>
              <a:buChar char="Ø"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>
              <a:buFont typeface="Wingdings" panose="05000000000000000000" pitchFamily="2" charset="2"/>
              <a:buChar char="ü"/>
              <a:defRPr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77CA-0CF0-4108-849B-04616076E71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3983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6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 dirty="0" smtClean="0"/>
              <a:t>キーメッセージ（スライドで一番伝えたいこと＜名詞・体言止め不可＞）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01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213369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45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56792"/>
          </a:xfrm>
          <a:prstGeom prst="rect">
            <a:avLst/>
          </a:prstGeom>
        </p:spPr>
        <p:txBody>
          <a:bodyPr lIns="72000" tIns="0" rIns="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 smtClean="0"/>
              <a:t>補足文を入力（キーメッセージを補足する内容＜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行以内＞）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484313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908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268726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9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572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>
            <a:lvl1pPr>
              <a:defRPr lang="ja-JP" altLang="en-US" sz="1400" baseline="0" dirty="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ts val="0"/>
              </a:spcBef>
            </a:pPr>
            <a:r>
              <a:rPr kumimoji="1" lang="ja-JP" altLang="en-US" dirty="0" smtClean="0"/>
              <a:t>補足文を入力（キーメッセージを補足する内容＜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行以内＞）</a:t>
            </a:r>
            <a:endParaRPr kumimoji="1" lang="en-US" altLang="ja-JP" dirty="0" smtClean="0"/>
          </a:p>
          <a:p>
            <a:pPr lvl="0">
              <a:spcBef>
                <a:spcPts val="0"/>
              </a:spcBef>
            </a:pPr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44000"/>
            <a:ext cx="4356000" cy="4356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600" y="1484313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57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389629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3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572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>
            <a:lvl1pPr>
              <a:defRPr lang="ja-JP" altLang="en-US" sz="1400" baseline="0" dirty="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ts val="0"/>
              </a:spcBef>
            </a:pPr>
            <a:r>
              <a:rPr kumimoji="1" lang="ja-JP" altLang="en-US" dirty="0" smtClean="0"/>
              <a:t>補足文を入力（キーメッセージを補足する内容＜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行以内＞）</a:t>
            </a:r>
            <a:endParaRPr kumimoji="1" lang="en-US" altLang="ja-JP" dirty="0" smtClean="0"/>
          </a:p>
          <a:p>
            <a:pPr lvl="0">
              <a:spcBef>
                <a:spcPts val="0"/>
              </a:spcBef>
            </a:pPr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44000"/>
            <a:ext cx="4356000" cy="4356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44000"/>
            <a:ext cx="4356000" cy="4356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17000" y="1484312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5132388" y="1484312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34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976834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17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572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>
            <a:lvl1pPr>
              <a:defRPr lang="ja-JP" altLang="en-US" sz="1400" baseline="0" dirty="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ts val="0"/>
              </a:spcBef>
            </a:pPr>
            <a:r>
              <a:rPr kumimoji="1" lang="ja-JP" altLang="en-US" dirty="0" smtClean="0"/>
              <a:t>補足文を入力（キーメッセージを補足する内容＜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行以内＞）</a:t>
            </a:r>
            <a:endParaRPr kumimoji="1" lang="en-US" altLang="ja-JP" dirty="0" smtClean="0"/>
          </a:p>
          <a:p>
            <a:pPr lvl="0">
              <a:spcBef>
                <a:spcPts val="0"/>
              </a:spcBef>
            </a:pPr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599" y="1944000"/>
            <a:ext cx="9072000" cy="4356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600" y="1484313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262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879000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98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 smtClean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 smtClean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4373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46186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23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 smtClean="0"/>
              <a:t>マスター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1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 smtClean="0"/>
              <a:t>マスター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1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290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331465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49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402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328097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71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 smtClean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26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007767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98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36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158939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9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06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747397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3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93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95226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7"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82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slideLayout" Target="../slideLayouts/slideLayout18.xml"/><Relationship Id="rId7" Type="http://schemas.openxmlformats.org/officeDocument/2006/relationships/tags" Target="../tags/tag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vmlDrawing" Target="../drawings/vmlDrawing17.v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68031980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" name="think-cell Slide" r:id="rId19" imgW="444" imgH="443" progId="TCLayout.ActiveDocument.1">
                  <p:embed/>
                </p:oleObj>
              </mc:Choice>
              <mc:Fallback>
                <p:oleObj name="think-cell Slide" r:id="rId19" imgW="444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44" r:id="rId2"/>
    <p:sldLayoutId id="2147483911" r:id="rId3"/>
    <p:sldLayoutId id="2147483912" r:id="rId4"/>
    <p:sldLayoutId id="2147483934" r:id="rId5"/>
    <p:sldLayoutId id="2147483936" r:id="rId6"/>
    <p:sldLayoutId id="2147483937" r:id="rId7"/>
    <p:sldLayoutId id="2147483938" r:id="rId8"/>
    <p:sldLayoutId id="2147483939" r:id="rId9"/>
    <p:sldLayoutId id="2147483950" r:id="rId10"/>
    <p:sldLayoutId id="2147483953" r:id="rId11"/>
    <p:sldLayoutId id="2147483954" r:id="rId12"/>
    <p:sldLayoutId id="2147483955" r:id="rId13"/>
    <p:sldLayoutId id="2147483956" r:id="rId14"/>
    <p:sldLayoutId id="2147483957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6314162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4" name="think-cell Slide" r:id="rId8" imgW="217" imgH="215" progId="TCLayout.ActiveDocument.1">
                  <p:embed/>
                </p:oleObj>
              </mc:Choice>
              <mc:Fallback>
                <p:oleObj name="think-cell Slide" r:id="rId8" imgW="217" imgH="21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30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64" rtl="0" eaLnBrk="1" latinLnBrk="0" hangingPunct="1">
        <a:lnSpc>
          <a:spcPct val="106000"/>
        </a:lnSpc>
        <a:spcBef>
          <a:spcPts val="1056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indent="-172800" algn="l" defTabSz="990564" rtl="0" eaLnBrk="1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90564" rtl="0" eaLnBrk="1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90564" rtl="0" eaLnBrk="1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FCFE5-FE56-4EF1-80A8-07776887C2A1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 bwMode="gray">
          <a:xfrm>
            <a:off x="417600" y="5431168"/>
            <a:ext cx="4891000" cy="615553"/>
          </a:xfrm>
          <a:prstGeom prst="rect">
            <a:avLst/>
          </a:prstGeom>
        </p:spPr>
        <p:txBody>
          <a:bodyPr/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 smtClean="0"/>
              <a:t>イノベーション推進計画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662237" y="2393436"/>
            <a:ext cx="4581526" cy="207112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ワークシート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8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オブジェクト 4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81025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89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/>
              <a:t>8</a:t>
            </a:r>
            <a:r>
              <a:rPr lang="en-US" altLang="ja-JP" dirty="0" smtClean="0"/>
              <a:t>】</a:t>
            </a:r>
            <a:br>
              <a:rPr lang="en-US" altLang="ja-JP" dirty="0" smtClean="0"/>
            </a:br>
            <a:r>
              <a:rPr lang="ja-JP" altLang="en-US" dirty="0"/>
              <a:t>貴社</a:t>
            </a:r>
            <a:r>
              <a:rPr lang="ja-JP" altLang="en-US" dirty="0" smtClean="0"/>
              <a:t>の経営環境を</a:t>
            </a:r>
            <a:r>
              <a:rPr lang="en-US" altLang="ja-JP" dirty="0" smtClean="0"/>
              <a:t>SWOT</a:t>
            </a:r>
            <a:r>
              <a:rPr lang="ja-JP" altLang="en-US" dirty="0" smtClean="0"/>
              <a:t>で分析してみましょう</a:t>
            </a:r>
            <a:endParaRPr kumimoji="1" lang="ja-JP" altLang="en-US" dirty="0"/>
          </a:p>
        </p:txBody>
      </p:sp>
      <p:sp>
        <p:nvSpPr>
          <p:cNvPr id="33" name="コンテンツ プレースホルダー 6"/>
          <p:cNvSpPr txBox="1">
            <a:spLocks/>
          </p:cNvSpPr>
          <p:nvPr/>
        </p:nvSpPr>
        <p:spPr bwMode="auto">
          <a:xfrm>
            <a:off x="5109520" y="1340968"/>
            <a:ext cx="4524000" cy="1620000"/>
          </a:xfrm>
          <a:prstGeom prst="rect">
            <a:avLst/>
          </a:prstGeom>
          <a:noFill/>
          <a:ln w="127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4680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kumimoji="1" sz="1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Ø"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0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0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109520" y="981074"/>
            <a:ext cx="4524000" cy="359533"/>
          </a:xfrm>
          <a:prstGeom prst="rect">
            <a:avLst/>
          </a:prstGeom>
          <a:solidFill>
            <a:srgbClr val="C0000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72000" bIns="0"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自社の弱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 </a:t>
            </a:r>
            <a:r>
              <a:rPr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(W)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コンテンツ プレースホルダー 6"/>
          <p:cNvSpPr txBox="1">
            <a:spLocks/>
          </p:cNvSpPr>
          <p:nvPr/>
        </p:nvSpPr>
        <p:spPr bwMode="auto">
          <a:xfrm>
            <a:off x="5109520" y="3465184"/>
            <a:ext cx="4524000" cy="1620000"/>
          </a:xfrm>
          <a:prstGeom prst="rect">
            <a:avLst/>
          </a:prstGeom>
          <a:noFill/>
          <a:ln w="127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4680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Ø"/>
              <a:defRPr kumimoji="1" sz="1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ja-JP" altLang="en-US" sz="1200" dirty="0"/>
          </a:p>
        </p:txBody>
      </p:sp>
      <p:sp>
        <p:nvSpPr>
          <p:cNvPr id="36" name="正方形/長方形 35"/>
          <p:cNvSpPr/>
          <p:nvPr/>
        </p:nvSpPr>
        <p:spPr>
          <a:xfrm>
            <a:off x="5109520" y="3105490"/>
            <a:ext cx="4524000" cy="359533"/>
          </a:xfrm>
          <a:prstGeom prst="rect">
            <a:avLst/>
          </a:prstGeom>
          <a:solidFill>
            <a:srgbClr val="FFC00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algn="l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事業環境における脅威 </a:t>
            </a:r>
            <a:r>
              <a:rPr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(T)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34843" y="981074"/>
            <a:ext cx="4524000" cy="359533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algn="l"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自社の強み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(S)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コンテンツ プレースホルダー 6"/>
          <p:cNvSpPr txBox="1">
            <a:spLocks/>
          </p:cNvSpPr>
          <p:nvPr/>
        </p:nvSpPr>
        <p:spPr bwMode="auto">
          <a:xfrm>
            <a:off x="334843" y="3465184"/>
            <a:ext cx="4524000" cy="1620000"/>
          </a:xfrm>
          <a:prstGeom prst="rect">
            <a:avLst/>
          </a:prstGeom>
          <a:noFill/>
          <a:ln w="127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4680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Ø"/>
              <a:defRPr kumimoji="1" sz="1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ja-JP" altLang="en-US" sz="1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334843" y="3105490"/>
            <a:ext cx="4524000" cy="359533"/>
          </a:xfrm>
          <a:prstGeom prst="rect">
            <a:avLst/>
          </a:prstGeom>
          <a:solidFill>
            <a:srgbClr val="92D05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algn="l"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事業環境における機会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(O)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AutoShape 19"/>
          <p:cNvSpPr>
            <a:spLocks noChangeArrowheads="1"/>
          </p:cNvSpPr>
          <p:nvPr/>
        </p:nvSpPr>
        <p:spPr bwMode="auto">
          <a:xfrm rot="10800000">
            <a:off x="2456896" y="5229201"/>
            <a:ext cx="4992381" cy="216001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" name="コンテンツ プレースホルダー 6"/>
          <p:cNvSpPr txBox="1">
            <a:spLocks/>
          </p:cNvSpPr>
          <p:nvPr/>
        </p:nvSpPr>
        <p:spPr bwMode="auto">
          <a:xfrm>
            <a:off x="334844" y="5589240"/>
            <a:ext cx="9298676" cy="792088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4680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Ø"/>
              <a:defRPr kumimoji="1" sz="1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ja-JP" sz="1400" dirty="0" smtClean="0"/>
          </a:p>
        </p:txBody>
      </p:sp>
      <p:sp>
        <p:nvSpPr>
          <p:cNvPr id="44" name="コンテンツ プレースホルダー 6"/>
          <p:cNvSpPr txBox="1">
            <a:spLocks/>
          </p:cNvSpPr>
          <p:nvPr/>
        </p:nvSpPr>
        <p:spPr bwMode="auto">
          <a:xfrm>
            <a:off x="334843" y="1349062"/>
            <a:ext cx="4524000" cy="1620000"/>
          </a:xfrm>
          <a:prstGeom prst="rect">
            <a:avLst/>
          </a:prstGeom>
          <a:noFill/>
          <a:ln w="127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4680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kumimoji="1" sz="1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6353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Ø"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63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 sz="11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712788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0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9017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0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7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【Work Sheet </a:t>
            </a:r>
            <a:r>
              <a:rPr lang="en-US" altLang="ja-JP" dirty="0"/>
              <a:t>9</a:t>
            </a:r>
            <a:r>
              <a:rPr lang="en-US" altLang="ja-JP" dirty="0" smtClean="0"/>
              <a:t>】</a:t>
            </a:r>
            <a:br>
              <a:rPr lang="en-US" altLang="ja-JP" dirty="0" smtClean="0"/>
            </a:br>
            <a:r>
              <a:rPr lang="ja-JP" altLang="en-US" dirty="0" smtClean="0"/>
              <a:t>企業の事業モデル</a:t>
            </a:r>
            <a:endParaRPr kumimoji="1" lang="ja-JP" altLang="en-US" dirty="0"/>
          </a:p>
        </p:txBody>
      </p:sp>
      <p:sp>
        <p:nvSpPr>
          <p:cNvPr id="8" name="二等辺三角形 7"/>
          <p:cNvSpPr/>
          <p:nvPr/>
        </p:nvSpPr>
        <p:spPr>
          <a:xfrm>
            <a:off x="2687628" y="2924944"/>
            <a:ext cx="4605632" cy="2232248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17000" y="981075"/>
            <a:ext cx="8982494" cy="39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r>
              <a:rPr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事業モデル</a:t>
            </a:r>
            <a:endParaRPr lang="ja-JP" altLang="en-US" sz="1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70770" y="1864569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■今まで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59001" y="1864569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■今後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42598" y="1556793"/>
            <a:ext cx="2145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顧客対象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24053" y="4257184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■今まで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512284" y="4257184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■今後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68492" y="4257184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■今まで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56723" y="4257184"/>
            <a:ext cx="2082231" cy="165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■今後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52837" y="3946508"/>
            <a:ext cx="2145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1400" dirty="0" smtClean="0"/>
              <a:t>提供価値</a:t>
            </a:r>
            <a:endParaRPr lang="ja-JP" altLang="en-US" sz="1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435165" y="3933057"/>
            <a:ext cx="2145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1400" dirty="0" smtClean="0"/>
              <a:t>提供方法</a:t>
            </a:r>
            <a:endParaRPr lang="ja-JP" altLang="en-US" sz="1400" dirty="0"/>
          </a:p>
        </p:txBody>
      </p:sp>
      <p:sp>
        <p:nvSpPr>
          <p:cNvPr id="20" name="二等辺三角形 19"/>
          <p:cNvSpPr/>
          <p:nvPr/>
        </p:nvSpPr>
        <p:spPr>
          <a:xfrm rot="5400000">
            <a:off x="7326283" y="4987684"/>
            <a:ext cx="360000" cy="195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/>
          <p:cNvSpPr/>
          <p:nvPr/>
        </p:nvSpPr>
        <p:spPr>
          <a:xfrm rot="5400000">
            <a:off x="4773000" y="2595069"/>
            <a:ext cx="360000" cy="195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 rot="5400000">
            <a:off x="2296214" y="4987684"/>
            <a:ext cx="360000" cy="195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23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【Work Sheet </a:t>
            </a:r>
            <a:r>
              <a:rPr lang="en-US" altLang="ja-JP" dirty="0" smtClean="0"/>
              <a:t>10】</a:t>
            </a:r>
            <a:br>
              <a:rPr lang="en-US" altLang="ja-JP" dirty="0" smtClean="0"/>
            </a:br>
            <a:r>
              <a:rPr lang="ja-JP" altLang="en-US" dirty="0" smtClean="0"/>
              <a:t>イノベーション</a:t>
            </a:r>
            <a:r>
              <a:rPr lang="ja-JP" altLang="en-US" dirty="0"/>
              <a:t>推進</a:t>
            </a:r>
            <a:r>
              <a:rPr lang="ja-JP" altLang="en-US" dirty="0" smtClean="0"/>
              <a:t>計画に係る取り組みの全体像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6856" y="981075"/>
            <a:ext cx="9064944" cy="39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r>
              <a:rPr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全体像</a:t>
            </a:r>
            <a:endParaRPr lang="ja-JP" altLang="en-US" sz="1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49267" y="1871177"/>
            <a:ext cx="3120000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49267" y="3499189"/>
            <a:ext cx="3120000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/>
          </a:p>
        </p:txBody>
      </p:sp>
      <p:sp>
        <p:nvSpPr>
          <p:cNvPr id="14" name="正方形/長方形 13"/>
          <p:cNvSpPr/>
          <p:nvPr/>
        </p:nvSpPr>
        <p:spPr>
          <a:xfrm>
            <a:off x="4083264" y="1871177"/>
            <a:ext cx="5405736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3264" y="3499188"/>
            <a:ext cx="5405736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200"/>
          </a:p>
        </p:txBody>
      </p:sp>
      <p:sp>
        <p:nvSpPr>
          <p:cNvPr id="17" name="正方形/長方形 16"/>
          <p:cNvSpPr/>
          <p:nvPr/>
        </p:nvSpPr>
        <p:spPr>
          <a:xfrm>
            <a:off x="1778325" y="1573192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課題認識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＞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18613" y="1573191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課題を解決するための取り組み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＞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16856" y="1871177"/>
            <a:ext cx="438724" cy="14338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テーマ①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16856" y="3499188"/>
            <a:ext cx="438724" cy="14338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テーマ②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49267" y="5127199"/>
            <a:ext cx="3120000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/>
          </a:p>
        </p:txBody>
      </p:sp>
      <p:sp>
        <p:nvSpPr>
          <p:cNvPr id="15" name="正方形/長方形 14"/>
          <p:cNvSpPr/>
          <p:nvPr/>
        </p:nvSpPr>
        <p:spPr>
          <a:xfrm>
            <a:off x="4083264" y="5127199"/>
            <a:ext cx="5405736" cy="14338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200"/>
          </a:p>
        </p:txBody>
      </p:sp>
      <p:sp>
        <p:nvSpPr>
          <p:cNvPr id="21" name="正方形/長方形 20"/>
          <p:cNvSpPr/>
          <p:nvPr/>
        </p:nvSpPr>
        <p:spPr>
          <a:xfrm>
            <a:off x="416856" y="5127199"/>
            <a:ext cx="438724" cy="14338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テーマ</a:t>
            </a:r>
            <a:r>
              <a:rPr lang="ja-JP" altLang="en-US" sz="1400" dirty="0">
                <a:solidFill>
                  <a:schemeClr val="tx1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2255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</a:t>
            </a:r>
            <a:r>
              <a:rPr lang="en-US" altLang="ja-JP" dirty="0" smtClean="0"/>
              <a:t>Work</a:t>
            </a:r>
            <a:r>
              <a:rPr lang="ja-JP" altLang="en-US" dirty="0"/>
              <a:t> </a:t>
            </a:r>
            <a:r>
              <a:rPr lang="en-US" altLang="ja-JP" dirty="0" smtClean="0"/>
              <a:t>Sheet</a:t>
            </a:r>
            <a:r>
              <a:rPr lang="ja-JP" altLang="en-US" dirty="0"/>
              <a:t> </a:t>
            </a:r>
            <a:r>
              <a:rPr lang="en-US" altLang="ja-JP" dirty="0" smtClean="0"/>
              <a:t>11】</a:t>
            </a:r>
            <a:br>
              <a:rPr lang="en-US" altLang="ja-JP" dirty="0" smtClean="0"/>
            </a:br>
            <a:r>
              <a:rPr lang="ja-JP" altLang="en-US" dirty="0" smtClean="0"/>
              <a:t>取り組み内容を書き出してください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344488" y="1088740"/>
          <a:ext cx="9145016" cy="5444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811"/>
                <a:gridCol w="2083449"/>
                <a:gridCol w="1764196"/>
                <a:gridCol w="900100"/>
                <a:gridCol w="1458162"/>
                <a:gridCol w="1458162"/>
                <a:gridCol w="1224136"/>
              </a:tblGrid>
              <a:tr h="309313"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アクションプラン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期待効果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スケジュール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評価基準／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頻度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093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H29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H30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H31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05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例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60575" algn="l"/>
                        </a:tabLst>
                        <a:defRPr/>
                      </a:pPr>
                      <a:r>
                        <a:rPr lang="ja-JP" altLang="en-US" sz="1200" dirty="0" smtClean="0">
                          <a:latin typeface="+mn-lt"/>
                          <a:ea typeface="+mn-ea"/>
                        </a:rPr>
                        <a:t>テーマ①</a:t>
                      </a:r>
                      <a:endParaRPr lang="en-US" altLang="ja-JP" sz="1200" dirty="0" smtClean="0">
                        <a:latin typeface="+mn-lt"/>
                        <a:ea typeface="+mn-ea"/>
                      </a:endParaRPr>
                    </a:p>
                    <a:p>
                      <a:pPr marL="0" marR="0" indent="0" algn="l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60575" algn="l"/>
                        </a:tabLst>
                        <a:defRPr/>
                      </a:pPr>
                      <a:r>
                        <a:rPr lang="ja-JP" altLang="en-US" sz="1200" dirty="0" smtClean="0">
                          <a:latin typeface="+mn-lt"/>
                          <a:ea typeface="+mn-ea"/>
                        </a:rPr>
                        <a:t>外国人観光客向け施設内イベント</a:t>
                      </a:r>
                      <a:endParaRPr lang="en-US" altLang="ja-JP" sz="1200" dirty="0" smtClean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009999"/>
                        </a:buClr>
                        <a:buFont typeface="Wingdings" pitchFamily="2" charset="2"/>
                        <a:buNone/>
                      </a:pPr>
                      <a:r>
                        <a:rPr lang="ja-JP" altLang="en-US" sz="1200" dirty="0" smtClean="0">
                          <a:solidFill>
                            <a:srgbClr val="000000"/>
                          </a:solidFill>
                        </a:rPr>
                        <a:t>外国人観光客の○人増</a:t>
                      </a:r>
                      <a:endParaRPr lang="en-US" altLang="ja-JP" sz="12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>
                        <a:buClr>
                          <a:srgbClr val="009999"/>
                        </a:buClr>
                        <a:buFont typeface="Wingdings" pitchFamily="2" charset="2"/>
                        <a:buNone/>
                      </a:pPr>
                      <a:r>
                        <a:rPr lang="ja-JP" altLang="en-US" sz="1200" dirty="0" smtClean="0">
                          <a:solidFill>
                            <a:srgbClr val="000000"/>
                          </a:solidFill>
                        </a:rPr>
                        <a:t>（稼働率○</a:t>
                      </a: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</a:rPr>
                        <a:t>%UP</a:t>
                      </a:r>
                      <a:r>
                        <a:rPr lang="ja-JP" altLang="en-US" sz="1200" dirty="0" smtClean="0">
                          <a:solidFill>
                            <a:srgbClr val="000000"/>
                          </a:solidFill>
                        </a:rPr>
                        <a:t>）</a:t>
                      </a:r>
                      <a:endParaRPr lang="ja-JP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009999"/>
                        </a:buClr>
                        <a:buFont typeface="Wingdings" pitchFamily="2" charset="2"/>
                        <a:buNone/>
                      </a:pPr>
                      <a:endParaRPr lang="ja-JP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009999"/>
                        </a:buClr>
                        <a:buFont typeface="Wingdings" pitchFamily="2" charset="2"/>
                        <a:buNone/>
                      </a:pPr>
                      <a:endParaRPr lang="ja-JP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009999"/>
                        </a:buClr>
                        <a:buFont typeface="Wingdings" pitchFamily="2" charset="2"/>
                        <a:buNone/>
                      </a:pPr>
                      <a:endParaRPr lang="ja-JP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Wingdings" pitchFamily="2" charset="2"/>
                        </a:rPr>
                        <a:t>顧客アンケート／毎回開催後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6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①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6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②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6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③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6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④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6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⑤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直線矢印コネクタ 8"/>
          <p:cNvCxnSpPr/>
          <p:nvPr/>
        </p:nvCxnSpPr>
        <p:spPr>
          <a:xfrm>
            <a:off x="4484948" y="1880828"/>
            <a:ext cx="540060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5025607" y="1808820"/>
            <a:ext cx="144016" cy="14401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42819" y="1949528"/>
            <a:ext cx="765576" cy="330072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spAutoFit/>
          </a:bodyPr>
          <a:lstStyle/>
          <a:p>
            <a:r>
              <a:rPr kumimoji="1" lang="en-US" altLang="ja-JP" sz="1200" dirty="0" smtClean="0">
                <a:latin typeface="+mj-lt"/>
                <a:ea typeface="+mj-ea"/>
              </a:rPr>
              <a:t>11</a:t>
            </a:r>
            <a:r>
              <a:rPr kumimoji="1" lang="ja-JP" altLang="en-US" sz="1200" dirty="0" smtClean="0">
                <a:latin typeface="+mj-lt"/>
                <a:ea typeface="+mj-ea"/>
              </a:rPr>
              <a:t>月開催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5493060" y="1808820"/>
            <a:ext cx="144016" cy="14401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791183" y="1808820"/>
            <a:ext cx="144016" cy="14401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6095037" y="1808820"/>
            <a:ext cx="144016" cy="14401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6393160" y="1808820"/>
            <a:ext cx="144016" cy="14401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12249" y="1949528"/>
            <a:ext cx="1264302" cy="330072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spAutoFit/>
          </a:bodyPr>
          <a:lstStyle/>
          <a:p>
            <a:r>
              <a:rPr kumimoji="1" lang="en-US" altLang="ja-JP" sz="1200" dirty="0" smtClean="0">
                <a:latin typeface="+mj-lt"/>
                <a:ea typeface="+mj-ea"/>
              </a:rPr>
              <a:t>3</a:t>
            </a:r>
            <a:r>
              <a:rPr kumimoji="1" lang="ja-JP" altLang="en-US" sz="1200" dirty="0" smtClean="0">
                <a:latin typeface="+mj-lt"/>
                <a:ea typeface="+mj-ea"/>
              </a:rPr>
              <a:t>ヶ月に一回開催</a:t>
            </a:r>
          </a:p>
        </p:txBody>
      </p:sp>
    </p:spTree>
    <p:extLst>
      <p:ext uri="{BB962C8B-B14F-4D97-AF65-F5344CB8AC3E}">
        <p14:creationId xmlns:p14="http://schemas.microsoft.com/office/powerpoint/2010/main" val="403517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</a:t>
            </a:r>
            <a:r>
              <a:rPr lang="en-US" altLang="ja-JP" dirty="0" smtClean="0"/>
              <a:t>Work</a:t>
            </a:r>
            <a:r>
              <a:rPr lang="ja-JP" altLang="en-US" dirty="0"/>
              <a:t> </a:t>
            </a:r>
            <a:r>
              <a:rPr lang="en-US" altLang="ja-JP" dirty="0" smtClean="0"/>
              <a:t>Sheet</a:t>
            </a:r>
            <a:r>
              <a:rPr lang="ja-JP" altLang="en-US" dirty="0"/>
              <a:t> </a:t>
            </a:r>
            <a:r>
              <a:rPr lang="en-US" altLang="ja-JP" dirty="0" smtClean="0"/>
              <a:t>12】</a:t>
            </a:r>
            <a:br>
              <a:rPr lang="en-US" altLang="ja-JP" dirty="0" smtClean="0"/>
            </a:br>
            <a:r>
              <a:rPr lang="ja-JP" altLang="en-US" dirty="0" smtClean="0"/>
              <a:t>施策実施のため</a:t>
            </a:r>
            <a:r>
              <a:rPr lang="ja-JP" altLang="en-US" dirty="0"/>
              <a:t>の</a:t>
            </a:r>
            <a:r>
              <a:rPr lang="ja-JP" altLang="en-US" dirty="0" smtClean="0"/>
              <a:t>投資経費を書き出してください</a:t>
            </a:r>
            <a:endParaRPr kumimoji="1" lang="ja-JP" altLang="en-US" dirty="0"/>
          </a:p>
        </p:txBody>
      </p:sp>
      <p:graphicFrame>
        <p:nvGraphicFramePr>
          <p:cNvPr id="11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121529"/>
              </p:ext>
            </p:extLst>
          </p:nvPr>
        </p:nvGraphicFramePr>
        <p:xfrm>
          <a:off x="416998" y="3702200"/>
          <a:ext cx="9072001" cy="2746966"/>
        </p:xfrm>
        <a:graphic>
          <a:graphicData uri="http://schemas.openxmlformats.org/drawingml/2006/table">
            <a:tbl>
              <a:tblPr/>
              <a:tblGrid>
                <a:gridCol w="1814731"/>
                <a:gridCol w="806547"/>
                <a:gridCol w="824727"/>
                <a:gridCol w="824728"/>
                <a:gridCol w="824727"/>
                <a:gridCol w="823074"/>
                <a:gridCol w="824728"/>
                <a:gridCol w="750353"/>
                <a:gridCol w="671021"/>
                <a:gridCol w="907365"/>
              </a:tblGrid>
              <a:tr h="252027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H32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年度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　施策別経費明細表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単位：千円 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消費税抜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endParaRPr lang="en-US" altLang="ja-JP" sz="1000" b="1" dirty="0" smtClean="0">
                        <a:solidFill>
                          <a:schemeClr val="bg1"/>
                        </a:solidFill>
                        <a:latin typeface="Arial" charset="0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0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施策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広告宣伝費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旅費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人件費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委託料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消耗品費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使用料及び賃借料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備品等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購入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計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合計</a:t>
                      </a: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279756"/>
              </p:ext>
            </p:extLst>
          </p:nvPr>
        </p:nvGraphicFramePr>
        <p:xfrm>
          <a:off x="417001" y="816400"/>
          <a:ext cx="9072000" cy="2746966"/>
        </p:xfrm>
        <a:graphic>
          <a:graphicData uri="http://schemas.openxmlformats.org/drawingml/2006/table">
            <a:tbl>
              <a:tblPr/>
              <a:tblGrid>
                <a:gridCol w="1814730"/>
                <a:gridCol w="806547"/>
                <a:gridCol w="824727"/>
                <a:gridCol w="824728"/>
                <a:gridCol w="824727"/>
                <a:gridCol w="823074"/>
                <a:gridCol w="824728"/>
                <a:gridCol w="750353"/>
                <a:gridCol w="671021"/>
                <a:gridCol w="907365"/>
              </a:tblGrid>
              <a:tr h="252027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H31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年度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　施策別経費明細表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単位：千円 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消費税抜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0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施策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広告宣伝費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旅費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人件費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委託料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消耗品費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使用料及び賃借料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備品等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購入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計</a:t>
                      </a: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b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メイリオ" pitchFamily="50" charset="-128"/>
                        </a:rPr>
                        <a:t>合計</a:t>
                      </a: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120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メイリオ" pitchFamily="50" charset="-128"/>
                      </a:endParaRPr>
                    </a:p>
                  </a:txBody>
                  <a:tcPr marL="72000" marR="72000" marT="35999" marB="35999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4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【Work</a:t>
            </a:r>
            <a:r>
              <a:rPr lang="ja-JP" altLang="en-US" dirty="0"/>
              <a:t> </a:t>
            </a:r>
            <a:r>
              <a:rPr lang="en-US" altLang="ja-JP" dirty="0"/>
              <a:t>Sheet</a:t>
            </a:r>
            <a:r>
              <a:rPr lang="ja-JP" altLang="en-US" dirty="0"/>
              <a:t> </a:t>
            </a:r>
            <a:r>
              <a:rPr lang="en-US" altLang="ja-JP" dirty="0" smtClean="0"/>
              <a:t>13】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施策による期待成果と投資</a:t>
            </a:r>
            <a:r>
              <a:rPr lang="ja-JP" altLang="en-US" dirty="0"/>
              <a:t>費用</a:t>
            </a:r>
            <a:r>
              <a:rPr lang="ja-JP" altLang="en-US" dirty="0" smtClean="0"/>
              <a:t>（コスト）を事業年度で整理してください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43885" y="1577975"/>
            <a:ext cx="999199" cy="124460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kumimoji="0" lang="ja-JP" altLang="de-DE" sz="1400" b="1">
                <a:solidFill>
                  <a:schemeClr val="bg1"/>
                </a:solidFill>
              </a:rPr>
              <a:t>売上高</a:t>
            </a:r>
            <a:endParaRPr kumimoji="0" lang="ja-JP" altLang="en-US" sz="1400" b="1">
              <a:solidFill>
                <a:schemeClr val="bg1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651096" y="993776"/>
            <a:ext cx="1501704" cy="506413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en-US" altLang="ja-JP" sz="1600" b="1" dirty="0" smtClean="0">
                <a:solidFill>
                  <a:srgbClr val="FFFFFF"/>
                </a:solidFill>
              </a:rPr>
              <a:t>1</a:t>
            </a:r>
            <a:r>
              <a:rPr lang="ja-JP" altLang="en-US" sz="1600" b="1" dirty="0" smtClean="0">
                <a:solidFill>
                  <a:srgbClr val="FFFFFF"/>
                </a:solidFill>
              </a:rPr>
              <a:t>年目</a:t>
            </a:r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651096" y="1577975"/>
            <a:ext cx="1501704" cy="1244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defTabSz="1066800" eaLnBrk="0" hangingPunct="0">
              <a:lnSpc>
                <a:spcPct val="95000"/>
              </a:lnSpc>
            </a:pPr>
            <a:endParaRPr kumimoji="0"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1651096" y="2907663"/>
            <a:ext cx="1501704" cy="67900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3884" y="3682615"/>
            <a:ext cx="999200" cy="70485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ja-JP" altLang="en-US" sz="1400" b="1" dirty="0" smtClean="0">
                <a:solidFill>
                  <a:schemeClr val="bg1"/>
                </a:solidFill>
              </a:rPr>
              <a:t>人件費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1651096" y="3682615"/>
            <a:ext cx="1501704" cy="7048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543885" y="2912425"/>
            <a:ext cx="1000919" cy="67537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vert="horz"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kumimoji="0" lang="ja-JP" altLang="de-DE" sz="1400" b="1" dirty="0">
                <a:solidFill>
                  <a:schemeClr val="bg1"/>
                </a:solidFill>
              </a:rPr>
              <a:t>売上</a:t>
            </a:r>
            <a:r>
              <a:rPr kumimoji="0" lang="ja-JP" altLang="de-DE" sz="1400" b="1" dirty="0" smtClean="0">
                <a:solidFill>
                  <a:schemeClr val="bg1"/>
                </a:solidFill>
              </a:rPr>
              <a:t>原価</a:t>
            </a:r>
            <a:endParaRPr kumimoji="0" lang="en-US" altLang="ja-JP" sz="1400" b="1" dirty="0" smtClean="0">
              <a:solidFill>
                <a:schemeClr val="bg1"/>
              </a:solidFill>
            </a:endParaRPr>
          </a:p>
          <a:p>
            <a:pPr algn="ctr" defTabSz="1066800" eaLnBrk="0" hangingPunct="0">
              <a:lnSpc>
                <a:spcPct val="95000"/>
              </a:lnSpc>
            </a:pPr>
            <a:r>
              <a:rPr lang="ja-JP" altLang="en-US" sz="1400" b="1" dirty="0" smtClean="0">
                <a:solidFill>
                  <a:schemeClr val="bg1"/>
                </a:solidFill>
              </a:rPr>
              <a:t>（材料費等）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0" name="AutoShape 84"/>
          <p:cNvSpPr>
            <a:spLocks noChangeArrowheads="1"/>
          </p:cNvSpPr>
          <p:nvPr/>
        </p:nvSpPr>
        <p:spPr bwMode="auto">
          <a:xfrm>
            <a:off x="543885" y="992188"/>
            <a:ext cx="999198" cy="508000"/>
          </a:xfrm>
          <a:prstGeom prst="rtTriangle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endParaRPr kumimoji="0" lang="ja-JP" altLang="en-US" sz="1400">
              <a:solidFill>
                <a:schemeClr val="bg1"/>
              </a:solidFill>
            </a:endParaRPr>
          </a:p>
        </p:txBody>
      </p:sp>
      <p:sp>
        <p:nvSpPr>
          <p:cNvPr id="71" name="AutoShape 85"/>
          <p:cNvSpPr>
            <a:spLocks noChangeArrowheads="1"/>
          </p:cNvSpPr>
          <p:nvPr/>
        </p:nvSpPr>
        <p:spPr bwMode="auto">
          <a:xfrm flipH="1" flipV="1">
            <a:off x="543884" y="993775"/>
            <a:ext cx="999200" cy="509588"/>
          </a:xfrm>
          <a:prstGeom prst="rtTriangle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rot="10800000"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endParaRPr kumimoji="0" lang="ja-JP" altLang="en-US" sz="1400">
              <a:solidFill>
                <a:schemeClr val="bg1"/>
              </a:solidFill>
            </a:endParaRPr>
          </a:p>
        </p:txBody>
      </p:sp>
      <p:sp>
        <p:nvSpPr>
          <p:cNvPr id="72" name="Text Box 86"/>
          <p:cNvSpPr txBox="1">
            <a:spLocks noChangeArrowheads="1"/>
          </p:cNvSpPr>
          <p:nvPr/>
        </p:nvSpPr>
        <p:spPr bwMode="gray">
          <a:xfrm>
            <a:off x="984152" y="973138"/>
            <a:ext cx="453587" cy="2970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6800" rIns="46800">
            <a:spAutoFit/>
          </a:bodyPr>
          <a:lstStyle/>
          <a:p>
            <a:pPr defTabSz="1279525">
              <a:lnSpc>
                <a:spcPct val="95000"/>
              </a:lnSpc>
              <a:spcBef>
                <a:spcPct val="50000"/>
              </a:spcBef>
              <a:tabLst>
                <a:tab pos="239713" algn="l"/>
              </a:tabLst>
            </a:pPr>
            <a:r>
              <a:rPr lang="ja-JP" altLang="en-US" sz="1400" b="1" dirty="0">
                <a:solidFill>
                  <a:schemeClr val="bg1"/>
                </a:solidFill>
              </a:rPr>
              <a:t>施策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3" name="Text Box 87"/>
          <p:cNvSpPr txBox="1">
            <a:spLocks noChangeArrowheads="1"/>
          </p:cNvSpPr>
          <p:nvPr/>
        </p:nvSpPr>
        <p:spPr bwMode="gray">
          <a:xfrm>
            <a:off x="571402" y="1195388"/>
            <a:ext cx="373437" cy="297004"/>
          </a:xfrm>
          <a:prstGeom prst="rect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wrap="none" lIns="46800" rIns="46800">
            <a:spAutoFit/>
          </a:bodyPr>
          <a:lstStyle/>
          <a:p>
            <a:pPr defTabSz="1279525">
              <a:lnSpc>
                <a:spcPct val="95000"/>
              </a:lnSpc>
              <a:spcBef>
                <a:spcPct val="50000"/>
              </a:spcBef>
              <a:tabLst>
                <a:tab pos="239713" algn="l"/>
              </a:tabLst>
            </a:pPr>
            <a:r>
              <a:rPr kumimoji="0" lang="en-US" altLang="ja-JP" sz="1400" b="1" dirty="0">
                <a:solidFill>
                  <a:schemeClr val="bg1"/>
                </a:solidFill>
              </a:rPr>
              <a:t>P/L</a:t>
            </a:r>
          </a:p>
        </p:txBody>
      </p:sp>
      <p:sp>
        <p:nvSpPr>
          <p:cNvPr id="83" name="Rectangle 39"/>
          <p:cNvSpPr>
            <a:spLocks noChangeArrowheads="1"/>
          </p:cNvSpPr>
          <p:nvPr/>
        </p:nvSpPr>
        <p:spPr bwMode="auto">
          <a:xfrm>
            <a:off x="543884" y="4437112"/>
            <a:ext cx="999200" cy="504056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ja-JP" altLang="en-US" sz="1400" b="1" dirty="0" smtClean="0">
                <a:solidFill>
                  <a:schemeClr val="bg1"/>
                </a:solidFill>
              </a:rPr>
              <a:t>減価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ctr" defTabSz="1066800" eaLnBrk="0" hangingPunct="0">
              <a:lnSpc>
                <a:spcPct val="95000"/>
              </a:lnSpc>
            </a:pPr>
            <a:r>
              <a:rPr lang="ja-JP" altLang="en-US" sz="1400" b="1" dirty="0" smtClean="0">
                <a:solidFill>
                  <a:schemeClr val="bg1"/>
                </a:solidFill>
              </a:rPr>
              <a:t>償却費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4" name="Rectangle 40"/>
          <p:cNvSpPr>
            <a:spLocks noChangeArrowheads="1"/>
          </p:cNvSpPr>
          <p:nvPr/>
        </p:nvSpPr>
        <p:spPr bwMode="auto">
          <a:xfrm>
            <a:off x="1651096" y="4437112"/>
            <a:ext cx="1501704" cy="50405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algn="ctr" defTabSz="1066800" eaLnBrk="0" hangingPunct="0">
              <a:lnSpc>
                <a:spcPct val="95000"/>
              </a:lnSpc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543884" y="5008236"/>
            <a:ext cx="999200" cy="1121064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kumimoji="0" lang="ja-JP" altLang="en-US" sz="1400" b="1" dirty="0" smtClean="0">
                <a:solidFill>
                  <a:schemeClr val="bg1"/>
                </a:solidFill>
              </a:rPr>
              <a:t>その他</a:t>
            </a:r>
            <a:endParaRPr kumimoji="0" lang="en-US" altLang="ja-JP" sz="1400" b="1" dirty="0" smtClean="0">
              <a:solidFill>
                <a:schemeClr val="bg1"/>
              </a:solidFill>
            </a:endParaRPr>
          </a:p>
          <a:p>
            <a:pPr algn="ctr" defTabSz="1066800" eaLnBrk="0" hangingPunct="0">
              <a:lnSpc>
                <a:spcPct val="950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費用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1651096" y="5008236"/>
            <a:ext cx="1501704" cy="112106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1651096" y="6215963"/>
            <a:ext cx="1501704" cy="34245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88" name="Rectangle 81"/>
          <p:cNvSpPr>
            <a:spLocks noChangeArrowheads="1"/>
          </p:cNvSpPr>
          <p:nvPr/>
        </p:nvSpPr>
        <p:spPr bwMode="auto">
          <a:xfrm>
            <a:off x="543885" y="6220725"/>
            <a:ext cx="1000919" cy="340623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accent3"/>
            </a:solidFill>
            <a:miter lim="800000"/>
            <a:headEnd/>
            <a:tailEnd/>
          </a:ln>
        </p:spPr>
        <p:txBody>
          <a:bodyPr vert="horz"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kumimoji="0" lang="ja-JP" altLang="en-US" sz="1400" b="1" dirty="0" smtClean="0">
                <a:solidFill>
                  <a:schemeClr val="bg1"/>
                </a:solidFill>
              </a:rPr>
              <a:t>営業利益</a:t>
            </a:r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3235272" y="993776"/>
            <a:ext cx="1501704" cy="506413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en-US" altLang="ja-JP" sz="1600" b="1" dirty="0">
                <a:solidFill>
                  <a:srgbClr val="FFFFFF"/>
                </a:solidFill>
              </a:rPr>
              <a:t>2</a:t>
            </a:r>
            <a:r>
              <a:rPr lang="ja-JP" altLang="en-US" sz="1600" b="1" dirty="0" smtClean="0">
                <a:solidFill>
                  <a:srgbClr val="FFFFFF"/>
                </a:solidFill>
              </a:rPr>
              <a:t>年目</a:t>
            </a:r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3235272" y="1577975"/>
            <a:ext cx="1501704" cy="1244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defTabSz="1066800" eaLnBrk="0" hangingPunct="0">
              <a:lnSpc>
                <a:spcPct val="95000"/>
              </a:lnSpc>
            </a:pPr>
            <a:endParaRPr kumimoji="0"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53" name="Rectangle 35"/>
          <p:cNvSpPr>
            <a:spLocks noChangeArrowheads="1"/>
          </p:cNvSpPr>
          <p:nvPr/>
        </p:nvSpPr>
        <p:spPr bwMode="auto">
          <a:xfrm>
            <a:off x="3235272" y="2907663"/>
            <a:ext cx="1501704" cy="67900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54" name="Rectangle 40"/>
          <p:cNvSpPr>
            <a:spLocks noChangeArrowheads="1"/>
          </p:cNvSpPr>
          <p:nvPr/>
        </p:nvSpPr>
        <p:spPr bwMode="auto">
          <a:xfrm>
            <a:off x="3235272" y="3682615"/>
            <a:ext cx="1501704" cy="7048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3235272" y="4437112"/>
            <a:ext cx="1501704" cy="50405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algn="ctr" defTabSz="1066800" eaLnBrk="0" hangingPunct="0">
              <a:lnSpc>
                <a:spcPct val="95000"/>
              </a:lnSpc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3235272" y="5008236"/>
            <a:ext cx="1501704" cy="112106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3235272" y="6215963"/>
            <a:ext cx="1501704" cy="34245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4808984" y="993776"/>
            <a:ext cx="1501704" cy="506413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en-US" altLang="ja-JP" sz="1600" b="1" dirty="0">
                <a:solidFill>
                  <a:srgbClr val="FFFFFF"/>
                </a:solidFill>
              </a:rPr>
              <a:t>3</a:t>
            </a:r>
            <a:r>
              <a:rPr lang="ja-JP" altLang="en-US" sz="1600" b="1" dirty="0" smtClean="0">
                <a:solidFill>
                  <a:srgbClr val="FFFFFF"/>
                </a:solidFill>
              </a:rPr>
              <a:t>年目</a:t>
            </a:r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4808984" y="1577975"/>
            <a:ext cx="1501704" cy="1244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defTabSz="1066800" eaLnBrk="0" hangingPunct="0">
              <a:lnSpc>
                <a:spcPct val="95000"/>
              </a:lnSpc>
            </a:pPr>
            <a:endParaRPr kumimoji="0"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4808984" y="2907663"/>
            <a:ext cx="1501704" cy="67900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1" name="Rectangle 40"/>
          <p:cNvSpPr>
            <a:spLocks noChangeArrowheads="1"/>
          </p:cNvSpPr>
          <p:nvPr/>
        </p:nvSpPr>
        <p:spPr bwMode="auto">
          <a:xfrm>
            <a:off x="4808984" y="3682615"/>
            <a:ext cx="1501704" cy="7048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40"/>
          <p:cNvSpPr>
            <a:spLocks noChangeArrowheads="1"/>
          </p:cNvSpPr>
          <p:nvPr/>
        </p:nvSpPr>
        <p:spPr bwMode="auto">
          <a:xfrm>
            <a:off x="4808984" y="4437112"/>
            <a:ext cx="1501704" cy="50405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algn="ctr" defTabSz="1066800" eaLnBrk="0" hangingPunct="0">
              <a:lnSpc>
                <a:spcPct val="95000"/>
              </a:lnSpc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3" name="Rectangle 40"/>
          <p:cNvSpPr>
            <a:spLocks noChangeArrowheads="1"/>
          </p:cNvSpPr>
          <p:nvPr/>
        </p:nvSpPr>
        <p:spPr bwMode="auto">
          <a:xfrm>
            <a:off x="4808984" y="5008236"/>
            <a:ext cx="1501704" cy="112106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4" name="Rectangle 35"/>
          <p:cNvSpPr>
            <a:spLocks noChangeArrowheads="1"/>
          </p:cNvSpPr>
          <p:nvPr/>
        </p:nvSpPr>
        <p:spPr bwMode="auto">
          <a:xfrm>
            <a:off x="4808984" y="6215963"/>
            <a:ext cx="1501704" cy="34245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6393160" y="993776"/>
            <a:ext cx="1501704" cy="506413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en-US" altLang="ja-JP" sz="1600" b="1" dirty="0">
                <a:solidFill>
                  <a:srgbClr val="FFFFFF"/>
                </a:solidFill>
              </a:rPr>
              <a:t>4</a:t>
            </a:r>
            <a:r>
              <a:rPr lang="ja-JP" altLang="en-US" sz="1600" b="1" dirty="0" smtClean="0">
                <a:solidFill>
                  <a:srgbClr val="FFFFFF"/>
                </a:solidFill>
              </a:rPr>
              <a:t>年目</a:t>
            </a:r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6393160" y="1577975"/>
            <a:ext cx="1501704" cy="1244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defTabSz="1066800" eaLnBrk="0" hangingPunct="0">
              <a:lnSpc>
                <a:spcPct val="95000"/>
              </a:lnSpc>
            </a:pPr>
            <a:endParaRPr kumimoji="0"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67" name="Rectangle 35"/>
          <p:cNvSpPr>
            <a:spLocks noChangeArrowheads="1"/>
          </p:cNvSpPr>
          <p:nvPr/>
        </p:nvSpPr>
        <p:spPr bwMode="auto">
          <a:xfrm>
            <a:off x="6393160" y="2907663"/>
            <a:ext cx="1501704" cy="67900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6393160" y="3682615"/>
            <a:ext cx="1501704" cy="7048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75" name="Rectangle 40"/>
          <p:cNvSpPr>
            <a:spLocks noChangeArrowheads="1"/>
          </p:cNvSpPr>
          <p:nvPr/>
        </p:nvSpPr>
        <p:spPr bwMode="auto">
          <a:xfrm>
            <a:off x="6393160" y="4437112"/>
            <a:ext cx="1501704" cy="50405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algn="ctr" defTabSz="1066800" eaLnBrk="0" hangingPunct="0">
              <a:lnSpc>
                <a:spcPct val="95000"/>
              </a:lnSpc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76" name="Rectangle 40"/>
          <p:cNvSpPr>
            <a:spLocks noChangeArrowheads="1"/>
          </p:cNvSpPr>
          <p:nvPr/>
        </p:nvSpPr>
        <p:spPr bwMode="auto">
          <a:xfrm>
            <a:off x="6393160" y="5008236"/>
            <a:ext cx="1501704" cy="112106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77" name="Rectangle 35"/>
          <p:cNvSpPr>
            <a:spLocks noChangeArrowheads="1"/>
          </p:cNvSpPr>
          <p:nvPr/>
        </p:nvSpPr>
        <p:spPr bwMode="auto">
          <a:xfrm>
            <a:off x="6393160" y="6215963"/>
            <a:ext cx="1501704" cy="34245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7987296" y="993776"/>
            <a:ext cx="1501704" cy="506413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1066800" eaLnBrk="0" hangingPunct="0">
              <a:lnSpc>
                <a:spcPct val="95000"/>
              </a:lnSpc>
            </a:pPr>
            <a:r>
              <a:rPr lang="en-US" altLang="ja-JP" sz="1600" b="1" dirty="0">
                <a:solidFill>
                  <a:srgbClr val="FFFFFF"/>
                </a:solidFill>
              </a:rPr>
              <a:t>5</a:t>
            </a:r>
            <a:r>
              <a:rPr lang="ja-JP" altLang="en-US" sz="1600" b="1" dirty="0" smtClean="0">
                <a:solidFill>
                  <a:srgbClr val="FFFFFF"/>
                </a:solidFill>
              </a:rPr>
              <a:t>年目</a:t>
            </a:r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79" name="Rectangle 14"/>
          <p:cNvSpPr>
            <a:spLocks noChangeArrowheads="1"/>
          </p:cNvSpPr>
          <p:nvPr/>
        </p:nvSpPr>
        <p:spPr bwMode="auto">
          <a:xfrm>
            <a:off x="7987296" y="1577975"/>
            <a:ext cx="1501704" cy="1244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defTabSz="1066800" eaLnBrk="0" hangingPunct="0">
              <a:lnSpc>
                <a:spcPct val="95000"/>
              </a:lnSpc>
            </a:pPr>
            <a:endParaRPr kumimoji="0"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80" name="Rectangle 35"/>
          <p:cNvSpPr>
            <a:spLocks noChangeArrowheads="1"/>
          </p:cNvSpPr>
          <p:nvPr/>
        </p:nvSpPr>
        <p:spPr bwMode="auto">
          <a:xfrm>
            <a:off x="7987296" y="2907663"/>
            <a:ext cx="1501704" cy="67900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81" name="Rectangle 40"/>
          <p:cNvSpPr>
            <a:spLocks noChangeArrowheads="1"/>
          </p:cNvSpPr>
          <p:nvPr/>
        </p:nvSpPr>
        <p:spPr bwMode="auto">
          <a:xfrm>
            <a:off x="7987296" y="3682615"/>
            <a:ext cx="1501704" cy="7048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 smtClean="0">
              <a:solidFill>
                <a:srgbClr val="000000"/>
              </a:solidFill>
            </a:endParaRPr>
          </a:p>
        </p:txBody>
      </p:sp>
      <p:sp>
        <p:nvSpPr>
          <p:cNvPr id="82" name="Rectangle 40"/>
          <p:cNvSpPr>
            <a:spLocks noChangeArrowheads="1"/>
          </p:cNvSpPr>
          <p:nvPr/>
        </p:nvSpPr>
        <p:spPr bwMode="auto">
          <a:xfrm>
            <a:off x="7987296" y="4437112"/>
            <a:ext cx="1501704" cy="50405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95250" algn="ctr" defTabSz="1066800" eaLnBrk="0" hangingPunct="0">
              <a:lnSpc>
                <a:spcPct val="95000"/>
              </a:lnSpc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89" name="Rectangle 40"/>
          <p:cNvSpPr>
            <a:spLocks noChangeArrowheads="1"/>
          </p:cNvSpPr>
          <p:nvPr/>
        </p:nvSpPr>
        <p:spPr bwMode="auto">
          <a:xfrm>
            <a:off x="7987296" y="5008236"/>
            <a:ext cx="1501704" cy="112106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90" name="Rectangle 35"/>
          <p:cNvSpPr>
            <a:spLocks noChangeArrowheads="1"/>
          </p:cNvSpPr>
          <p:nvPr/>
        </p:nvSpPr>
        <p:spPr bwMode="auto">
          <a:xfrm>
            <a:off x="7987296" y="6215963"/>
            <a:ext cx="1501704" cy="34245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73050" indent="-177800" defTabSz="1066800" eaLnBrk="0" hangingPunct="0">
              <a:lnSpc>
                <a:spcPct val="95000"/>
              </a:lnSpc>
              <a:buFontTx/>
              <a:buChar char="•"/>
            </a:pPr>
            <a:endParaRPr lang="en-US" altLang="ja-JP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【Work</a:t>
            </a:r>
            <a:r>
              <a:rPr lang="ja-JP" altLang="en-US" dirty="0"/>
              <a:t> </a:t>
            </a:r>
            <a:r>
              <a:rPr lang="en-US" altLang="ja-JP" dirty="0" smtClean="0"/>
              <a:t>Sheet 14</a:t>
            </a:r>
            <a:r>
              <a:rPr lang="ja-JP" altLang="en-US" dirty="0" smtClean="0"/>
              <a:t> </a:t>
            </a:r>
            <a:r>
              <a:rPr lang="en-US" altLang="ja-JP" dirty="0" smtClean="0"/>
              <a:t>】</a:t>
            </a:r>
            <a:br>
              <a:rPr lang="en-US" altLang="ja-JP" dirty="0" smtClean="0"/>
            </a:br>
            <a:r>
              <a:rPr lang="ja-JP" altLang="en-US" dirty="0" smtClean="0"/>
              <a:t>売上計画を構成する要素をブレイクダウンしてください</a:t>
            </a:r>
            <a:endParaRPr kumimoji="1" lang="ja-JP" altLang="en-US" dirty="0"/>
          </a:p>
        </p:txBody>
      </p:sp>
      <p:sp>
        <p:nvSpPr>
          <p:cNvPr id="12" name="Rectangle 59"/>
          <p:cNvSpPr>
            <a:spLocks noChangeArrowheads="1"/>
          </p:cNvSpPr>
          <p:nvPr/>
        </p:nvSpPr>
        <p:spPr bwMode="auto">
          <a:xfrm>
            <a:off x="308484" y="2636912"/>
            <a:ext cx="519377" cy="167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buClr>
                <a:srgbClr val="009999"/>
              </a:buClr>
              <a:buFont typeface="Wingdings" pitchFamily="2" charset="2"/>
              <a:buNone/>
            </a:pPr>
            <a:r>
              <a:rPr lang="ja-JP" altLang="en-US" sz="1400" dirty="0" smtClean="0">
                <a:solidFill>
                  <a:srgbClr val="000000"/>
                </a:solidFill>
              </a:rPr>
              <a:t>売上高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78637" y="1016000"/>
            <a:ext cx="2052000" cy="55720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340690" y="1016000"/>
            <a:ext cx="2052000" cy="55720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202743" y="1016000"/>
            <a:ext cx="2052000" cy="55720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64796" y="1016000"/>
            <a:ext cx="2052000" cy="55720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kumimoji="1" lang="ja-JP" altLang="en-US" sz="16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1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オブジェクト 4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87797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22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正方形/長方形 5"/>
          <p:cNvSpPr/>
          <p:nvPr/>
        </p:nvSpPr>
        <p:spPr bwMode="gray">
          <a:xfrm>
            <a:off x="415925" y="1016000"/>
            <a:ext cx="9073075" cy="8314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square" lIns="36000" tIns="36000" rIns="36000" bIns="36000" rtlCol="0" anchor="t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400" dirty="0" smtClean="0"/>
              <a:t>セグメンテーションの</a:t>
            </a:r>
            <a:r>
              <a:rPr kumimoji="1" lang="en-US" altLang="ja-JP" sz="1400" dirty="0" smtClean="0"/>
              <a:t>3</a:t>
            </a:r>
            <a:r>
              <a:rPr kumimoji="1" lang="ja-JP" altLang="en-US" sz="1400" dirty="0" err="1" smtClean="0"/>
              <a:t>つの</a:t>
            </a:r>
            <a:r>
              <a:rPr kumimoji="1" lang="ja-JP" altLang="en-US" sz="1400" dirty="0" smtClean="0"/>
              <a:t>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1】</a:t>
            </a:r>
            <a:br>
              <a:rPr lang="en-US" altLang="ja-JP" dirty="0" smtClean="0"/>
            </a:br>
            <a:r>
              <a:rPr lang="ja-JP" altLang="en-US" dirty="0" smtClean="0"/>
              <a:t>貴社の商品・サービスで</a:t>
            </a:r>
            <a:r>
              <a:rPr kumimoji="1" lang="ja-JP" altLang="en-US" dirty="0" smtClean="0"/>
              <a:t>想定されるニーズからセグメンテーションしてみましょう</a:t>
            </a:r>
            <a:endParaRPr kumimoji="1" lang="ja-JP" altLang="en-US" dirty="0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gray">
          <a:xfrm>
            <a:off x="436727" y="1877731"/>
            <a:ext cx="1703525" cy="3608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wrap="none" lIns="72000" tIns="72000" rIns="72000" bIns="72000">
            <a:spAutoFit/>
          </a:bodyPr>
          <a:lstStyle/>
          <a:p>
            <a:pPr eaLnBrk="0" hangingPunct="0"/>
            <a:r>
              <a:rPr kumimoji="0" lang="ja-JP" altLang="en-US" sz="1400" dirty="0" smtClean="0"/>
              <a:t>セグメンテーション</a:t>
            </a:r>
            <a:r>
              <a:rPr lang="ja-JP" altLang="en-US" sz="1400" dirty="0"/>
              <a:t>①</a:t>
            </a:r>
            <a:endParaRPr kumimoji="0" lang="nl-NL" altLang="ja-JP" sz="1400" dirty="0"/>
          </a:p>
        </p:txBody>
      </p:sp>
      <p:sp>
        <p:nvSpPr>
          <p:cNvPr id="42" name="Text Box 33"/>
          <p:cNvSpPr txBox="1">
            <a:spLocks noChangeArrowheads="1"/>
          </p:cNvSpPr>
          <p:nvPr/>
        </p:nvSpPr>
        <p:spPr bwMode="gray">
          <a:xfrm>
            <a:off x="5301318" y="1877731"/>
            <a:ext cx="1703525" cy="3608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wrap="none" lIns="72000" tIns="72000" rIns="72000" bIns="72000">
            <a:spAutoFit/>
          </a:bodyPr>
          <a:lstStyle/>
          <a:p>
            <a:pPr eaLnBrk="0" hangingPunct="0"/>
            <a:r>
              <a:rPr kumimoji="0" lang="ja-JP" altLang="en-US" sz="1400" dirty="0" smtClean="0"/>
              <a:t>セグメンテーション②</a:t>
            </a:r>
            <a:endParaRPr kumimoji="0" lang="nl-NL" altLang="ja-JP" sz="14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01627" y="2403266"/>
            <a:ext cx="3921726" cy="3797670"/>
            <a:chOff x="701627" y="1916113"/>
            <a:chExt cx="3921726" cy="3797670"/>
          </a:xfrm>
        </p:grpSpPr>
        <p:sp>
          <p:nvSpPr>
            <p:cNvPr id="14" name="Rectangle 20"/>
            <p:cNvSpPr>
              <a:spLocks noChangeArrowheads="1"/>
            </p:cNvSpPr>
            <p:nvPr/>
          </p:nvSpPr>
          <p:spPr bwMode="gray">
            <a:xfrm>
              <a:off x="1900107" y="1916113"/>
              <a:ext cx="1222625" cy="3300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72000" tIns="72000" rIns="72000" bIns="72000">
              <a:spAutoFit/>
            </a:bodyPr>
            <a:lstStyle/>
            <a:p>
              <a:pPr algn="ctr" eaLnBrk="0" hangingPunct="0"/>
              <a:r>
                <a:rPr kumimoji="0" lang="ja-JP" altLang="en-US" sz="1200" b="1" dirty="0" smtClean="0"/>
                <a:t>（　　　　　　　　　）</a:t>
              </a:r>
              <a:endParaRPr kumimoji="0" lang="nl-NL" altLang="ja-JP" sz="1200" dirty="0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gray">
            <a:xfrm>
              <a:off x="4293281" y="3175907"/>
              <a:ext cx="330072" cy="14416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square" lIns="72000" tIns="72000" rIns="72000" bIns="72000">
              <a:spAutoFit/>
            </a:bodyPr>
            <a:lstStyle/>
            <a:p>
              <a:pPr algn="ctr" eaLnBrk="0" hangingPunct="0"/>
              <a:r>
                <a:rPr kumimoji="0" lang="ja-JP" altLang="en-US" sz="1200" b="1" dirty="0" smtClean="0"/>
                <a:t>（</a:t>
              </a:r>
              <a:r>
                <a:rPr lang="ja-JP" altLang="en-US" sz="1200" b="1" dirty="0" smtClean="0"/>
                <a:t>　　　　　　　　　）</a:t>
              </a:r>
              <a:endParaRPr kumimoji="0" lang="en-US" altLang="ja-JP" sz="1200" b="1" dirty="0" smtClean="0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gray">
            <a:xfrm>
              <a:off x="1027234" y="2425899"/>
              <a:ext cx="2940844" cy="2941639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106000"/>
                </a:lnSpc>
              </a:pPr>
              <a:endParaRPr kumimoji="0" lang="ja-JP" alt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gray">
            <a:xfrm>
              <a:off x="2497921" y="2425899"/>
              <a:ext cx="0" cy="2941639"/>
            </a:xfrm>
            <a:prstGeom prst="line">
              <a:avLst/>
            </a:prstGeom>
            <a:noFill/>
            <a:ln w="12700">
              <a:solidFill>
                <a:schemeClr val="accent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gray">
            <a:xfrm>
              <a:off x="1027234" y="3897512"/>
              <a:ext cx="2933965" cy="0"/>
            </a:xfrm>
            <a:prstGeom prst="line">
              <a:avLst/>
            </a:prstGeom>
            <a:noFill/>
            <a:ln w="12700">
              <a:solidFill>
                <a:schemeClr val="accent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gray">
            <a:xfrm>
              <a:off x="701627" y="3731682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低</a:t>
              </a:r>
              <a:endParaRPr kumimoji="0" lang="nl-NL" altLang="ja-JP" sz="1200" dirty="0"/>
            </a:p>
          </p:txBody>
        </p:sp>
        <p:sp>
          <p:nvSpPr>
            <p:cNvPr id="54" name="Text Box 32"/>
            <p:cNvSpPr txBox="1">
              <a:spLocks noChangeArrowheads="1"/>
            </p:cNvSpPr>
            <p:nvPr/>
          </p:nvSpPr>
          <p:spPr bwMode="gray">
            <a:xfrm>
              <a:off x="3992665" y="3731682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高</a:t>
              </a:r>
              <a:endParaRPr kumimoji="0" lang="nl-NL" altLang="ja-JP" sz="1200" dirty="0"/>
            </a:p>
          </p:txBody>
        </p:sp>
        <p:sp>
          <p:nvSpPr>
            <p:cNvPr id="55" name="Text Box 32"/>
            <p:cNvSpPr txBox="1">
              <a:spLocks noChangeArrowheads="1"/>
            </p:cNvSpPr>
            <p:nvPr/>
          </p:nvSpPr>
          <p:spPr bwMode="gray">
            <a:xfrm>
              <a:off x="2358881" y="2127867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高</a:t>
              </a:r>
              <a:endParaRPr kumimoji="0" lang="nl-NL" altLang="ja-JP" sz="1200" dirty="0"/>
            </a:p>
          </p:txBody>
        </p:sp>
        <p:sp>
          <p:nvSpPr>
            <p:cNvPr id="56" name="Text Box 32"/>
            <p:cNvSpPr txBox="1">
              <a:spLocks noChangeArrowheads="1"/>
            </p:cNvSpPr>
            <p:nvPr/>
          </p:nvSpPr>
          <p:spPr bwMode="gray">
            <a:xfrm>
              <a:off x="2358881" y="5383711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低</a:t>
              </a:r>
              <a:endParaRPr kumimoji="0" lang="nl-NL" altLang="ja-JP" sz="1200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549519" y="2403266"/>
            <a:ext cx="3908227" cy="3797670"/>
            <a:chOff x="5549519" y="1916113"/>
            <a:chExt cx="3908227" cy="3797670"/>
          </a:xfrm>
        </p:grpSpPr>
        <p:sp>
          <p:nvSpPr>
            <p:cNvPr id="64" name="Rectangle 25"/>
            <p:cNvSpPr>
              <a:spLocks noChangeArrowheads="1"/>
            </p:cNvSpPr>
            <p:nvPr/>
          </p:nvSpPr>
          <p:spPr bwMode="gray">
            <a:xfrm>
              <a:off x="5875126" y="2425899"/>
              <a:ext cx="2940844" cy="2941639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106000"/>
                </a:lnSpc>
              </a:pPr>
              <a:endParaRPr kumimoji="0" lang="ja-JP" altLang="en-US"/>
            </a:p>
          </p:txBody>
        </p:sp>
        <p:sp>
          <p:nvSpPr>
            <p:cNvPr id="65" name="Line 26"/>
            <p:cNvSpPr>
              <a:spLocks noChangeShapeType="1"/>
            </p:cNvSpPr>
            <p:nvPr/>
          </p:nvSpPr>
          <p:spPr bwMode="gray">
            <a:xfrm>
              <a:off x="7345813" y="2425899"/>
              <a:ext cx="0" cy="2941639"/>
            </a:xfrm>
            <a:prstGeom prst="line">
              <a:avLst/>
            </a:prstGeom>
            <a:noFill/>
            <a:ln w="12700">
              <a:solidFill>
                <a:schemeClr val="accent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Line 27"/>
            <p:cNvSpPr>
              <a:spLocks noChangeShapeType="1"/>
            </p:cNvSpPr>
            <p:nvPr/>
          </p:nvSpPr>
          <p:spPr bwMode="gray">
            <a:xfrm>
              <a:off x="5875126" y="3897512"/>
              <a:ext cx="2933965" cy="0"/>
            </a:xfrm>
            <a:prstGeom prst="line">
              <a:avLst/>
            </a:prstGeom>
            <a:noFill/>
            <a:ln w="12700">
              <a:solidFill>
                <a:schemeClr val="accent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Text Box 32"/>
            <p:cNvSpPr txBox="1">
              <a:spLocks noChangeArrowheads="1"/>
            </p:cNvSpPr>
            <p:nvPr/>
          </p:nvSpPr>
          <p:spPr bwMode="gray">
            <a:xfrm>
              <a:off x="5549519" y="3731682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低</a:t>
              </a:r>
              <a:endParaRPr kumimoji="0" lang="nl-NL" altLang="ja-JP" sz="1200" dirty="0"/>
            </a:p>
          </p:txBody>
        </p:sp>
        <p:sp>
          <p:nvSpPr>
            <p:cNvPr id="73" name="Text Box 32"/>
            <p:cNvSpPr txBox="1">
              <a:spLocks noChangeArrowheads="1"/>
            </p:cNvSpPr>
            <p:nvPr/>
          </p:nvSpPr>
          <p:spPr bwMode="gray">
            <a:xfrm>
              <a:off x="8840557" y="3731682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高</a:t>
              </a:r>
              <a:endParaRPr kumimoji="0" lang="nl-NL" altLang="ja-JP" sz="1200" dirty="0"/>
            </a:p>
          </p:txBody>
        </p:sp>
        <p:sp>
          <p:nvSpPr>
            <p:cNvPr id="74" name="Text Box 32"/>
            <p:cNvSpPr txBox="1">
              <a:spLocks noChangeArrowheads="1"/>
            </p:cNvSpPr>
            <p:nvPr/>
          </p:nvSpPr>
          <p:spPr bwMode="gray">
            <a:xfrm>
              <a:off x="7206773" y="2127867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高</a:t>
              </a:r>
              <a:endParaRPr kumimoji="0" lang="nl-NL" altLang="ja-JP" sz="1200" dirty="0"/>
            </a:p>
          </p:txBody>
        </p:sp>
        <p:sp>
          <p:nvSpPr>
            <p:cNvPr id="75" name="Text Box 32"/>
            <p:cNvSpPr txBox="1">
              <a:spLocks noChangeArrowheads="1"/>
            </p:cNvSpPr>
            <p:nvPr/>
          </p:nvSpPr>
          <p:spPr bwMode="gray">
            <a:xfrm>
              <a:off x="7206773" y="5383711"/>
              <a:ext cx="299295" cy="3300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med" len="lg"/>
            </a:ln>
          </p:spPr>
          <p:txBody>
            <a:bodyPr wrap="none" lIns="72000" tIns="72000" rIns="72000" bIns="72000">
              <a:spAutoFit/>
            </a:bodyPr>
            <a:lstStyle/>
            <a:p>
              <a:pPr eaLnBrk="0" hangingPunct="0"/>
              <a:r>
                <a:rPr kumimoji="0" lang="ja-JP" altLang="en-US" sz="1200" dirty="0" smtClean="0"/>
                <a:t>低</a:t>
              </a:r>
              <a:endParaRPr kumimoji="0" lang="nl-NL" altLang="ja-JP" sz="1200" dirty="0"/>
            </a:p>
          </p:txBody>
        </p:sp>
        <p:sp>
          <p:nvSpPr>
            <p:cNvPr id="61" name="Rectangle 20"/>
            <p:cNvSpPr>
              <a:spLocks noChangeArrowheads="1"/>
            </p:cNvSpPr>
            <p:nvPr/>
          </p:nvSpPr>
          <p:spPr bwMode="gray">
            <a:xfrm>
              <a:off x="6734500" y="1916113"/>
              <a:ext cx="1222625" cy="3300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72000" tIns="72000" rIns="72000" bIns="72000">
              <a:spAutoFit/>
            </a:bodyPr>
            <a:lstStyle/>
            <a:p>
              <a:pPr algn="ctr" eaLnBrk="0" hangingPunct="0"/>
              <a:r>
                <a:rPr kumimoji="0" lang="ja-JP" altLang="en-US" sz="1200" b="1" dirty="0" smtClean="0"/>
                <a:t>（　　　　　　　　　）</a:t>
              </a:r>
              <a:endParaRPr kumimoji="0" lang="nl-NL" altLang="ja-JP" sz="1200" dirty="0"/>
            </a:p>
          </p:txBody>
        </p:sp>
        <p:sp>
          <p:nvSpPr>
            <p:cNvPr id="67" name="Rectangle 24"/>
            <p:cNvSpPr>
              <a:spLocks noChangeArrowheads="1"/>
            </p:cNvSpPr>
            <p:nvPr/>
          </p:nvSpPr>
          <p:spPr bwMode="gray">
            <a:xfrm>
              <a:off x="9127674" y="3175907"/>
              <a:ext cx="330072" cy="14416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square" lIns="72000" tIns="72000" rIns="72000" bIns="72000">
              <a:spAutoFit/>
            </a:bodyPr>
            <a:lstStyle/>
            <a:p>
              <a:pPr algn="ctr" eaLnBrk="0" hangingPunct="0"/>
              <a:r>
                <a:rPr kumimoji="0" lang="ja-JP" altLang="en-US" sz="1200" b="1" dirty="0" smtClean="0"/>
                <a:t>（</a:t>
              </a:r>
              <a:r>
                <a:rPr lang="ja-JP" altLang="en-US" sz="1200" b="1" dirty="0" smtClean="0"/>
                <a:t>　　　　　　　　　）</a:t>
              </a:r>
              <a:endParaRPr kumimoji="0" lang="en-US" altLang="ja-JP" sz="1200" b="1" dirty="0" smtClean="0"/>
            </a:p>
          </p:txBody>
        </p:sp>
      </p:grpSp>
      <p:sp>
        <p:nvSpPr>
          <p:cNvPr id="25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誰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</a:t>
            </a:r>
            <a:endParaRPr kumimoji="0" lang="nl-NL" altLang="ja-JP" sz="1200" b="1" dirty="0">
              <a:solidFill>
                <a:schemeClr val="bg1"/>
              </a:solidFill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2820872" y="1409668"/>
            <a:ext cx="1214893" cy="306651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BBBCBC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600" dirty="0" smtClean="0"/>
              <a:t>独自性</a:t>
            </a:r>
            <a:endParaRPr kumimoji="0" lang="en-GB" altLang="ja-JP" sz="1600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gray">
          <a:xfrm>
            <a:off x="4392439" y="1409668"/>
            <a:ext cx="1214893" cy="306651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BBBCBC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600" dirty="0" smtClean="0"/>
              <a:t>十分な規模</a:t>
            </a:r>
            <a:endParaRPr kumimoji="0" lang="en-GB" altLang="ja-JP" sz="1600" dirty="0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gray">
          <a:xfrm>
            <a:off x="5964006" y="1409668"/>
            <a:ext cx="1214893" cy="306651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BBBCBC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600" dirty="0" smtClean="0"/>
              <a:t>確実性</a:t>
            </a:r>
            <a:endParaRPr kumimoji="0" lang="en-GB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18023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2】</a:t>
            </a:r>
            <a:r>
              <a:rPr lang="ja-JP" altLang="en-US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セグメンテーションの結果特定した顧客セグメントを書き出してみましょう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25415"/>
              </p:ext>
            </p:extLst>
          </p:nvPr>
        </p:nvGraphicFramePr>
        <p:xfrm>
          <a:off x="417000" y="1088740"/>
          <a:ext cx="9078064" cy="5176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459"/>
                <a:gridCol w="1594512"/>
                <a:gridCol w="4073979"/>
                <a:gridCol w="990761"/>
                <a:gridCol w="1077702"/>
                <a:gridCol w="968651"/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グループ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特徴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客単価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客数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)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既存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売上構成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031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例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パックツアー客・</a:t>
                      </a:r>
                      <a:br>
                        <a:rPr kumimoji="1" lang="ja-JP" altLang="en-US" sz="1100" dirty="0" smtClean="0">
                          <a:latin typeface="+mj-lt"/>
                          <a:ea typeface="+mj-ea"/>
                        </a:rPr>
                      </a:b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費用を抑えたい</a:t>
                      </a:r>
                      <a:br>
                        <a:rPr kumimoji="1" lang="ja-JP" altLang="en-US" sz="1100" dirty="0" smtClean="0">
                          <a:latin typeface="+mj-lt"/>
                          <a:ea typeface="+mj-ea"/>
                        </a:rPr>
                      </a:b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予算重視の観光客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素泊まりが多い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価格比較サイトを頻繁に確認しており、最安値で予約する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チェックインした後近場で夕食をとる（居酒屋など）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8</a:t>
                      </a: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千円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人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15,000</a:t>
                      </a: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人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30%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3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①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3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②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3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③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3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④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3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⑤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誰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</a:t>
            </a:r>
            <a:endParaRPr kumimoji="0" lang="nl-NL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1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3】</a:t>
            </a:r>
            <a:r>
              <a:rPr lang="ja-JP" altLang="en-US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顧客セグメント別の市場規模</a:t>
            </a:r>
            <a:r>
              <a:rPr lang="en-US" altLang="ja-JP" dirty="0" smtClean="0"/>
              <a:t>(</a:t>
            </a:r>
            <a:r>
              <a:rPr lang="ja-JP" altLang="en-US" dirty="0" smtClean="0"/>
              <a:t>人数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は、どのようにして算出されますか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27468"/>
              </p:ext>
            </p:extLst>
          </p:nvPr>
        </p:nvGraphicFramePr>
        <p:xfrm>
          <a:off x="417000" y="1016000"/>
          <a:ext cx="8964494" cy="5071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275"/>
                <a:gridCol w="2053513"/>
                <a:gridCol w="3168353"/>
                <a:gridCol w="3168353"/>
              </a:tblGrid>
              <a:tr h="405335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グループ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対象となる市場と規模の算出方法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市場の伸び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1549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例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パックツアー客・</a:t>
                      </a:r>
                      <a:b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費用を抑えたい</a:t>
                      </a:r>
                      <a:b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予算重視の観光客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国内旅行客の人数を統計で把握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県内の観光入込客数（うち宿泊客数）を把握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客単価が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8</a:t>
                      </a: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千円前後の属性を特定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国内及び海外客の内訳も併せて把握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高齢化及び健康寿命の延びによるアクティブ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/>
                      </a:r>
                      <a:br>
                        <a:rPr kumimoji="1" lang="en-US" altLang="ja-JP" sz="1100" dirty="0" smtClean="0">
                          <a:latin typeface="+mj-lt"/>
                          <a:ea typeface="+mj-ea"/>
                        </a:rPr>
                      </a:b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シニアの拡大から国内市場は成長傾向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インバウンド客の成長率から海外客も成長傾向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ただし、低単価層のため収益への貢献は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/>
                      </a:r>
                      <a:br>
                        <a:rPr kumimoji="1" lang="en-US" altLang="ja-JP" sz="1100" dirty="0" smtClean="0">
                          <a:latin typeface="+mj-lt"/>
                          <a:ea typeface="+mj-ea"/>
                        </a:rPr>
                      </a:b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限定的（稼働率向上とコスト抑制不可欠）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2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①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2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②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2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③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2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④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2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⑤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誰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</a:t>
            </a:r>
            <a:endParaRPr kumimoji="0" lang="nl-NL" altLang="ja-JP" sz="1200" b="1" dirty="0">
              <a:solidFill>
                <a:schemeClr val="bg1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39489" y="6151220"/>
            <a:ext cx="8673554" cy="521380"/>
            <a:chOff x="439489" y="6151220"/>
            <a:chExt cx="8673554" cy="521380"/>
          </a:xfrm>
        </p:grpSpPr>
        <p:sp>
          <p:nvSpPr>
            <p:cNvPr id="4" name="角丸四角形 3"/>
            <p:cNvSpPr/>
            <p:nvPr/>
          </p:nvSpPr>
          <p:spPr bwMode="gray">
            <a:xfrm>
              <a:off x="726621" y="6308725"/>
              <a:ext cx="8386422" cy="36387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lvl="1">
                <a:buFont typeface="Wingdings 2" pitchFamily="18" charset="2"/>
                <a:buNone/>
              </a:pPr>
              <a:r>
                <a:rPr kumimoji="1" lang="ja-JP" altLang="en-US" sz="1400" dirty="0" smtClean="0"/>
                <a:t>市場規模（量）の算出と併せて、市場の「質」である今後の成長性や継続性を評価することも重要</a:t>
              </a:r>
            </a:p>
          </p:txBody>
        </p:sp>
        <p:sp>
          <p:nvSpPr>
            <p:cNvPr id="8" name="Freeform 538"/>
            <p:cNvSpPr>
              <a:spLocks noChangeAspect="1" noEditPoints="1"/>
            </p:cNvSpPr>
            <p:nvPr/>
          </p:nvSpPr>
          <p:spPr bwMode="gray">
            <a:xfrm>
              <a:off x="597600" y="6308725"/>
              <a:ext cx="360000" cy="360000"/>
            </a:xfrm>
            <a:custGeom>
              <a:avLst/>
              <a:gdLst>
                <a:gd name="T0" fmla="*/ 226 w 512"/>
                <a:gd name="T1" fmla="*/ 352 h 512"/>
                <a:gd name="T2" fmla="*/ 286 w 512"/>
                <a:gd name="T3" fmla="*/ 352 h 512"/>
                <a:gd name="T4" fmla="*/ 279 w 512"/>
                <a:gd name="T5" fmla="*/ 394 h 512"/>
                <a:gd name="T6" fmla="*/ 233 w 512"/>
                <a:gd name="T7" fmla="*/ 394 h 512"/>
                <a:gd name="T8" fmla="*/ 226 w 512"/>
                <a:gd name="T9" fmla="*/ 352 h 512"/>
                <a:gd name="T10" fmla="*/ 256 w 512"/>
                <a:gd name="T11" fmla="*/ 117 h 512"/>
                <a:gd name="T12" fmla="*/ 178 w 512"/>
                <a:gd name="T13" fmla="*/ 191 h 512"/>
                <a:gd name="T14" fmla="*/ 194 w 512"/>
                <a:gd name="T15" fmla="*/ 242 h 512"/>
                <a:gd name="T16" fmla="*/ 224 w 512"/>
                <a:gd name="T17" fmla="*/ 309 h 512"/>
                <a:gd name="T18" fmla="*/ 224 w 512"/>
                <a:gd name="T19" fmla="*/ 330 h 512"/>
                <a:gd name="T20" fmla="*/ 245 w 512"/>
                <a:gd name="T21" fmla="*/ 330 h 512"/>
                <a:gd name="T22" fmla="*/ 245 w 512"/>
                <a:gd name="T23" fmla="*/ 249 h 512"/>
                <a:gd name="T24" fmla="*/ 227 w 512"/>
                <a:gd name="T25" fmla="*/ 231 h 512"/>
                <a:gd name="T26" fmla="*/ 227 w 512"/>
                <a:gd name="T27" fmla="*/ 216 h 512"/>
                <a:gd name="T28" fmla="*/ 242 w 512"/>
                <a:gd name="T29" fmla="*/ 216 h 512"/>
                <a:gd name="T30" fmla="*/ 256 w 512"/>
                <a:gd name="T31" fmla="*/ 230 h 512"/>
                <a:gd name="T32" fmla="*/ 269 w 512"/>
                <a:gd name="T33" fmla="*/ 216 h 512"/>
                <a:gd name="T34" fmla="*/ 285 w 512"/>
                <a:gd name="T35" fmla="*/ 216 h 512"/>
                <a:gd name="T36" fmla="*/ 285 w 512"/>
                <a:gd name="T37" fmla="*/ 231 h 512"/>
                <a:gd name="T38" fmla="*/ 266 w 512"/>
                <a:gd name="T39" fmla="*/ 249 h 512"/>
                <a:gd name="T40" fmla="*/ 266 w 512"/>
                <a:gd name="T41" fmla="*/ 330 h 512"/>
                <a:gd name="T42" fmla="*/ 288 w 512"/>
                <a:gd name="T43" fmla="*/ 330 h 512"/>
                <a:gd name="T44" fmla="*/ 288 w 512"/>
                <a:gd name="T45" fmla="*/ 309 h 512"/>
                <a:gd name="T46" fmla="*/ 318 w 512"/>
                <a:gd name="T47" fmla="*/ 243 h 512"/>
                <a:gd name="T48" fmla="*/ 334 w 512"/>
                <a:gd name="T49" fmla="*/ 191 h 512"/>
                <a:gd name="T50" fmla="*/ 256 w 512"/>
                <a:gd name="T51" fmla="*/ 117 h 512"/>
                <a:gd name="T52" fmla="*/ 512 w 512"/>
                <a:gd name="T53" fmla="*/ 256 h 512"/>
                <a:gd name="T54" fmla="*/ 256 w 512"/>
                <a:gd name="T55" fmla="*/ 512 h 512"/>
                <a:gd name="T56" fmla="*/ 0 w 512"/>
                <a:gd name="T57" fmla="*/ 256 h 512"/>
                <a:gd name="T58" fmla="*/ 256 w 512"/>
                <a:gd name="T59" fmla="*/ 0 h 512"/>
                <a:gd name="T60" fmla="*/ 512 w 512"/>
                <a:gd name="T61" fmla="*/ 256 h 512"/>
                <a:gd name="T62" fmla="*/ 356 w 512"/>
                <a:gd name="T63" fmla="*/ 191 h 512"/>
                <a:gd name="T64" fmla="*/ 256 w 512"/>
                <a:gd name="T65" fmla="*/ 96 h 512"/>
                <a:gd name="T66" fmla="*/ 256 w 512"/>
                <a:gd name="T67" fmla="*/ 96 h 512"/>
                <a:gd name="T68" fmla="*/ 256 w 512"/>
                <a:gd name="T69" fmla="*/ 96 h 512"/>
                <a:gd name="T70" fmla="*/ 256 w 512"/>
                <a:gd name="T71" fmla="*/ 96 h 512"/>
                <a:gd name="T72" fmla="*/ 255 w 512"/>
                <a:gd name="T73" fmla="*/ 96 h 512"/>
                <a:gd name="T74" fmla="*/ 157 w 512"/>
                <a:gd name="T75" fmla="*/ 191 h 512"/>
                <a:gd name="T76" fmla="*/ 176 w 512"/>
                <a:gd name="T77" fmla="*/ 254 h 512"/>
                <a:gd name="T78" fmla="*/ 202 w 512"/>
                <a:gd name="T79" fmla="*/ 309 h 512"/>
                <a:gd name="T80" fmla="*/ 202 w 512"/>
                <a:gd name="T81" fmla="*/ 341 h 512"/>
                <a:gd name="T82" fmla="*/ 203 w 512"/>
                <a:gd name="T83" fmla="*/ 342 h 512"/>
                <a:gd name="T84" fmla="*/ 202 w 512"/>
                <a:gd name="T85" fmla="*/ 343 h 512"/>
                <a:gd name="T86" fmla="*/ 213 w 512"/>
                <a:gd name="T87" fmla="*/ 407 h 512"/>
                <a:gd name="T88" fmla="*/ 224 w 512"/>
                <a:gd name="T89" fmla="*/ 416 h 512"/>
                <a:gd name="T90" fmla="*/ 288 w 512"/>
                <a:gd name="T91" fmla="*/ 416 h 512"/>
                <a:gd name="T92" fmla="*/ 298 w 512"/>
                <a:gd name="T93" fmla="*/ 407 h 512"/>
                <a:gd name="T94" fmla="*/ 309 w 512"/>
                <a:gd name="T95" fmla="*/ 343 h 512"/>
                <a:gd name="T96" fmla="*/ 309 w 512"/>
                <a:gd name="T97" fmla="*/ 342 h 512"/>
                <a:gd name="T98" fmla="*/ 309 w 512"/>
                <a:gd name="T99" fmla="*/ 341 h 512"/>
                <a:gd name="T100" fmla="*/ 309 w 512"/>
                <a:gd name="T101" fmla="*/ 309 h 512"/>
                <a:gd name="T102" fmla="*/ 336 w 512"/>
                <a:gd name="T103" fmla="*/ 254 h 512"/>
                <a:gd name="T104" fmla="*/ 356 w 512"/>
                <a:gd name="T105" fmla="*/ 19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512">
                  <a:moveTo>
                    <a:pt x="226" y="352"/>
                  </a:moveTo>
                  <a:cubicBezTo>
                    <a:pt x="286" y="352"/>
                    <a:pt x="286" y="352"/>
                    <a:pt x="286" y="352"/>
                  </a:cubicBezTo>
                  <a:cubicBezTo>
                    <a:pt x="279" y="394"/>
                    <a:pt x="279" y="394"/>
                    <a:pt x="279" y="394"/>
                  </a:cubicBezTo>
                  <a:cubicBezTo>
                    <a:pt x="233" y="394"/>
                    <a:pt x="233" y="394"/>
                    <a:pt x="233" y="394"/>
                  </a:cubicBezTo>
                  <a:lnTo>
                    <a:pt x="226" y="352"/>
                  </a:lnTo>
                  <a:close/>
                  <a:moveTo>
                    <a:pt x="256" y="117"/>
                  </a:moveTo>
                  <a:cubicBezTo>
                    <a:pt x="214" y="117"/>
                    <a:pt x="178" y="151"/>
                    <a:pt x="178" y="191"/>
                  </a:cubicBezTo>
                  <a:cubicBezTo>
                    <a:pt x="178" y="219"/>
                    <a:pt x="194" y="242"/>
                    <a:pt x="194" y="242"/>
                  </a:cubicBezTo>
                  <a:cubicBezTo>
                    <a:pt x="201" y="254"/>
                    <a:pt x="224" y="292"/>
                    <a:pt x="224" y="309"/>
                  </a:cubicBezTo>
                  <a:cubicBezTo>
                    <a:pt x="224" y="330"/>
                    <a:pt x="224" y="330"/>
                    <a:pt x="224" y="330"/>
                  </a:cubicBezTo>
                  <a:cubicBezTo>
                    <a:pt x="245" y="330"/>
                    <a:pt x="245" y="330"/>
                    <a:pt x="245" y="330"/>
                  </a:cubicBezTo>
                  <a:cubicBezTo>
                    <a:pt x="245" y="249"/>
                    <a:pt x="245" y="249"/>
                    <a:pt x="245" y="249"/>
                  </a:cubicBezTo>
                  <a:cubicBezTo>
                    <a:pt x="227" y="231"/>
                    <a:pt x="227" y="231"/>
                    <a:pt x="227" y="231"/>
                  </a:cubicBezTo>
                  <a:cubicBezTo>
                    <a:pt x="223" y="227"/>
                    <a:pt x="223" y="220"/>
                    <a:pt x="227" y="216"/>
                  </a:cubicBezTo>
                  <a:cubicBezTo>
                    <a:pt x="231" y="212"/>
                    <a:pt x="238" y="212"/>
                    <a:pt x="242" y="216"/>
                  </a:cubicBezTo>
                  <a:cubicBezTo>
                    <a:pt x="256" y="230"/>
                    <a:pt x="256" y="230"/>
                    <a:pt x="256" y="230"/>
                  </a:cubicBezTo>
                  <a:cubicBezTo>
                    <a:pt x="269" y="216"/>
                    <a:pt x="269" y="216"/>
                    <a:pt x="269" y="216"/>
                  </a:cubicBezTo>
                  <a:cubicBezTo>
                    <a:pt x="274" y="212"/>
                    <a:pt x="280" y="212"/>
                    <a:pt x="285" y="216"/>
                  </a:cubicBezTo>
                  <a:cubicBezTo>
                    <a:pt x="289" y="220"/>
                    <a:pt x="289" y="227"/>
                    <a:pt x="285" y="231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6" y="330"/>
                    <a:pt x="266" y="330"/>
                    <a:pt x="266" y="330"/>
                  </a:cubicBezTo>
                  <a:cubicBezTo>
                    <a:pt x="288" y="330"/>
                    <a:pt x="288" y="330"/>
                    <a:pt x="288" y="330"/>
                  </a:cubicBezTo>
                  <a:cubicBezTo>
                    <a:pt x="288" y="309"/>
                    <a:pt x="288" y="309"/>
                    <a:pt x="288" y="309"/>
                  </a:cubicBezTo>
                  <a:cubicBezTo>
                    <a:pt x="288" y="292"/>
                    <a:pt x="311" y="254"/>
                    <a:pt x="318" y="243"/>
                  </a:cubicBezTo>
                  <a:cubicBezTo>
                    <a:pt x="318" y="242"/>
                    <a:pt x="334" y="218"/>
                    <a:pt x="334" y="191"/>
                  </a:cubicBezTo>
                  <a:cubicBezTo>
                    <a:pt x="334" y="151"/>
                    <a:pt x="298" y="117"/>
                    <a:pt x="256" y="117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56" y="191"/>
                  </a:moveTo>
                  <a:cubicBezTo>
                    <a:pt x="356" y="140"/>
                    <a:pt x="310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5" y="96"/>
                  </a:cubicBezTo>
                  <a:cubicBezTo>
                    <a:pt x="202" y="96"/>
                    <a:pt x="157" y="140"/>
                    <a:pt x="157" y="191"/>
                  </a:cubicBezTo>
                  <a:cubicBezTo>
                    <a:pt x="157" y="225"/>
                    <a:pt x="175" y="253"/>
                    <a:pt x="176" y="254"/>
                  </a:cubicBezTo>
                  <a:cubicBezTo>
                    <a:pt x="189" y="275"/>
                    <a:pt x="202" y="302"/>
                    <a:pt x="202" y="309"/>
                  </a:cubicBezTo>
                  <a:cubicBezTo>
                    <a:pt x="202" y="341"/>
                    <a:pt x="202" y="341"/>
                    <a:pt x="202" y="341"/>
                  </a:cubicBezTo>
                  <a:cubicBezTo>
                    <a:pt x="202" y="341"/>
                    <a:pt x="202" y="342"/>
                    <a:pt x="203" y="342"/>
                  </a:cubicBezTo>
                  <a:cubicBezTo>
                    <a:pt x="203" y="342"/>
                    <a:pt x="202" y="342"/>
                    <a:pt x="202" y="343"/>
                  </a:cubicBezTo>
                  <a:cubicBezTo>
                    <a:pt x="213" y="407"/>
                    <a:pt x="213" y="407"/>
                    <a:pt x="213" y="407"/>
                  </a:cubicBezTo>
                  <a:cubicBezTo>
                    <a:pt x="214" y="412"/>
                    <a:pt x="218" y="416"/>
                    <a:pt x="224" y="416"/>
                  </a:cubicBezTo>
                  <a:cubicBezTo>
                    <a:pt x="288" y="416"/>
                    <a:pt x="288" y="416"/>
                    <a:pt x="288" y="416"/>
                  </a:cubicBezTo>
                  <a:cubicBezTo>
                    <a:pt x="293" y="416"/>
                    <a:pt x="297" y="412"/>
                    <a:pt x="298" y="407"/>
                  </a:cubicBezTo>
                  <a:cubicBezTo>
                    <a:pt x="309" y="343"/>
                    <a:pt x="309" y="343"/>
                    <a:pt x="309" y="343"/>
                  </a:cubicBezTo>
                  <a:cubicBezTo>
                    <a:pt x="309" y="342"/>
                    <a:pt x="309" y="342"/>
                    <a:pt x="309" y="342"/>
                  </a:cubicBezTo>
                  <a:cubicBezTo>
                    <a:pt x="309" y="342"/>
                    <a:pt x="309" y="341"/>
                    <a:pt x="309" y="341"/>
                  </a:cubicBezTo>
                  <a:cubicBezTo>
                    <a:pt x="309" y="309"/>
                    <a:pt x="309" y="309"/>
                    <a:pt x="309" y="309"/>
                  </a:cubicBezTo>
                  <a:cubicBezTo>
                    <a:pt x="309" y="302"/>
                    <a:pt x="323" y="275"/>
                    <a:pt x="336" y="254"/>
                  </a:cubicBezTo>
                  <a:cubicBezTo>
                    <a:pt x="337" y="253"/>
                    <a:pt x="356" y="225"/>
                    <a:pt x="356" y="19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endParaRPr lang="en-GB" sz="12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39489" y="6151220"/>
              <a:ext cx="676221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b="1" dirty="0" smtClean="0"/>
                <a:t>ポイント</a:t>
              </a:r>
              <a:endParaRPr lang="ja-JP" alt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4677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4】</a:t>
            </a:r>
            <a:r>
              <a:rPr lang="ja-JP" altLang="en-US" dirty="0"/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ポジショニングマップに競合と自社を明確に位置づける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727434" y="1456561"/>
            <a:ext cx="6479800" cy="4694659"/>
            <a:chOff x="1727434" y="1456561"/>
            <a:chExt cx="6479800" cy="4828513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gray">
            <a:xfrm flipH="1">
              <a:off x="4966487" y="1897830"/>
              <a:ext cx="1697" cy="3910396"/>
            </a:xfrm>
            <a:prstGeom prst="line">
              <a:avLst/>
            </a:prstGeom>
            <a:noFill/>
            <a:ln w="57150">
              <a:solidFill>
                <a:srgbClr val="BBBCBC"/>
              </a:solidFill>
              <a:round/>
              <a:headEnd type="stealth" w="med" len="med"/>
              <a:tailEnd type="stealth" w="med" len="med"/>
            </a:ln>
          </p:spPr>
          <p:txBody>
            <a:bodyPr wrap="none" lIns="72000" tIns="72000" rIns="72000" bIns="72000" anchor="ctr"/>
            <a:lstStyle/>
            <a:p>
              <a:endParaRPr lang="en-US" sz="900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gray">
            <a:xfrm>
              <a:off x="2217496" y="3853027"/>
              <a:ext cx="5499677" cy="3130"/>
            </a:xfrm>
            <a:prstGeom prst="line">
              <a:avLst/>
            </a:prstGeom>
            <a:noFill/>
            <a:ln w="57150">
              <a:solidFill>
                <a:srgbClr val="BBBCBC"/>
              </a:solidFill>
              <a:round/>
              <a:headEnd type="stealth" w="med" len="med"/>
              <a:tailEnd type="stealth" w="med" len="med"/>
            </a:ln>
          </p:spPr>
          <p:txBody>
            <a:bodyPr wrap="none" lIns="72000" tIns="72000" rIns="72000" bIns="72000" anchor="ctr"/>
            <a:lstStyle/>
            <a:p>
              <a:endParaRPr lang="en-US" sz="900"/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gray">
            <a:xfrm>
              <a:off x="3946501" y="1456561"/>
              <a:ext cx="2012998" cy="423353"/>
            </a:xfrm>
            <a:prstGeom prst="roundRect">
              <a:avLst/>
            </a:prstGeom>
            <a:noFill/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72000" tIns="72000" rIns="72000" bIns="72000" anchor="ctr">
              <a:noAutofit/>
            </a:bodyPr>
            <a:lstStyle/>
            <a:p>
              <a:pPr marL="0" marR="0" lvl="0" indent="0" algn="ctr" defTabSz="762000" eaLnBrk="0" fontAlgn="auto" latinLnBrk="0" hangingPunct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ja-JP" altLang="en-US" sz="1400" kern="0" dirty="0">
                <a:solidFill>
                  <a:srgbClr val="FFFFFF"/>
                </a:solidFill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gray">
            <a:xfrm>
              <a:off x="3946501" y="5861721"/>
              <a:ext cx="2012998" cy="423353"/>
            </a:xfrm>
            <a:prstGeom prst="roundRect">
              <a:avLst/>
            </a:prstGeom>
            <a:noFill/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72000" tIns="72000" rIns="72000" bIns="72000" anchor="ctr">
              <a:noAutofit/>
            </a:bodyPr>
            <a:lstStyle/>
            <a:p>
              <a:pPr marL="0" marR="0" lvl="0" indent="0" algn="ctr" defTabSz="762000" eaLnBrk="0" fontAlgn="auto" latinLnBrk="0" hangingPunct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ja-JP" altLang="en-US" sz="1400" kern="0" dirty="0">
                <a:solidFill>
                  <a:srgbClr val="FFFFFF"/>
                </a:solidFill>
              </a:endParaRPr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gray">
            <a:xfrm rot="5400000">
              <a:off x="6989059" y="3641351"/>
              <a:ext cx="2012998" cy="423353"/>
            </a:xfrm>
            <a:prstGeom prst="roundRect">
              <a:avLst/>
            </a:prstGeom>
            <a:noFill/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72000" tIns="72000" rIns="72000" bIns="72000" anchor="ctr">
              <a:noAutofit/>
            </a:bodyPr>
            <a:lstStyle/>
            <a:p>
              <a:pPr marL="0" marR="0" lvl="0" indent="0" algn="ctr" defTabSz="762000" eaLnBrk="0" fontAlgn="auto" latinLnBrk="0" hangingPunct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ja-JP" altLang="en-US" sz="1400" kern="0" dirty="0">
                <a:solidFill>
                  <a:srgbClr val="FFFFFF"/>
                </a:solidFill>
              </a:endParaRPr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gray">
            <a:xfrm rot="5400000">
              <a:off x="932612" y="3641352"/>
              <a:ext cx="2012998" cy="423353"/>
            </a:xfrm>
            <a:prstGeom prst="roundRect">
              <a:avLst/>
            </a:prstGeom>
            <a:noFill/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72000" tIns="72000" rIns="72000" bIns="72000" anchor="ctr">
              <a:noAutofit/>
            </a:bodyPr>
            <a:lstStyle/>
            <a:p>
              <a:pPr marL="0" marR="0" lvl="0" indent="0" algn="ctr" defTabSz="762000" eaLnBrk="0" fontAlgn="auto" latinLnBrk="0" hangingPunct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ja-JP" altLang="en-US" sz="1400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9489" y="6151220"/>
            <a:ext cx="9049510" cy="563939"/>
            <a:chOff x="439489" y="6151220"/>
            <a:chExt cx="9049510" cy="563939"/>
          </a:xfrm>
        </p:grpSpPr>
        <p:sp>
          <p:nvSpPr>
            <p:cNvPr id="12" name="角丸四角形 11"/>
            <p:cNvSpPr/>
            <p:nvPr/>
          </p:nvSpPr>
          <p:spPr bwMode="gray">
            <a:xfrm>
              <a:off x="726620" y="6203233"/>
              <a:ext cx="8762379" cy="51192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lvl="1">
                <a:buFont typeface="Wingdings 2" pitchFamily="18" charset="2"/>
                <a:buNone/>
              </a:pPr>
              <a:r>
                <a:rPr kumimoji="1" lang="ja-JP" altLang="en-US" sz="1400" dirty="0" smtClean="0"/>
                <a:t>会社の規模・商品によって、戦うフィールドをまず絞ることが実現可能なポジションを特定するカギ</a:t>
              </a:r>
              <a:r>
                <a:rPr kumimoji="1" lang="en-US" altLang="ja-JP" sz="1400" dirty="0" smtClean="0"/>
                <a:t/>
              </a:r>
              <a:br>
                <a:rPr kumimoji="1" lang="en-US" altLang="ja-JP" sz="1400" dirty="0" smtClean="0"/>
              </a:br>
              <a:r>
                <a:rPr kumimoji="1" lang="ja-JP" altLang="en-US" sz="1400" dirty="0" smtClean="0"/>
                <a:t>例）：自社の商圏（＝鹿児島市内）、自社の商品が有効なセグメント（＝</a:t>
              </a:r>
              <a:r>
                <a:rPr kumimoji="1" lang="en-US" altLang="ja-JP" sz="1400" dirty="0" smtClean="0"/>
                <a:t>70</a:t>
              </a:r>
              <a:r>
                <a:rPr kumimoji="1" lang="ja-JP" altLang="en-US" sz="1400" dirty="0" smtClean="0"/>
                <a:t>代以上の糖尿病患者）</a:t>
              </a:r>
              <a:r>
                <a:rPr kumimoji="1" lang="en-US" altLang="ja-JP" sz="1400" dirty="0" smtClean="0"/>
                <a:t>…</a:t>
              </a:r>
              <a:r>
                <a:rPr kumimoji="1" lang="ja-JP" altLang="en-US" sz="1400" dirty="0"/>
                <a:t>等</a:t>
              </a:r>
              <a:endParaRPr kumimoji="1" lang="en-US" altLang="ja-JP" sz="1400" dirty="0" smtClean="0"/>
            </a:p>
          </p:txBody>
        </p:sp>
        <p:sp>
          <p:nvSpPr>
            <p:cNvPr id="15" name="Freeform 538"/>
            <p:cNvSpPr>
              <a:spLocks noChangeAspect="1" noEditPoints="1"/>
            </p:cNvSpPr>
            <p:nvPr/>
          </p:nvSpPr>
          <p:spPr bwMode="gray">
            <a:xfrm>
              <a:off x="597600" y="6308725"/>
              <a:ext cx="360000" cy="360000"/>
            </a:xfrm>
            <a:custGeom>
              <a:avLst/>
              <a:gdLst>
                <a:gd name="T0" fmla="*/ 226 w 512"/>
                <a:gd name="T1" fmla="*/ 352 h 512"/>
                <a:gd name="T2" fmla="*/ 286 w 512"/>
                <a:gd name="T3" fmla="*/ 352 h 512"/>
                <a:gd name="T4" fmla="*/ 279 w 512"/>
                <a:gd name="T5" fmla="*/ 394 h 512"/>
                <a:gd name="T6" fmla="*/ 233 w 512"/>
                <a:gd name="T7" fmla="*/ 394 h 512"/>
                <a:gd name="T8" fmla="*/ 226 w 512"/>
                <a:gd name="T9" fmla="*/ 352 h 512"/>
                <a:gd name="T10" fmla="*/ 256 w 512"/>
                <a:gd name="T11" fmla="*/ 117 h 512"/>
                <a:gd name="T12" fmla="*/ 178 w 512"/>
                <a:gd name="T13" fmla="*/ 191 h 512"/>
                <a:gd name="T14" fmla="*/ 194 w 512"/>
                <a:gd name="T15" fmla="*/ 242 h 512"/>
                <a:gd name="T16" fmla="*/ 224 w 512"/>
                <a:gd name="T17" fmla="*/ 309 h 512"/>
                <a:gd name="T18" fmla="*/ 224 w 512"/>
                <a:gd name="T19" fmla="*/ 330 h 512"/>
                <a:gd name="T20" fmla="*/ 245 w 512"/>
                <a:gd name="T21" fmla="*/ 330 h 512"/>
                <a:gd name="T22" fmla="*/ 245 w 512"/>
                <a:gd name="T23" fmla="*/ 249 h 512"/>
                <a:gd name="T24" fmla="*/ 227 w 512"/>
                <a:gd name="T25" fmla="*/ 231 h 512"/>
                <a:gd name="T26" fmla="*/ 227 w 512"/>
                <a:gd name="T27" fmla="*/ 216 h 512"/>
                <a:gd name="T28" fmla="*/ 242 w 512"/>
                <a:gd name="T29" fmla="*/ 216 h 512"/>
                <a:gd name="T30" fmla="*/ 256 w 512"/>
                <a:gd name="T31" fmla="*/ 230 h 512"/>
                <a:gd name="T32" fmla="*/ 269 w 512"/>
                <a:gd name="T33" fmla="*/ 216 h 512"/>
                <a:gd name="T34" fmla="*/ 285 w 512"/>
                <a:gd name="T35" fmla="*/ 216 h 512"/>
                <a:gd name="T36" fmla="*/ 285 w 512"/>
                <a:gd name="T37" fmla="*/ 231 h 512"/>
                <a:gd name="T38" fmla="*/ 266 w 512"/>
                <a:gd name="T39" fmla="*/ 249 h 512"/>
                <a:gd name="T40" fmla="*/ 266 w 512"/>
                <a:gd name="T41" fmla="*/ 330 h 512"/>
                <a:gd name="T42" fmla="*/ 288 w 512"/>
                <a:gd name="T43" fmla="*/ 330 h 512"/>
                <a:gd name="T44" fmla="*/ 288 w 512"/>
                <a:gd name="T45" fmla="*/ 309 h 512"/>
                <a:gd name="T46" fmla="*/ 318 w 512"/>
                <a:gd name="T47" fmla="*/ 243 h 512"/>
                <a:gd name="T48" fmla="*/ 334 w 512"/>
                <a:gd name="T49" fmla="*/ 191 h 512"/>
                <a:gd name="T50" fmla="*/ 256 w 512"/>
                <a:gd name="T51" fmla="*/ 117 h 512"/>
                <a:gd name="T52" fmla="*/ 512 w 512"/>
                <a:gd name="T53" fmla="*/ 256 h 512"/>
                <a:gd name="T54" fmla="*/ 256 w 512"/>
                <a:gd name="T55" fmla="*/ 512 h 512"/>
                <a:gd name="T56" fmla="*/ 0 w 512"/>
                <a:gd name="T57" fmla="*/ 256 h 512"/>
                <a:gd name="T58" fmla="*/ 256 w 512"/>
                <a:gd name="T59" fmla="*/ 0 h 512"/>
                <a:gd name="T60" fmla="*/ 512 w 512"/>
                <a:gd name="T61" fmla="*/ 256 h 512"/>
                <a:gd name="T62" fmla="*/ 356 w 512"/>
                <a:gd name="T63" fmla="*/ 191 h 512"/>
                <a:gd name="T64" fmla="*/ 256 w 512"/>
                <a:gd name="T65" fmla="*/ 96 h 512"/>
                <a:gd name="T66" fmla="*/ 256 w 512"/>
                <a:gd name="T67" fmla="*/ 96 h 512"/>
                <a:gd name="T68" fmla="*/ 256 w 512"/>
                <a:gd name="T69" fmla="*/ 96 h 512"/>
                <a:gd name="T70" fmla="*/ 256 w 512"/>
                <a:gd name="T71" fmla="*/ 96 h 512"/>
                <a:gd name="T72" fmla="*/ 255 w 512"/>
                <a:gd name="T73" fmla="*/ 96 h 512"/>
                <a:gd name="T74" fmla="*/ 157 w 512"/>
                <a:gd name="T75" fmla="*/ 191 h 512"/>
                <a:gd name="T76" fmla="*/ 176 w 512"/>
                <a:gd name="T77" fmla="*/ 254 h 512"/>
                <a:gd name="T78" fmla="*/ 202 w 512"/>
                <a:gd name="T79" fmla="*/ 309 h 512"/>
                <a:gd name="T80" fmla="*/ 202 w 512"/>
                <a:gd name="T81" fmla="*/ 341 h 512"/>
                <a:gd name="T82" fmla="*/ 203 w 512"/>
                <a:gd name="T83" fmla="*/ 342 h 512"/>
                <a:gd name="T84" fmla="*/ 202 w 512"/>
                <a:gd name="T85" fmla="*/ 343 h 512"/>
                <a:gd name="T86" fmla="*/ 213 w 512"/>
                <a:gd name="T87" fmla="*/ 407 h 512"/>
                <a:gd name="T88" fmla="*/ 224 w 512"/>
                <a:gd name="T89" fmla="*/ 416 h 512"/>
                <a:gd name="T90" fmla="*/ 288 w 512"/>
                <a:gd name="T91" fmla="*/ 416 h 512"/>
                <a:gd name="T92" fmla="*/ 298 w 512"/>
                <a:gd name="T93" fmla="*/ 407 h 512"/>
                <a:gd name="T94" fmla="*/ 309 w 512"/>
                <a:gd name="T95" fmla="*/ 343 h 512"/>
                <a:gd name="T96" fmla="*/ 309 w 512"/>
                <a:gd name="T97" fmla="*/ 342 h 512"/>
                <a:gd name="T98" fmla="*/ 309 w 512"/>
                <a:gd name="T99" fmla="*/ 341 h 512"/>
                <a:gd name="T100" fmla="*/ 309 w 512"/>
                <a:gd name="T101" fmla="*/ 309 h 512"/>
                <a:gd name="T102" fmla="*/ 336 w 512"/>
                <a:gd name="T103" fmla="*/ 254 h 512"/>
                <a:gd name="T104" fmla="*/ 356 w 512"/>
                <a:gd name="T105" fmla="*/ 19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512">
                  <a:moveTo>
                    <a:pt x="226" y="352"/>
                  </a:moveTo>
                  <a:cubicBezTo>
                    <a:pt x="286" y="352"/>
                    <a:pt x="286" y="352"/>
                    <a:pt x="286" y="352"/>
                  </a:cubicBezTo>
                  <a:cubicBezTo>
                    <a:pt x="279" y="394"/>
                    <a:pt x="279" y="394"/>
                    <a:pt x="279" y="394"/>
                  </a:cubicBezTo>
                  <a:cubicBezTo>
                    <a:pt x="233" y="394"/>
                    <a:pt x="233" y="394"/>
                    <a:pt x="233" y="394"/>
                  </a:cubicBezTo>
                  <a:lnTo>
                    <a:pt x="226" y="352"/>
                  </a:lnTo>
                  <a:close/>
                  <a:moveTo>
                    <a:pt x="256" y="117"/>
                  </a:moveTo>
                  <a:cubicBezTo>
                    <a:pt x="214" y="117"/>
                    <a:pt x="178" y="151"/>
                    <a:pt x="178" y="191"/>
                  </a:cubicBezTo>
                  <a:cubicBezTo>
                    <a:pt x="178" y="219"/>
                    <a:pt x="194" y="242"/>
                    <a:pt x="194" y="242"/>
                  </a:cubicBezTo>
                  <a:cubicBezTo>
                    <a:pt x="201" y="254"/>
                    <a:pt x="224" y="292"/>
                    <a:pt x="224" y="309"/>
                  </a:cubicBezTo>
                  <a:cubicBezTo>
                    <a:pt x="224" y="330"/>
                    <a:pt x="224" y="330"/>
                    <a:pt x="224" y="330"/>
                  </a:cubicBezTo>
                  <a:cubicBezTo>
                    <a:pt x="245" y="330"/>
                    <a:pt x="245" y="330"/>
                    <a:pt x="245" y="330"/>
                  </a:cubicBezTo>
                  <a:cubicBezTo>
                    <a:pt x="245" y="249"/>
                    <a:pt x="245" y="249"/>
                    <a:pt x="245" y="249"/>
                  </a:cubicBezTo>
                  <a:cubicBezTo>
                    <a:pt x="227" y="231"/>
                    <a:pt x="227" y="231"/>
                    <a:pt x="227" y="231"/>
                  </a:cubicBezTo>
                  <a:cubicBezTo>
                    <a:pt x="223" y="227"/>
                    <a:pt x="223" y="220"/>
                    <a:pt x="227" y="216"/>
                  </a:cubicBezTo>
                  <a:cubicBezTo>
                    <a:pt x="231" y="212"/>
                    <a:pt x="238" y="212"/>
                    <a:pt x="242" y="216"/>
                  </a:cubicBezTo>
                  <a:cubicBezTo>
                    <a:pt x="256" y="230"/>
                    <a:pt x="256" y="230"/>
                    <a:pt x="256" y="230"/>
                  </a:cubicBezTo>
                  <a:cubicBezTo>
                    <a:pt x="269" y="216"/>
                    <a:pt x="269" y="216"/>
                    <a:pt x="269" y="216"/>
                  </a:cubicBezTo>
                  <a:cubicBezTo>
                    <a:pt x="274" y="212"/>
                    <a:pt x="280" y="212"/>
                    <a:pt x="285" y="216"/>
                  </a:cubicBezTo>
                  <a:cubicBezTo>
                    <a:pt x="289" y="220"/>
                    <a:pt x="289" y="227"/>
                    <a:pt x="285" y="231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6" y="330"/>
                    <a:pt x="266" y="330"/>
                    <a:pt x="266" y="330"/>
                  </a:cubicBezTo>
                  <a:cubicBezTo>
                    <a:pt x="288" y="330"/>
                    <a:pt x="288" y="330"/>
                    <a:pt x="288" y="330"/>
                  </a:cubicBezTo>
                  <a:cubicBezTo>
                    <a:pt x="288" y="309"/>
                    <a:pt x="288" y="309"/>
                    <a:pt x="288" y="309"/>
                  </a:cubicBezTo>
                  <a:cubicBezTo>
                    <a:pt x="288" y="292"/>
                    <a:pt x="311" y="254"/>
                    <a:pt x="318" y="243"/>
                  </a:cubicBezTo>
                  <a:cubicBezTo>
                    <a:pt x="318" y="242"/>
                    <a:pt x="334" y="218"/>
                    <a:pt x="334" y="191"/>
                  </a:cubicBezTo>
                  <a:cubicBezTo>
                    <a:pt x="334" y="151"/>
                    <a:pt x="298" y="117"/>
                    <a:pt x="256" y="117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56" y="191"/>
                  </a:moveTo>
                  <a:cubicBezTo>
                    <a:pt x="356" y="140"/>
                    <a:pt x="310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5" y="96"/>
                  </a:cubicBezTo>
                  <a:cubicBezTo>
                    <a:pt x="202" y="96"/>
                    <a:pt x="157" y="140"/>
                    <a:pt x="157" y="191"/>
                  </a:cubicBezTo>
                  <a:cubicBezTo>
                    <a:pt x="157" y="225"/>
                    <a:pt x="175" y="253"/>
                    <a:pt x="176" y="254"/>
                  </a:cubicBezTo>
                  <a:cubicBezTo>
                    <a:pt x="189" y="275"/>
                    <a:pt x="202" y="302"/>
                    <a:pt x="202" y="309"/>
                  </a:cubicBezTo>
                  <a:cubicBezTo>
                    <a:pt x="202" y="341"/>
                    <a:pt x="202" y="341"/>
                    <a:pt x="202" y="341"/>
                  </a:cubicBezTo>
                  <a:cubicBezTo>
                    <a:pt x="202" y="341"/>
                    <a:pt x="202" y="342"/>
                    <a:pt x="203" y="342"/>
                  </a:cubicBezTo>
                  <a:cubicBezTo>
                    <a:pt x="203" y="342"/>
                    <a:pt x="202" y="342"/>
                    <a:pt x="202" y="343"/>
                  </a:cubicBezTo>
                  <a:cubicBezTo>
                    <a:pt x="213" y="407"/>
                    <a:pt x="213" y="407"/>
                    <a:pt x="213" y="407"/>
                  </a:cubicBezTo>
                  <a:cubicBezTo>
                    <a:pt x="214" y="412"/>
                    <a:pt x="218" y="416"/>
                    <a:pt x="224" y="416"/>
                  </a:cubicBezTo>
                  <a:cubicBezTo>
                    <a:pt x="288" y="416"/>
                    <a:pt x="288" y="416"/>
                    <a:pt x="288" y="416"/>
                  </a:cubicBezTo>
                  <a:cubicBezTo>
                    <a:pt x="293" y="416"/>
                    <a:pt x="297" y="412"/>
                    <a:pt x="298" y="407"/>
                  </a:cubicBezTo>
                  <a:cubicBezTo>
                    <a:pt x="309" y="343"/>
                    <a:pt x="309" y="343"/>
                    <a:pt x="309" y="343"/>
                  </a:cubicBezTo>
                  <a:cubicBezTo>
                    <a:pt x="309" y="342"/>
                    <a:pt x="309" y="342"/>
                    <a:pt x="309" y="342"/>
                  </a:cubicBezTo>
                  <a:cubicBezTo>
                    <a:pt x="309" y="342"/>
                    <a:pt x="309" y="341"/>
                    <a:pt x="309" y="341"/>
                  </a:cubicBezTo>
                  <a:cubicBezTo>
                    <a:pt x="309" y="309"/>
                    <a:pt x="309" y="309"/>
                    <a:pt x="309" y="309"/>
                  </a:cubicBezTo>
                  <a:cubicBezTo>
                    <a:pt x="309" y="302"/>
                    <a:pt x="323" y="275"/>
                    <a:pt x="336" y="254"/>
                  </a:cubicBezTo>
                  <a:cubicBezTo>
                    <a:pt x="337" y="253"/>
                    <a:pt x="356" y="225"/>
                    <a:pt x="356" y="19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endParaRPr lang="en-GB" sz="12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39489" y="6151220"/>
              <a:ext cx="676221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b="1" dirty="0" smtClean="0"/>
                <a:t>ポイント</a:t>
              </a:r>
              <a:endParaRPr lang="ja-JP" altLang="en-US" sz="800" b="1" dirty="0"/>
            </a:p>
          </p:txBody>
        </p:sp>
      </p:grpSp>
      <p:sp>
        <p:nvSpPr>
          <p:cNvPr id="17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誰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</a:t>
            </a:r>
            <a:endParaRPr kumimoji="0" lang="nl-NL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4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5】</a:t>
            </a:r>
            <a:r>
              <a:rPr lang="ja-JP" altLang="en-US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顧客</a:t>
            </a:r>
            <a:r>
              <a:rPr lang="ja-JP" altLang="en-US" dirty="0"/>
              <a:t>セグメント別に提供できる価値を</a:t>
            </a:r>
            <a:r>
              <a:rPr lang="ja-JP" altLang="en-US" dirty="0" smtClean="0"/>
              <a:t>書き出し、コンセプトを決めて</a:t>
            </a:r>
            <a:r>
              <a:rPr lang="ja-JP" altLang="en-US" dirty="0"/>
              <a:t>みましょう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80325"/>
              </p:ext>
            </p:extLst>
          </p:nvPr>
        </p:nvGraphicFramePr>
        <p:xfrm>
          <a:off x="417000" y="1016000"/>
          <a:ext cx="9072001" cy="3924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113"/>
                <a:gridCol w="1503723"/>
                <a:gridCol w="1964855"/>
                <a:gridCol w="2623155"/>
                <a:gridCol w="2623155"/>
              </a:tblGrid>
              <a:tr h="532452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グループ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自社が提供できる価値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現状の競合状況と自社の優位性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将来の競合状況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他地区でのベストプラクティス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)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749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例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パックツアー客・</a:t>
                      </a:r>
                      <a:b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費用を抑えたい</a:t>
                      </a:r>
                      <a:b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予算重視の観光客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（インバウンド）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海外対応が可能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ご当地食材を使った和朝食</a:t>
                      </a:r>
                      <a:endParaRPr kumimoji="1" lang="en-US" altLang="ja-JP" sz="11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郷土の歴史を知っている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/>
                      </a:r>
                      <a:br>
                        <a:rPr kumimoji="1" lang="en-US" altLang="ja-JP" sz="1100" dirty="0" smtClean="0">
                          <a:latin typeface="+mj-lt"/>
                          <a:ea typeface="+mj-ea"/>
                        </a:rPr>
                      </a:b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スタッフの接客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近隣の旅館・ホテルが、女性用プランの開発や女性用フロアの整備を進めているが、インバウンド</a:t>
                      </a:r>
                      <a:r>
                        <a:rPr kumimoji="1" lang="en-US" altLang="ja-JP" sz="1100" dirty="0" smtClean="0">
                          <a:latin typeface="+mj-lt"/>
                          <a:ea typeface="+mj-ea"/>
                        </a:rPr>
                        <a:t>×</a:t>
                      </a:r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女性にターゲットを絞った宿はまだない（先行者になれる）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+mj-lt"/>
                          <a:ea typeface="+mj-ea"/>
                        </a:rPr>
                        <a:t>東京では、一人旅のバックパッカーには女性が多いというエビデンスを基に開業し、成功を収めているゲストハウスがある</a:t>
                      </a:r>
                      <a:endParaRPr kumimoji="1" lang="ja-JP" altLang="en-US" sz="11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1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①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1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②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1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lt"/>
                          <a:ea typeface="+mj-ea"/>
                        </a:rPr>
                        <a:t>③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400" b="1" dirty="0" smtClean="0">
                <a:solidFill>
                  <a:schemeClr val="bg1"/>
                </a:solidFill>
              </a:rPr>
              <a:t>何を</a:t>
            </a:r>
            <a:endParaRPr kumimoji="0" lang="nl-NL" altLang="ja-JP" sz="1400" b="1" dirty="0">
              <a:solidFill>
                <a:schemeClr val="bg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 bwMode="gray">
          <a:xfrm>
            <a:off x="452975" y="5396034"/>
            <a:ext cx="9073075" cy="78699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square" lIns="36000" tIns="36000" rIns="36000" bIns="36000" rtlCol="0" anchor="t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600" dirty="0" smtClean="0"/>
              <a:t>自社のコンセプト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ja-JP" altLang="en-US" sz="2000" dirty="0" smtClean="0"/>
              <a:t>（　　　　　　　　　　　　　　　　　　　　　　　　　　　　　　　　　　　　　　　　　　　　　　　　　　）</a:t>
            </a:r>
          </a:p>
        </p:txBody>
      </p:sp>
      <p:sp>
        <p:nvSpPr>
          <p:cNvPr id="55" name="AutoShape 4"/>
          <p:cNvSpPr>
            <a:spLocks noChangeArrowheads="1"/>
          </p:cNvSpPr>
          <p:nvPr/>
        </p:nvSpPr>
        <p:spPr bwMode="gray">
          <a:xfrm flipV="1">
            <a:off x="3624263" y="5047784"/>
            <a:ext cx="2678112" cy="2413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rot="10800000" tIns="91440" bIns="91440" anchor="ctr"/>
          <a:lstStyle/>
          <a:p>
            <a:pPr algn="ctr" eaLnBrk="0" hangingPunct="0"/>
            <a:endParaRPr kumimoji="0" lang="en-GB" altLang="ja-JP" sz="12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439489" y="6151220"/>
            <a:ext cx="8673554" cy="521380"/>
            <a:chOff x="439489" y="6151220"/>
            <a:chExt cx="8673554" cy="521380"/>
          </a:xfrm>
        </p:grpSpPr>
        <p:sp>
          <p:nvSpPr>
            <p:cNvPr id="11" name="角丸四角形 10"/>
            <p:cNvSpPr/>
            <p:nvPr/>
          </p:nvSpPr>
          <p:spPr bwMode="gray">
            <a:xfrm>
              <a:off x="726621" y="6308725"/>
              <a:ext cx="8386422" cy="36387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lvl="1">
                <a:buFont typeface="Wingdings 2" pitchFamily="18" charset="2"/>
                <a:buNone/>
              </a:pPr>
              <a:r>
                <a:rPr kumimoji="1" lang="ja-JP" altLang="en-US" sz="1400" dirty="0" smtClean="0"/>
                <a:t>たった</a:t>
              </a:r>
              <a:r>
                <a:rPr kumimoji="1" lang="en-US" altLang="ja-JP" sz="1400" dirty="0" smtClean="0"/>
                <a:t>1</a:t>
              </a:r>
              <a:r>
                <a:rPr kumimoji="1" lang="ja-JP" altLang="en-US" sz="1400" dirty="0" smtClean="0"/>
                <a:t>つでも、他社と比較した際に強力な訴求ポイントとなる提供価値を見極め、磨き上げる</a:t>
              </a:r>
            </a:p>
          </p:txBody>
        </p:sp>
        <p:sp>
          <p:nvSpPr>
            <p:cNvPr id="12" name="Freeform 538"/>
            <p:cNvSpPr>
              <a:spLocks noChangeAspect="1" noEditPoints="1"/>
            </p:cNvSpPr>
            <p:nvPr/>
          </p:nvSpPr>
          <p:spPr bwMode="gray">
            <a:xfrm>
              <a:off x="597600" y="6308725"/>
              <a:ext cx="360000" cy="360000"/>
            </a:xfrm>
            <a:custGeom>
              <a:avLst/>
              <a:gdLst>
                <a:gd name="T0" fmla="*/ 226 w 512"/>
                <a:gd name="T1" fmla="*/ 352 h 512"/>
                <a:gd name="T2" fmla="*/ 286 w 512"/>
                <a:gd name="T3" fmla="*/ 352 h 512"/>
                <a:gd name="T4" fmla="*/ 279 w 512"/>
                <a:gd name="T5" fmla="*/ 394 h 512"/>
                <a:gd name="T6" fmla="*/ 233 w 512"/>
                <a:gd name="T7" fmla="*/ 394 h 512"/>
                <a:gd name="T8" fmla="*/ 226 w 512"/>
                <a:gd name="T9" fmla="*/ 352 h 512"/>
                <a:gd name="T10" fmla="*/ 256 w 512"/>
                <a:gd name="T11" fmla="*/ 117 h 512"/>
                <a:gd name="T12" fmla="*/ 178 w 512"/>
                <a:gd name="T13" fmla="*/ 191 h 512"/>
                <a:gd name="T14" fmla="*/ 194 w 512"/>
                <a:gd name="T15" fmla="*/ 242 h 512"/>
                <a:gd name="T16" fmla="*/ 224 w 512"/>
                <a:gd name="T17" fmla="*/ 309 h 512"/>
                <a:gd name="T18" fmla="*/ 224 w 512"/>
                <a:gd name="T19" fmla="*/ 330 h 512"/>
                <a:gd name="T20" fmla="*/ 245 w 512"/>
                <a:gd name="T21" fmla="*/ 330 h 512"/>
                <a:gd name="T22" fmla="*/ 245 w 512"/>
                <a:gd name="T23" fmla="*/ 249 h 512"/>
                <a:gd name="T24" fmla="*/ 227 w 512"/>
                <a:gd name="T25" fmla="*/ 231 h 512"/>
                <a:gd name="T26" fmla="*/ 227 w 512"/>
                <a:gd name="T27" fmla="*/ 216 h 512"/>
                <a:gd name="T28" fmla="*/ 242 w 512"/>
                <a:gd name="T29" fmla="*/ 216 h 512"/>
                <a:gd name="T30" fmla="*/ 256 w 512"/>
                <a:gd name="T31" fmla="*/ 230 h 512"/>
                <a:gd name="T32" fmla="*/ 269 w 512"/>
                <a:gd name="T33" fmla="*/ 216 h 512"/>
                <a:gd name="T34" fmla="*/ 285 w 512"/>
                <a:gd name="T35" fmla="*/ 216 h 512"/>
                <a:gd name="T36" fmla="*/ 285 w 512"/>
                <a:gd name="T37" fmla="*/ 231 h 512"/>
                <a:gd name="T38" fmla="*/ 266 w 512"/>
                <a:gd name="T39" fmla="*/ 249 h 512"/>
                <a:gd name="T40" fmla="*/ 266 w 512"/>
                <a:gd name="T41" fmla="*/ 330 h 512"/>
                <a:gd name="T42" fmla="*/ 288 w 512"/>
                <a:gd name="T43" fmla="*/ 330 h 512"/>
                <a:gd name="T44" fmla="*/ 288 w 512"/>
                <a:gd name="T45" fmla="*/ 309 h 512"/>
                <a:gd name="T46" fmla="*/ 318 w 512"/>
                <a:gd name="T47" fmla="*/ 243 h 512"/>
                <a:gd name="T48" fmla="*/ 334 w 512"/>
                <a:gd name="T49" fmla="*/ 191 h 512"/>
                <a:gd name="T50" fmla="*/ 256 w 512"/>
                <a:gd name="T51" fmla="*/ 117 h 512"/>
                <a:gd name="T52" fmla="*/ 512 w 512"/>
                <a:gd name="T53" fmla="*/ 256 h 512"/>
                <a:gd name="T54" fmla="*/ 256 w 512"/>
                <a:gd name="T55" fmla="*/ 512 h 512"/>
                <a:gd name="T56" fmla="*/ 0 w 512"/>
                <a:gd name="T57" fmla="*/ 256 h 512"/>
                <a:gd name="T58" fmla="*/ 256 w 512"/>
                <a:gd name="T59" fmla="*/ 0 h 512"/>
                <a:gd name="T60" fmla="*/ 512 w 512"/>
                <a:gd name="T61" fmla="*/ 256 h 512"/>
                <a:gd name="T62" fmla="*/ 356 w 512"/>
                <a:gd name="T63" fmla="*/ 191 h 512"/>
                <a:gd name="T64" fmla="*/ 256 w 512"/>
                <a:gd name="T65" fmla="*/ 96 h 512"/>
                <a:gd name="T66" fmla="*/ 256 w 512"/>
                <a:gd name="T67" fmla="*/ 96 h 512"/>
                <a:gd name="T68" fmla="*/ 256 w 512"/>
                <a:gd name="T69" fmla="*/ 96 h 512"/>
                <a:gd name="T70" fmla="*/ 256 w 512"/>
                <a:gd name="T71" fmla="*/ 96 h 512"/>
                <a:gd name="T72" fmla="*/ 255 w 512"/>
                <a:gd name="T73" fmla="*/ 96 h 512"/>
                <a:gd name="T74" fmla="*/ 157 w 512"/>
                <a:gd name="T75" fmla="*/ 191 h 512"/>
                <a:gd name="T76" fmla="*/ 176 w 512"/>
                <a:gd name="T77" fmla="*/ 254 h 512"/>
                <a:gd name="T78" fmla="*/ 202 w 512"/>
                <a:gd name="T79" fmla="*/ 309 h 512"/>
                <a:gd name="T80" fmla="*/ 202 w 512"/>
                <a:gd name="T81" fmla="*/ 341 h 512"/>
                <a:gd name="T82" fmla="*/ 203 w 512"/>
                <a:gd name="T83" fmla="*/ 342 h 512"/>
                <a:gd name="T84" fmla="*/ 202 w 512"/>
                <a:gd name="T85" fmla="*/ 343 h 512"/>
                <a:gd name="T86" fmla="*/ 213 w 512"/>
                <a:gd name="T87" fmla="*/ 407 h 512"/>
                <a:gd name="T88" fmla="*/ 224 w 512"/>
                <a:gd name="T89" fmla="*/ 416 h 512"/>
                <a:gd name="T90" fmla="*/ 288 w 512"/>
                <a:gd name="T91" fmla="*/ 416 h 512"/>
                <a:gd name="T92" fmla="*/ 298 w 512"/>
                <a:gd name="T93" fmla="*/ 407 h 512"/>
                <a:gd name="T94" fmla="*/ 309 w 512"/>
                <a:gd name="T95" fmla="*/ 343 h 512"/>
                <a:gd name="T96" fmla="*/ 309 w 512"/>
                <a:gd name="T97" fmla="*/ 342 h 512"/>
                <a:gd name="T98" fmla="*/ 309 w 512"/>
                <a:gd name="T99" fmla="*/ 341 h 512"/>
                <a:gd name="T100" fmla="*/ 309 w 512"/>
                <a:gd name="T101" fmla="*/ 309 h 512"/>
                <a:gd name="T102" fmla="*/ 336 w 512"/>
                <a:gd name="T103" fmla="*/ 254 h 512"/>
                <a:gd name="T104" fmla="*/ 356 w 512"/>
                <a:gd name="T105" fmla="*/ 19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512">
                  <a:moveTo>
                    <a:pt x="226" y="352"/>
                  </a:moveTo>
                  <a:cubicBezTo>
                    <a:pt x="286" y="352"/>
                    <a:pt x="286" y="352"/>
                    <a:pt x="286" y="352"/>
                  </a:cubicBezTo>
                  <a:cubicBezTo>
                    <a:pt x="279" y="394"/>
                    <a:pt x="279" y="394"/>
                    <a:pt x="279" y="394"/>
                  </a:cubicBezTo>
                  <a:cubicBezTo>
                    <a:pt x="233" y="394"/>
                    <a:pt x="233" y="394"/>
                    <a:pt x="233" y="394"/>
                  </a:cubicBezTo>
                  <a:lnTo>
                    <a:pt x="226" y="352"/>
                  </a:lnTo>
                  <a:close/>
                  <a:moveTo>
                    <a:pt x="256" y="117"/>
                  </a:moveTo>
                  <a:cubicBezTo>
                    <a:pt x="214" y="117"/>
                    <a:pt x="178" y="151"/>
                    <a:pt x="178" y="191"/>
                  </a:cubicBezTo>
                  <a:cubicBezTo>
                    <a:pt x="178" y="219"/>
                    <a:pt x="194" y="242"/>
                    <a:pt x="194" y="242"/>
                  </a:cubicBezTo>
                  <a:cubicBezTo>
                    <a:pt x="201" y="254"/>
                    <a:pt x="224" y="292"/>
                    <a:pt x="224" y="309"/>
                  </a:cubicBezTo>
                  <a:cubicBezTo>
                    <a:pt x="224" y="330"/>
                    <a:pt x="224" y="330"/>
                    <a:pt x="224" y="330"/>
                  </a:cubicBezTo>
                  <a:cubicBezTo>
                    <a:pt x="245" y="330"/>
                    <a:pt x="245" y="330"/>
                    <a:pt x="245" y="330"/>
                  </a:cubicBezTo>
                  <a:cubicBezTo>
                    <a:pt x="245" y="249"/>
                    <a:pt x="245" y="249"/>
                    <a:pt x="245" y="249"/>
                  </a:cubicBezTo>
                  <a:cubicBezTo>
                    <a:pt x="227" y="231"/>
                    <a:pt x="227" y="231"/>
                    <a:pt x="227" y="231"/>
                  </a:cubicBezTo>
                  <a:cubicBezTo>
                    <a:pt x="223" y="227"/>
                    <a:pt x="223" y="220"/>
                    <a:pt x="227" y="216"/>
                  </a:cubicBezTo>
                  <a:cubicBezTo>
                    <a:pt x="231" y="212"/>
                    <a:pt x="238" y="212"/>
                    <a:pt x="242" y="216"/>
                  </a:cubicBezTo>
                  <a:cubicBezTo>
                    <a:pt x="256" y="230"/>
                    <a:pt x="256" y="230"/>
                    <a:pt x="256" y="230"/>
                  </a:cubicBezTo>
                  <a:cubicBezTo>
                    <a:pt x="269" y="216"/>
                    <a:pt x="269" y="216"/>
                    <a:pt x="269" y="216"/>
                  </a:cubicBezTo>
                  <a:cubicBezTo>
                    <a:pt x="274" y="212"/>
                    <a:pt x="280" y="212"/>
                    <a:pt x="285" y="216"/>
                  </a:cubicBezTo>
                  <a:cubicBezTo>
                    <a:pt x="289" y="220"/>
                    <a:pt x="289" y="227"/>
                    <a:pt x="285" y="231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6" y="330"/>
                    <a:pt x="266" y="330"/>
                    <a:pt x="266" y="330"/>
                  </a:cubicBezTo>
                  <a:cubicBezTo>
                    <a:pt x="288" y="330"/>
                    <a:pt x="288" y="330"/>
                    <a:pt x="288" y="330"/>
                  </a:cubicBezTo>
                  <a:cubicBezTo>
                    <a:pt x="288" y="309"/>
                    <a:pt x="288" y="309"/>
                    <a:pt x="288" y="309"/>
                  </a:cubicBezTo>
                  <a:cubicBezTo>
                    <a:pt x="288" y="292"/>
                    <a:pt x="311" y="254"/>
                    <a:pt x="318" y="243"/>
                  </a:cubicBezTo>
                  <a:cubicBezTo>
                    <a:pt x="318" y="242"/>
                    <a:pt x="334" y="218"/>
                    <a:pt x="334" y="191"/>
                  </a:cubicBezTo>
                  <a:cubicBezTo>
                    <a:pt x="334" y="151"/>
                    <a:pt x="298" y="117"/>
                    <a:pt x="256" y="117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56" y="191"/>
                  </a:moveTo>
                  <a:cubicBezTo>
                    <a:pt x="356" y="140"/>
                    <a:pt x="310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5" y="96"/>
                  </a:cubicBezTo>
                  <a:cubicBezTo>
                    <a:pt x="202" y="96"/>
                    <a:pt x="157" y="140"/>
                    <a:pt x="157" y="191"/>
                  </a:cubicBezTo>
                  <a:cubicBezTo>
                    <a:pt x="157" y="225"/>
                    <a:pt x="175" y="253"/>
                    <a:pt x="176" y="254"/>
                  </a:cubicBezTo>
                  <a:cubicBezTo>
                    <a:pt x="189" y="275"/>
                    <a:pt x="202" y="302"/>
                    <a:pt x="202" y="309"/>
                  </a:cubicBezTo>
                  <a:cubicBezTo>
                    <a:pt x="202" y="341"/>
                    <a:pt x="202" y="341"/>
                    <a:pt x="202" y="341"/>
                  </a:cubicBezTo>
                  <a:cubicBezTo>
                    <a:pt x="202" y="341"/>
                    <a:pt x="202" y="342"/>
                    <a:pt x="203" y="342"/>
                  </a:cubicBezTo>
                  <a:cubicBezTo>
                    <a:pt x="203" y="342"/>
                    <a:pt x="202" y="342"/>
                    <a:pt x="202" y="343"/>
                  </a:cubicBezTo>
                  <a:cubicBezTo>
                    <a:pt x="213" y="407"/>
                    <a:pt x="213" y="407"/>
                    <a:pt x="213" y="407"/>
                  </a:cubicBezTo>
                  <a:cubicBezTo>
                    <a:pt x="214" y="412"/>
                    <a:pt x="218" y="416"/>
                    <a:pt x="224" y="416"/>
                  </a:cubicBezTo>
                  <a:cubicBezTo>
                    <a:pt x="288" y="416"/>
                    <a:pt x="288" y="416"/>
                    <a:pt x="288" y="416"/>
                  </a:cubicBezTo>
                  <a:cubicBezTo>
                    <a:pt x="293" y="416"/>
                    <a:pt x="297" y="412"/>
                    <a:pt x="298" y="407"/>
                  </a:cubicBezTo>
                  <a:cubicBezTo>
                    <a:pt x="309" y="343"/>
                    <a:pt x="309" y="343"/>
                    <a:pt x="309" y="343"/>
                  </a:cubicBezTo>
                  <a:cubicBezTo>
                    <a:pt x="309" y="342"/>
                    <a:pt x="309" y="342"/>
                    <a:pt x="309" y="342"/>
                  </a:cubicBezTo>
                  <a:cubicBezTo>
                    <a:pt x="309" y="342"/>
                    <a:pt x="309" y="341"/>
                    <a:pt x="309" y="341"/>
                  </a:cubicBezTo>
                  <a:cubicBezTo>
                    <a:pt x="309" y="309"/>
                    <a:pt x="309" y="309"/>
                    <a:pt x="309" y="309"/>
                  </a:cubicBezTo>
                  <a:cubicBezTo>
                    <a:pt x="309" y="302"/>
                    <a:pt x="323" y="275"/>
                    <a:pt x="336" y="254"/>
                  </a:cubicBezTo>
                  <a:cubicBezTo>
                    <a:pt x="337" y="253"/>
                    <a:pt x="356" y="225"/>
                    <a:pt x="356" y="19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endParaRPr lang="en-GB" sz="1200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39489" y="6151220"/>
              <a:ext cx="676221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b="1" dirty="0" smtClean="0"/>
                <a:t>ポイント</a:t>
              </a:r>
              <a:endParaRPr lang="ja-JP" alt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5600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6】</a:t>
            </a:r>
            <a:r>
              <a:rPr lang="ja-JP" altLang="en-US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自社のコンセプトと、マーケティングミックスの現状を書き出してください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776058"/>
              </p:ext>
            </p:extLst>
          </p:nvPr>
        </p:nvGraphicFramePr>
        <p:xfrm>
          <a:off x="417000" y="2122137"/>
          <a:ext cx="9072000" cy="4465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9436"/>
                <a:gridCol w="2212521"/>
                <a:gridCol w="4770043"/>
              </a:tblGrid>
              <a:tr h="30633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マーケティングミックス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分析の観点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+mj-lt"/>
                          <a:ea typeface="+mj-ea"/>
                        </a:rPr>
                        <a:t>自社の現状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39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+mj-lt"/>
                          <a:ea typeface="+mj-ea"/>
                        </a:rPr>
                        <a:t>商品（サービス）</a:t>
                      </a:r>
                      <a:endParaRPr kumimoji="1" lang="ja-JP" altLang="en-US" sz="18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デザイン、パッケージ</a:t>
                      </a:r>
                      <a:endParaRPr kumimoji="1" lang="en-US" altLang="ja-JP" sz="14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サイズ</a:t>
                      </a:r>
                      <a:endParaRPr kumimoji="1" lang="en-US" altLang="ja-JP" sz="14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機能、特徴</a:t>
                      </a:r>
                      <a:endParaRPr kumimoji="1" lang="en-US" altLang="ja-JP" sz="14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品質</a:t>
                      </a:r>
                      <a:endParaRPr kumimoji="1" lang="ja-JP" altLang="en-US" sz="14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9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+mj-lt"/>
                          <a:ea typeface="+mj-ea"/>
                        </a:rPr>
                        <a:t>価格</a:t>
                      </a:r>
                      <a:endParaRPr kumimoji="1" lang="ja-JP" altLang="en-US" sz="18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価格設定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支払い方法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9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+mj-lt"/>
                          <a:ea typeface="+mj-ea"/>
                        </a:rPr>
                        <a:t>流通・チャネル</a:t>
                      </a:r>
                      <a:endParaRPr kumimoji="1" lang="ja-JP" altLang="en-US" sz="18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店舗、販売拠点数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流通範囲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取引業者数</a:t>
                      </a:r>
                      <a:endParaRPr kumimoji="1" lang="en-US" altLang="ja-JP" sz="1400" dirty="0" smtClean="0">
                        <a:latin typeface="+mj-lt"/>
                        <a:ea typeface="+mj-ea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kumimoji="1" lang="ja-JP" altLang="en-US" sz="14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9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+mj-lt"/>
                          <a:ea typeface="+mj-ea"/>
                        </a:rPr>
                        <a:t>プロモーション・</a:t>
                      </a:r>
                      <a:endParaRPr kumimoji="1" lang="en-US" altLang="ja-JP" sz="1800" dirty="0" smtClean="0">
                        <a:latin typeface="+mj-lt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+mj-lt"/>
                          <a:ea typeface="+mj-ea"/>
                        </a:rPr>
                        <a:t>販売促進</a:t>
                      </a:r>
                      <a:endParaRPr kumimoji="1" lang="ja-JP" altLang="en-US" sz="180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認知度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利用媒体</a:t>
                      </a:r>
                      <a:endParaRPr kumimoji="1" lang="en-US" altLang="ja-JP" sz="1400" dirty="0" smtClean="0">
                        <a:latin typeface="+mj-lt"/>
                        <a:ea typeface="+mj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+mj-lt"/>
                          <a:ea typeface="+mj-ea"/>
                        </a:rPr>
                        <a:t>広告費用</a:t>
                      </a:r>
                      <a:endParaRPr kumimoji="1" lang="ja-JP" altLang="en-US" sz="14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400" b="1" dirty="0" smtClean="0">
                <a:solidFill>
                  <a:schemeClr val="bg1"/>
                </a:solidFill>
              </a:rPr>
              <a:t>どのように</a:t>
            </a:r>
            <a:endParaRPr kumimoji="0" lang="nl-NL" altLang="ja-JP" sz="1400" b="1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gray">
          <a:xfrm>
            <a:off x="452975" y="1016000"/>
            <a:ext cx="9073075" cy="78699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square" lIns="36000" tIns="36000" rIns="36000" bIns="36000" rtlCol="0" anchor="t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600" dirty="0" smtClean="0"/>
              <a:t>自社のコンセプト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ja-JP" altLang="en-US" sz="2000" dirty="0" smtClean="0"/>
              <a:t>（　　　　　　　　　　　　　　　　　　　　　　　　　　　　　　　　　　　　　　　　　　　　　　　　　　）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gray">
          <a:xfrm flipV="1">
            <a:off x="3624263" y="1832287"/>
            <a:ext cx="2678112" cy="2413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rot="10800000" tIns="91440" bIns="91440" anchor="ctr"/>
          <a:lstStyle/>
          <a:p>
            <a:pPr algn="ctr" eaLnBrk="0" hangingPunct="0"/>
            <a:endParaRPr kumimoji="0" lang="en-GB" altLang="ja-JP" sz="1200" dirty="0"/>
          </a:p>
        </p:txBody>
      </p:sp>
    </p:spTree>
    <p:extLst>
      <p:ext uri="{BB962C8B-B14F-4D97-AF65-F5344CB8AC3E}">
        <p14:creationId xmlns:p14="http://schemas.microsoft.com/office/powerpoint/2010/main" val="9902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オブジェクト 4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776502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4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ワークシート</a:t>
            </a:r>
            <a:r>
              <a:rPr lang="en-US" altLang="ja-JP" dirty="0" smtClean="0"/>
              <a:t>7】</a:t>
            </a:r>
            <a:r>
              <a:rPr lang="ja-JP" altLang="en-US" dirty="0"/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顧客の行動プロセスと課題、対応の方向性を書き出してみましょう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3094264" y="1071546"/>
            <a:ext cx="3093893" cy="35719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</a:rPr>
              <a:t>課題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232077" y="1071546"/>
            <a:ext cx="3093893" cy="35719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</a:rPr>
              <a:t>対応の方向性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5" name="フローチャート : 他ページ結合子 4"/>
          <p:cNvSpPr>
            <a:spLocks noChangeAspect="1"/>
          </p:cNvSpPr>
          <p:nvPr/>
        </p:nvSpPr>
        <p:spPr>
          <a:xfrm>
            <a:off x="906236" y="2510778"/>
            <a:ext cx="2057401" cy="907195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6" name="フローチャート : 他ページ結合子 5"/>
          <p:cNvSpPr>
            <a:spLocks noChangeAspect="1"/>
          </p:cNvSpPr>
          <p:nvPr/>
        </p:nvSpPr>
        <p:spPr>
          <a:xfrm>
            <a:off x="906236" y="3521382"/>
            <a:ext cx="2057401" cy="907195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" name="フローチャート : 他ページ結合子 6"/>
          <p:cNvSpPr>
            <a:spLocks noChangeAspect="1"/>
          </p:cNvSpPr>
          <p:nvPr/>
        </p:nvSpPr>
        <p:spPr>
          <a:xfrm>
            <a:off x="906236" y="4531987"/>
            <a:ext cx="2057401" cy="907195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" name="フローチャート : 他ページ結合子 7"/>
          <p:cNvSpPr>
            <a:spLocks noChangeAspect="1"/>
          </p:cNvSpPr>
          <p:nvPr/>
        </p:nvSpPr>
        <p:spPr>
          <a:xfrm>
            <a:off x="906236" y="5542591"/>
            <a:ext cx="2057401" cy="907195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6" name="フローチャート : 他ページ結合子 25"/>
          <p:cNvSpPr>
            <a:spLocks noChangeAspect="1"/>
          </p:cNvSpPr>
          <p:nvPr/>
        </p:nvSpPr>
        <p:spPr>
          <a:xfrm>
            <a:off x="906236" y="1500174"/>
            <a:ext cx="2057401" cy="907195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096096" y="2510778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096096" y="3521382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ja-JP" altLang="en-US" sz="1100" dirty="0">
              <a:solidFill>
                <a:schemeClr val="tx2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96096" y="4531987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096096" y="5542591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 smtClean="0">
              <a:solidFill>
                <a:schemeClr val="tx2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094264" y="1500174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233910" y="2510778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33910" y="3521382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233910" y="4531987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ja-JP" altLang="en-US" sz="1100" dirty="0">
              <a:solidFill>
                <a:schemeClr val="tx2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233910" y="5542591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ja-JP" altLang="en-US" sz="1100" dirty="0">
              <a:solidFill>
                <a:schemeClr val="tx2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232077" y="1500174"/>
            <a:ext cx="3093893" cy="9071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1100" dirty="0">
              <a:solidFill>
                <a:schemeClr val="tx2"/>
              </a:solidFill>
            </a:endParaRPr>
          </a:p>
        </p:txBody>
      </p:sp>
      <p:sp>
        <p:nvSpPr>
          <p:cNvPr id="35" name="フローチャート : 他ページ結合子 4"/>
          <p:cNvSpPr>
            <a:spLocks noChangeAspect="1"/>
          </p:cNvSpPr>
          <p:nvPr/>
        </p:nvSpPr>
        <p:spPr>
          <a:xfrm>
            <a:off x="415924" y="2510778"/>
            <a:ext cx="446391" cy="907195"/>
          </a:xfrm>
          <a:prstGeom prst="flowChartOffpageConnector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Interest</a:t>
            </a: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（興味）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6" name="フローチャート : 他ページ結合子 5"/>
          <p:cNvSpPr>
            <a:spLocks noChangeAspect="1"/>
          </p:cNvSpPr>
          <p:nvPr/>
        </p:nvSpPr>
        <p:spPr>
          <a:xfrm>
            <a:off x="415924" y="3521382"/>
            <a:ext cx="446391" cy="907195"/>
          </a:xfrm>
          <a:prstGeom prst="flowChartOffpageConnector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Search</a:t>
            </a:r>
            <a:br>
              <a:rPr kumimoji="1" lang="en-US" altLang="ja-JP" sz="1100" b="1" dirty="0" smtClean="0">
                <a:solidFill>
                  <a:schemeClr val="tx1"/>
                </a:solidFill>
              </a:rPr>
            </a:br>
            <a:r>
              <a:rPr kumimoji="1" lang="ja-JP" altLang="en-US" sz="1100" b="1" dirty="0" smtClean="0">
                <a:solidFill>
                  <a:schemeClr val="tx1"/>
                </a:solidFill>
              </a:rPr>
              <a:t>（検索）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8" name="フローチャート : 他ページ結合子 6"/>
          <p:cNvSpPr>
            <a:spLocks noChangeAspect="1"/>
          </p:cNvSpPr>
          <p:nvPr/>
        </p:nvSpPr>
        <p:spPr>
          <a:xfrm>
            <a:off x="415924" y="4531987"/>
            <a:ext cx="446391" cy="907195"/>
          </a:xfrm>
          <a:prstGeom prst="flowChartOffpageConnector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Action</a:t>
            </a:r>
            <a:br>
              <a:rPr kumimoji="1" lang="en-US" altLang="ja-JP" sz="1100" b="1" dirty="0" smtClean="0">
                <a:solidFill>
                  <a:schemeClr val="tx1"/>
                </a:solidFill>
              </a:rPr>
            </a:br>
            <a:r>
              <a:rPr kumimoji="1" lang="ja-JP" altLang="en-US" sz="1100" b="1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購買行動）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9" name="フローチャート : 他ページ結合子 7"/>
          <p:cNvSpPr>
            <a:spLocks noChangeAspect="1"/>
          </p:cNvSpPr>
          <p:nvPr/>
        </p:nvSpPr>
        <p:spPr>
          <a:xfrm>
            <a:off x="415924" y="5542591"/>
            <a:ext cx="446391" cy="907195"/>
          </a:xfrm>
          <a:prstGeom prst="flowChartOffpageConnector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Share</a:t>
            </a:r>
            <a:br>
              <a:rPr kumimoji="1" lang="en-US" altLang="ja-JP" sz="1100" b="1" dirty="0" smtClean="0">
                <a:solidFill>
                  <a:schemeClr val="tx1"/>
                </a:solidFill>
              </a:rPr>
            </a:br>
            <a:r>
              <a:rPr kumimoji="1" lang="ja-JP" altLang="en-US" sz="1100" b="1" dirty="0" smtClean="0">
                <a:solidFill>
                  <a:schemeClr val="tx1"/>
                </a:solidFill>
              </a:rPr>
              <a:t>（共有）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43" name="フローチャート : 他ページ結合子 25"/>
          <p:cNvSpPr>
            <a:spLocks noChangeAspect="1"/>
          </p:cNvSpPr>
          <p:nvPr/>
        </p:nvSpPr>
        <p:spPr>
          <a:xfrm>
            <a:off x="415924" y="1500174"/>
            <a:ext cx="446391" cy="907195"/>
          </a:xfrm>
          <a:prstGeom prst="flowChartOffpageConnector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Attention</a:t>
            </a: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（注目）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gray">
          <a:xfrm>
            <a:off x="8320087" y="0"/>
            <a:ext cx="1585913" cy="46926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/>
            <a:r>
              <a:rPr kumimoji="0" lang="ja-JP" altLang="en-US" sz="1400" b="1" dirty="0" smtClean="0">
                <a:solidFill>
                  <a:schemeClr val="bg1"/>
                </a:solidFill>
              </a:rPr>
              <a:t>どのように</a:t>
            </a:r>
            <a:endParaRPr kumimoji="0" lang="nl-NL" altLang="ja-JP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3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これまでの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7</a:t>
            </a:r>
            <a:r>
              <a:rPr lang="ja-JP" altLang="en-US" dirty="0" smtClean="0"/>
              <a:t>のワークでの分析結果を基に以下を埋めて</a:t>
            </a:r>
            <a:r>
              <a:rPr lang="ja-JP" altLang="en-US" dirty="0"/>
              <a:t>みましょう（</a:t>
            </a:r>
            <a:r>
              <a:rPr lang="en-US" altLang="ja-JP" dirty="0" smtClean="0"/>
              <a:t>15</a:t>
            </a:r>
            <a:r>
              <a:rPr lang="ja-JP" altLang="en-US" dirty="0" smtClean="0"/>
              <a:t>分</a:t>
            </a:r>
            <a:r>
              <a:rPr lang="ja-JP" altLang="en-US" dirty="0"/>
              <a:t>）</a:t>
            </a:r>
            <a:endParaRPr lang="ja-JP" altLang="en-US" dirty="0" smtClean="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vert="horz" wrap="none" lIns="0" tIns="0" rIns="0" bIns="0" rtlCol="0" anchor="b" anchorCtr="0"/>
          <a:lstStyle/>
          <a:p>
            <a:fld id="{FAF0CA6C-C99D-489D-A314-7C881FB3A738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24" name="テキスト プレースホルダー 3"/>
          <p:cNvSpPr txBox="1">
            <a:spLocks/>
          </p:cNvSpPr>
          <p:nvPr/>
        </p:nvSpPr>
        <p:spPr bwMode="gray">
          <a:xfrm>
            <a:off x="417000" y="1016000"/>
            <a:ext cx="4320000" cy="432000"/>
          </a:xfrm>
          <a:prstGeom prst="rect">
            <a:avLst/>
          </a:prstGeom>
        </p:spPr>
        <p:txBody>
          <a:bodyPr vert="horz" wrap="none" lIns="72000" tIns="0" rIns="0" bIns="0" rtlCol="0" anchor="ctr" anchorCtr="0">
            <a:no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1400" dirty="0" smtClean="0">
                <a:solidFill>
                  <a:schemeClr val="accent1"/>
                </a:solidFill>
              </a:rPr>
              <a:t>イノベーション推進計画の事業モデル検討フレーム</a:t>
            </a:r>
            <a:endParaRPr lang="ja-JP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036296" y="1484313"/>
            <a:ext cx="7833407" cy="4536515"/>
            <a:chOff x="720726" y="981075"/>
            <a:chExt cx="8516938" cy="4932364"/>
          </a:xfrm>
        </p:grpSpPr>
        <p:sp>
          <p:nvSpPr>
            <p:cNvPr id="26" name="二等辺三角形 25"/>
            <p:cNvSpPr/>
            <p:nvPr/>
          </p:nvSpPr>
          <p:spPr>
            <a:xfrm>
              <a:off x="2862264" y="2924176"/>
              <a:ext cx="4251325" cy="223361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849314" y="981075"/>
              <a:ext cx="8207375" cy="39528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72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prstClr val="white"/>
                  </a:solidFill>
                  <a:latin typeface="+mn-ea"/>
                  <a:cs typeface="メイリオ" panose="020B0604030504040204" pitchFamily="50" charset="-128"/>
                </a:rPr>
                <a:t>事業モデル</a:t>
              </a: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030538" y="1865313"/>
              <a:ext cx="1922462" cy="16557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■今まで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dirty="0">
                <a:solidFill>
                  <a:schemeClr val="tx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dirty="0">
                <a:solidFill>
                  <a:schemeClr val="tx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957763" y="1865313"/>
              <a:ext cx="1922462" cy="16557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■今後</a:t>
              </a:r>
            </a:p>
          </p:txBody>
        </p:sp>
        <p:sp>
          <p:nvSpPr>
            <p:cNvPr id="30" name="正方形/長方形 3"/>
            <p:cNvSpPr>
              <a:spLocks noChangeArrowheads="1"/>
            </p:cNvSpPr>
            <p:nvPr/>
          </p:nvSpPr>
          <p:spPr bwMode="auto">
            <a:xfrm>
              <a:off x="4019550" y="1557339"/>
              <a:ext cx="1981200" cy="334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1" lang="ja-JP" altLang="en-US" sz="1400">
                  <a:latin typeface="Calibri" panose="020F0502020204030204" pitchFamily="34" charset="0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顧客対象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387976" y="4257676"/>
              <a:ext cx="1922463" cy="16557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■今まで</a:t>
              </a:r>
              <a:endParaRPr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7315201" y="4257676"/>
              <a:ext cx="1922463" cy="16557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■今後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720726" y="4257676"/>
              <a:ext cx="1922463" cy="16557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■今まで</a:t>
              </a:r>
              <a:endParaRPr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649539" y="4257676"/>
              <a:ext cx="1920875" cy="16557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/>
                  </a:solidFill>
                </a:rPr>
                <a:t>■今後</a:t>
              </a:r>
            </a:p>
          </p:txBody>
        </p:sp>
        <p:sp>
          <p:nvSpPr>
            <p:cNvPr id="35" name="正方形/長方形 17"/>
            <p:cNvSpPr>
              <a:spLocks noChangeArrowheads="1"/>
            </p:cNvSpPr>
            <p:nvPr/>
          </p:nvSpPr>
          <p:spPr bwMode="auto">
            <a:xfrm>
              <a:off x="1630363" y="3946526"/>
              <a:ext cx="19796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defRPr kumimoji="1" sz="140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>
                  <a:latin typeface="Calibri" panose="020F0502020204030204" pitchFamily="34" charset="0"/>
                  <a:ea typeface="ＭＳ Ｐゴシック" panose="020B0600070205080204" pitchFamily="50" charset="-128"/>
                </a:rPr>
                <a:t>提供価値</a:t>
              </a:r>
            </a:p>
          </p:txBody>
        </p:sp>
        <p:sp>
          <p:nvSpPr>
            <p:cNvPr id="36" name="正方形/長方形 18"/>
            <p:cNvSpPr>
              <a:spLocks noChangeArrowheads="1"/>
            </p:cNvSpPr>
            <p:nvPr/>
          </p:nvSpPr>
          <p:spPr bwMode="auto">
            <a:xfrm>
              <a:off x="6321426" y="3933825"/>
              <a:ext cx="1979613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defRPr kumimoji="1" sz="140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提供方法</a:t>
              </a:r>
            </a:p>
          </p:txBody>
        </p:sp>
        <p:sp>
          <p:nvSpPr>
            <p:cNvPr id="37" name="二等辺三角形 36"/>
            <p:cNvSpPr/>
            <p:nvPr/>
          </p:nvSpPr>
          <p:spPr>
            <a:xfrm rot="5400000">
              <a:off x="7129463" y="4995863"/>
              <a:ext cx="360363" cy="179388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8" name="二等辺三角形 37"/>
            <p:cNvSpPr/>
            <p:nvPr/>
          </p:nvSpPr>
          <p:spPr>
            <a:xfrm rot="5400000">
              <a:off x="4773614" y="2601914"/>
              <a:ext cx="358775" cy="180975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9" name="二等辺三角形 38"/>
            <p:cNvSpPr/>
            <p:nvPr/>
          </p:nvSpPr>
          <p:spPr>
            <a:xfrm rot="5400000">
              <a:off x="2486820" y="4995070"/>
              <a:ext cx="360363" cy="180975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92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Proposal Template_J_20161220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="" xmlns:thm15="http://schemas.microsoft.com/office/thememl/2012/main" name="G_Tohmatsu Proposal Template_J_2016" id="{AF9549DB-3403-423F-8AE2-E5BDF0C6B4D5}" vid="{D8A533F6-8435-474A-AD32-753E32341817}"/>
    </a:ext>
  </a:extLst>
</a:theme>
</file>

<file path=ppt/theme/theme2.xml><?xml version="1.0" encoding="utf-8"?>
<a:theme xmlns:a="http://schemas.openxmlformats.org/drawingml/2006/main" name="DT Proposal Template_J_20161220_補足版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88900" tIns="88900" rIns="88900" bIns="889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 anchor="ctr">
        <a:spAutoFit/>
      </a:bodyPr>
      <a:lstStyle>
        <a:defPPr>
          <a:spcBef>
            <a:spcPts val="600"/>
          </a:spcBef>
          <a:buSzPct val="100000"/>
          <a:defRPr kumimoji="1" sz="1200" dirty="0" err="1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="" xmlns:thm15="http://schemas.microsoft.com/office/thememl/2012/main" name="Tohmatsu Proposal Template_J_2016" id="{2060A538-092A-4409-BA8D-E29D883C67D8}" vid="{F9F2F702-5F88-454B-8BC9-155E1874ED44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ed1db6d6-1389-47c7-922c-8ef30efcebce">独立性観点の注意事項を反映したQRM提案書テンプレート
【Ver2.12】公式説明文を更新しました </_x8aac__x660e_>
    <_x6539__x5b9a__x65e5_ xmlns="da2cb2c6-a2fb-43ef-8179-11e5479e7d7c">2017-02-02T15:00:00+00:00</_x6539__x5b9a__x65e5_>
    <_x30ab__x30c6__x30b4__x30ea_ xmlns="da2cb2c6-a2fb-43ef-8179-11e5479e7d7c">1</_x30ab__x30c6__x30b4__x30ea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FDDA14E6FE1B448B4E0D43A3E841FEF" ma:contentTypeVersion="6" ma:contentTypeDescription="新しいドキュメントを作成します。" ma:contentTypeScope="" ma:versionID="77733307c2bc12f7092829987d841468">
  <xsd:schema xmlns:xsd="http://www.w3.org/2001/XMLSchema" xmlns:xs="http://www.w3.org/2001/XMLSchema" xmlns:p="http://schemas.microsoft.com/office/2006/metadata/properties" xmlns:ns2="ed1db6d6-1389-47c7-922c-8ef30efcebce" xmlns:ns3="da2cb2c6-a2fb-43ef-8179-11e5479e7d7c" targetNamespace="http://schemas.microsoft.com/office/2006/metadata/properties" ma:root="true" ma:fieldsID="d01e80b3372c1e20c02015704e1ad5bb" ns2:_="" ns3:_="">
    <xsd:import namespace="ed1db6d6-1389-47c7-922c-8ef30efcebce"/>
    <xsd:import namespace="da2cb2c6-a2fb-43ef-8179-11e5479e7d7c"/>
    <xsd:element name="properties">
      <xsd:complexType>
        <xsd:sequence>
          <xsd:element name="documentManagement">
            <xsd:complexType>
              <xsd:all>
                <xsd:element ref="ns2:_x8aac__x660e_" minOccurs="0"/>
                <xsd:element ref="ns3:_x6539__x5b9a__x65e5_" minOccurs="0"/>
                <xsd:element ref="ns3:_x30ab__x30c6__x30b4__x30ea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1db6d6-1389-47c7-922c-8ef30efcebce" elementFormDefault="qualified">
    <xsd:import namespace="http://schemas.microsoft.com/office/2006/documentManagement/types"/>
    <xsd:import namespace="http://schemas.microsoft.com/office/infopath/2007/PartnerControls"/>
    <xsd:element name="_x8aac__x660e_" ma:index="8" nillable="true" ma:displayName="説明" ma:internalName="_x8aac__x660e_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cb2c6-a2fb-43ef-8179-11e5479e7d7c" elementFormDefault="qualified">
    <xsd:import namespace="http://schemas.microsoft.com/office/2006/documentManagement/types"/>
    <xsd:import namespace="http://schemas.microsoft.com/office/infopath/2007/PartnerControls"/>
    <xsd:element name="_x6539__x5b9a__x65e5_" ma:index="9" nillable="true" ma:displayName="改定日" ma:format="DateOnly" ma:internalName="_x6539__x5b9a__x65e5_">
      <xsd:simpleType>
        <xsd:restriction base="dms:DateTime"/>
      </xsd:simpleType>
    </xsd:element>
    <xsd:element name="_x30ab__x30c6__x30b4__x30ea_" ma:index="10" nillable="true" ma:displayName="カテゴリ" ma:list="{3c62af66-48f7-49a9-beb3-eac3dfa2b7ec}" ma:internalName="_x30ab__x30c6__x30b4__x30ea_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00DFE4-9E35-4E06-AB6D-B3B99607C6FE}">
  <ds:schemaRefs>
    <ds:schemaRef ds:uri="http://schemas.microsoft.com/office/infopath/2007/PartnerControls"/>
    <ds:schemaRef ds:uri="http://purl.org/dc/terms/"/>
    <ds:schemaRef ds:uri="http://purl.org/dc/elements/1.1/"/>
    <ds:schemaRef ds:uri="ed1db6d6-1389-47c7-922c-8ef30efcebce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da2cb2c6-a2fb-43ef-8179-11e5479e7d7c"/>
  </ds:schemaRefs>
</ds:datastoreItem>
</file>

<file path=customXml/itemProps2.xml><?xml version="1.0" encoding="utf-8"?>
<ds:datastoreItem xmlns:ds="http://schemas.openxmlformats.org/officeDocument/2006/customXml" ds:itemID="{14800BFB-1644-42D7-82EB-3664AA430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1db6d6-1389-47c7-922c-8ef30efcebce"/>
    <ds:schemaRef ds:uri="da2cb2c6-a2fb-43ef-8179-11e5479e7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7B581E-4E89-42B9-91D6-A481398E04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G_Tohmatsu Proposal Template_J_2016</Template>
  <TotalTime>0</TotalTime>
  <Words>738</Words>
  <Application>Microsoft Office PowerPoint</Application>
  <PresentationFormat>A4 210 x 297 mm</PresentationFormat>
  <Paragraphs>260</Paragraphs>
  <Slides>16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DT Proposal Template_J_20161220</vt:lpstr>
      <vt:lpstr>DT Proposal Template_J_20161220_補足版</vt:lpstr>
      <vt:lpstr>think-cell Slide</vt:lpstr>
      <vt:lpstr>PowerPoint プレゼンテーション</vt:lpstr>
      <vt:lpstr>【ワークシート1】 貴社の商品・サービスで想定されるニーズからセグメンテーションしてみましょう</vt:lpstr>
      <vt:lpstr>【ワークシート2】  セグメンテーションの結果特定した顧客セグメントを書き出してみましょう</vt:lpstr>
      <vt:lpstr>【ワークシート3】  顧客セグメント別の市場規模(人数)は、どのようにして算出されますか</vt:lpstr>
      <vt:lpstr>【ワークシート4】  ポジショニングマップに競合と自社を明確に位置づける</vt:lpstr>
      <vt:lpstr>【ワークシート5】  顧客セグメント別に提供できる価値を書き出し、コンセプトを決めてみましょう</vt:lpstr>
      <vt:lpstr>【ワークシート6】  自社のコンセプトと、マーケティングミックスの現状を書き出してください</vt:lpstr>
      <vt:lpstr>【ワークシート7】  顧客の行動プロセスと課題、対応の方向性を書き出してみましょう</vt:lpstr>
      <vt:lpstr>これまでの1～7のワークでの分析結果を基に以下を埋めてみましょう（15分）</vt:lpstr>
      <vt:lpstr>【ワークシート8】 貴社の経営環境をSWOTで分析してみましょう</vt:lpstr>
      <vt:lpstr>【Work Sheet 9】 企業の事業モデル</vt:lpstr>
      <vt:lpstr>【Work Sheet 10】 イノベーション推進計画に係る取り組みの全体像</vt:lpstr>
      <vt:lpstr>【Work Sheet 11】 取り組み内容を書き出してください</vt:lpstr>
      <vt:lpstr>【Work Sheet 12】 施策実施のための投資経費を書き出してください</vt:lpstr>
      <vt:lpstr>【Work Sheet 13】 施策による期待成果と投資費用（コスト）を事業年度で整理してください</vt:lpstr>
      <vt:lpstr>【Work Sheet 14 】 売上計画を構成する要素をブレイクダウンしてください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2010J_【QRM】提案書テンプレート</dc:title>
  <dc:creator/>
  <cp:lastModifiedBy/>
  <cp:revision>1</cp:revision>
  <dcterms:created xsi:type="dcterms:W3CDTF">2016-07-19T01:39:41Z</dcterms:created>
  <dcterms:modified xsi:type="dcterms:W3CDTF">2019-03-18T00:21:13Z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0x0101009FDDA14E6FE1B448B4E0D43A3E841FEF</vt:lpwstr>
  </property>
</Properties>
</file>