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3"/>
  </p:sldMasterIdLst>
  <p:notesMasterIdLst>
    <p:notesMasterId r:id="rId6"/>
  </p:notesMasterIdLst>
  <p:handoutMasterIdLst>
    <p:handoutMasterId r:id="rId7"/>
  </p:handoutMasterIdLst>
  <p:sldIdLst>
    <p:sldId id="324" r:id="rId4"/>
    <p:sldId id="325" r:id="rId5"/>
  </p:sldIdLst>
  <p:sldSz cx="10058400" cy="7772400"/>
  <p:notesSz cx="6735763" cy="986631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68">
          <p15:clr>
            <a:srgbClr val="A4A3A4"/>
          </p15:clr>
        </p15:guide>
        <p15:guide id="3" orient="horz" pos="228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A83610-EB10-DE2C-DD1D-DB4C21AA51DE}" name="林 優(HAYASHI Masaru)" initials="林" userId="S::hayashi.masaru.x87@cfa.go.jp::b1e974f0-9e38-4319-a877-f3ad2b3fb56f" providerId="AD"/>
  <p188:author id="{CB435C4B-FF9D-F709-5A43-7D91AD0CC4A0}" name="Kohsuke IMAI" initials="KI" userId="Kohsuke IMAI" providerId="None"/>
  <p188:author id="{E723EF5A-5AE6-60CB-892A-AEC87E9AC41A}" name="作成者" initials="作成者" userId="作成者" providerId="None"/>
  <p188:author id="{416095CD-0BF5-E1D1-4CE2-7AC9269CBE91}" name="吉川 裕貴（YOSHIKAWA Yuki）" initials="YY" userId="吉川 裕貴（YOSHIKAWA Yuk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5C5"/>
    <a:srgbClr val="009900"/>
    <a:srgbClr val="FFFBFB"/>
    <a:srgbClr val="FFE7E7"/>
    <a:srgbClr val="00FF00"/>
    <a:srgbClr val="00B000"/>
    <a:srgbClr val="FCE2C8"/>
    <a:srgbClr val="FFDFC5"/>
    <a:srgbClr val="FFD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C8F7D-EE76-46B1-A33C-78D03D641821}" v="9" dt="2023-12-27T07:32:32.2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3203" autoAdjust="0"/>
  </p:normalViewPr>
  <p:slideViewPr>
    <p:cSldViewPr snapToGrid="0" showGuides="1">
      <p:cViewPr varScale="1">
        <p:scale>
          <a:sx n="94" d="100"/>
          <a:sy n="94" d="100"/>
        </p:scale>
        <p:origin x="1482" y="78"/>
      </p:cViewPr>
      <p:guideLst>
        <p:guide pos="3168"/>
        <p:guide orient="horz" pos="2289"/>
      </p:guideLst>
    </p:cSldViewPr>
  </p:slideViewPr>
  <p:outlineViewPr>
    <p:cViewPr>
      <p:scale>
        <a:sx n="33" d="100"/>
        <a:sy n="33" d="100"/>
      </p:scale>
      <p:origin x="0" y="-3768"/>
    </p:cViewPr>
  </p:outlineViewPr>
  <p:notesTextViewPr>
    <p:cViewPr>
      <p:scale>
        <a:sx n="1" d="1"/>
        <a:sy n="1" d="1"/>
      </p:scale>
      <p:origin x="0" y="0"/>
    </p:cViewPr>
  </p:notesTextViewPr>
  <p:sorterViewPr>
    <p:cViewPr>
      <p:scale>
        <a:sx n="43" d="100"/>
        <a:sy n="43" d="100"/>
      </p:scale>
      <p:origin x="0" y="0"/>
    </p:cViewPr>
  </p:sorterViewPr>
  <p:notesViewPr>
    <p:cSldViewPr snapToGrid="0">
      <p:cViewPr varScale="1">
        <p:scale>
          <a:sx n="89" d="100"/>
          <a:sy n="89" d="100"/>
        </p:scale>
        <p:origin x="3437" y="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7B51015-12CA-4649-B47F-D3EB5E109599}"/>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72111F2F-D8BA-4A13-91FC-3878C75727F0}"/>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pPr rtl="0"/>
            <a:fld id="{4B617123-E78A-4368-82B3-6803E7D8BAC9}" type="datetime1">
              <a:rPr lang="ja-JP" altLang="en-US" smtClean="0">
                <a:latin typeface="Meiryo UI" panose="020B0604030504040204" pitchFamily="50" charset="-128"/>
                <a:ea typeface="Meiryo UI" panose="020B0604030504040204" pitchFamily="50" charset="-128"/>
              </a:rPr>
              <a:t>2024/9/19</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F38FD67D-A60A-4914-89F3-9FC43EF5470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A51642D8-EDCF-4A15-A29F-1B065ECC2E77}"/>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pPr rtl="0"/>
            <a:fld id="{AB7E8E42-E7C5-4B24-8575-74A765CA0AB6}"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53306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noProof="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3456FC5F-765E-467B-88F3-AC4DD62D394D}" type="datetime1">
              <a:rPr lang="ja-JP" altLang="en-US" smtClean="0"/>
              <a:pPr/>
              <a:t>2024/9/19</a:t>
            </a:fld>
            <a:endParaRPr lang="ja-JP" altLang="en-US" dirty="0"/>
          </a:p>
        </p:txBody>
      </p:sp>
      <p:sp>
        <p:nvSpPr>
          <p:cNvPr id="4" name="スライド イメージ プレースホルダー 3"/>
          <p:cNvSpPr>
            <a:spLocks noGrp="1" noRot="1" noChangeAspect="1"/>
          </p:cNvSpPr>
          <p:nvPr>
            <p:ph type="sldImg" idx="2"/>
          </p:nvPr>
        </p:nvSpPr>
        <p:spPr>
          <a:xfrm>
            <a:off x="1214438" y="1233488"/>
            <a:ext cx="4306887" cy="3328987"/>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noProof="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2481A707-0A4C-444E-BBAC-8F56E4534DF7}" type="slidenum">
              <a:rPr lang="en-US" altLang="ja-JP" noProof="0" smtClean="0"/>
              <a:pPr/>
              <a:t>‹#›</a:t>
            </a:fld>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02955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スライドの選択 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01053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18615E1-5D6D-48CF-AD07-8B84FA4FCCB4}"/>
              </a:ext>
            </a:extLst>
          </p:cNvPr>
          <p:cNvSpPr>
            <a:spLocks noGrp="1"/>
          </p:cNvSpPr>
          <p:nvPr>
            <p:ph type="title"/>
          </p:nvPr>
        </p:nvSpPr>
        <p:spPr>
          <a:xfrm>
            <a:off x="228600" y="228600"/>
            <a:ext cx="9601199" cy="1501775"/>
          </a:xfrm>
          <a:prstGeom prst="rect">
            <a:avLst/>
          </a:prstGeom>
        </p:spPr>
        <p:txBody>
          <a:bodyPr vert="horz" lIns="91440" tIns="45720" rIns="91440" bIns="45720" rtlCol="0" anchor="ctr">
            <a:normAutofit/>
          </a:bodyPr>
          <a:lstStyle/>
          <a:p>
            <a:pPr rtl="0"/>
            <a:r>
              <a:rPr lang="ja-JP" altLang="en-US" noProof="0"/>
              <a:t>マスター タイトルの書式設定</a:t>
            </a:r>
          </a:p>
        </p:txBody>
      </p:sp>
      <p:sp>
        <p:nvSpPr>
          <p:cNvPr id="3" name="テキスト プレースホルダー 2">
            <a:extLst>
              <a:ext uri="{FF2B5EF4-FFF2-40B4-BE49-F238E27FC236}">
                <a16:creationId xmlns:a16="http://schemas.microsoft.com/office/drawing/2014/main" id="{E257D790-2770-4A00-BC9B-FA42651B62EE}"/>
              </a:ext>
            </a:extLst>
          </p:cNvPr>
          <p:cNvSpPr>
            <a:spLocks noGrp="1"/>
          </p:cNvSpPr>
          <p:nvPr>
            <p:ph type="body" idx="1"/>
          </p:nvPr>
        </p:nvSpPr>
        <p:spPr>
          <a:xfrm>
            <a:off x="228599" y="2363788"/>
            <a:ext cx="9601199" cy="5180012"/>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Tree>
    <p:extLst>
      <p:ext uri="{BB962C8B-B14F-4D97-AF65-F5344CB8AC3E}">
        <p14:creationId xmlns:p14="http://schemas.microsoft.com/office/powerpoint/2010/main" val="1866549459"/>
      </p:ext>
    </p:extLst>
  </p:cSld>
  <p:clrMap bg1="lt1" tx1="dk1" bg2="lt2" tx2="dk2" accent1="accent1" accent2="accent2" accent3="accent3" accent4="accent4" accent5="accent5" accent6="accent6" hlink="hlink" folHlink="folHlink"/>
  <p:sldLayoutIdLst>
    <p:sldLayoutId id="2147483702"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2">
          <p15:clr>
            <a:srgbClr val="F26B43"/>
          </p15:clr>
        </p15:guide>
        <p15:guide id="3" pos="4224">
          <p15:clr>
            <a:srgbClr val="F26B43"/>
          </p15:clr>
        </p15:guide>
        <p15:guide id="4" pos="144">
          <p15:clr>
            <a:srgbClr val="5ACBF0"/>
          </p15:clr>
        </p15:guide>
        <p15:guide id="6" pos="6192">
          <p15:clr>
            <a:srgbClr val="5ACBF0"/>
          </p15:clr>
        </p15:guide>
        <p15:guide id="8" orient="horz" pos="144">
          <p15:clr>
            <a:srgbClr val="5ACBF0"/>
          </p15:clr>
        </p15:guide>
        <p15:guide id="9" orient="horz" pos="4752">
          <p15:clr>
            <a:srgbClr val="5ACBF0"/>
          </p15:clr>
        </p15:guide>
        <p15:guide id="10" pos="1968">
          <p15:clr>
            <a:srgbClr val="5ACBF0"/>
          </p15:clr>
        </p15:guide>
        <p15:guide id="11" pos="2256">
          <p15:clr>
            <a:srgbClr val="5ACBF0"/>
          </p15:clr>
        </p15:guide>
        <p15:guide id="12" pos="4080">
          <p15:clr>
            <a:srgbClr val="5ACBF0"/>
          </p15:clr>
        </p15:guide>
        <p15:guide id="13" pos="4368">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cid:721491c1-c979-4d7f-80a0-4dfea31d0792@JPNP286.PROD.OUTLOOK.COM"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C4518F4-BF9A-4850-A3BA-92136485D934}"/>
              </a:ext>
            </a:extLst>
          </p:cNvPr>
          <p:cNvSpPr/>
          <p:nvPr/>
        </p:nvSpPr>
        <p:spPr>
          <a:xfrm>
            <a:off x="3342229" y="4044492"/>
            <a:ext cx="6705600" cy="3738418"/>
          </a:xfrm>
          <a:custGeom>
            <a:avLst/>
            <a:gdLst>
              <a:gd name="connsiteX0" fmla="*/ 0 w 6705600"/>
              <a:gd name="connsiteY0" fmla="*/ 0 h 3886200"/>
              <a:gd name="connsiteX1" fmla="*/ 6705600 w 6705600"/>
              <a:gd name="connsiteY1" fmla="*/ 0 h 3886200"/>
              <a:gd name="connsiteX2" fmla="*/ 6705600 w 6705600"/>
              <a:gd name="connsiteY2" fmla="*/ 3886200 h 3886200"/>
              <a:gd name="connsiteX3" fmla="*/ 0 w 6705600"/>
              <a:gd name="connsiteY3" fmla="*/ 3886200 h 3886200"/>
              <a:gd name="connsiteX4" fmla="*/ 0 w 6705600"/>
              <a:gd name="connsiteY4" fmla="*/ 0 h 3886200"/>
              <a:gd name="connsiteX0" fmla="*/ 0 w 6705600"/>
              <a:gd name="connsiteY0" fmla="*/ 18393 h 3904593"/>
              <a:gd name="connsiteX1" fmla="*/ 4477407 w 6705600"/>
              <a:gd name="connsiteY1" fmla="*/ 0 h 3904593"/>
              <a:gd name="connsiteX2" fmla="*/ 6705600 w 6705600"/>
              <a:gd name="connsiteY2" fmla="*/ 18393 h 3904593"/>
              <a:gd name="connsiteX3" fmla="*/ 6705600 w 6705600"/>
              <a:gd name="connsiteY3" fmla="*/ 3904593 h 3904593"/>
              <a:gd name="connsiteX4" fmla="*/ 0 w 6705600"/>
              <a:gd name="connsiteY4" fmla="*/ 3904593 h 3904593"/>
              <a:gd name="connsiteX5" fmla="*/ 0 w 6705600"/>
              <a:gd name="connsiteY5" fmla="*/ 18393 h 3904593"/>
              <a:gd name="connsiteX0" fmla="*/ 0 w 6705600"/>
              <a:gd name="connsiteY0" fmla="*/ 0 h 3886200"/>
              <a:gd name="connsiteX1" fmla="*/ 4529959 w 6705600"/>
              <a:gd name="connsiteY1" fmla="*/ 496613 h 3886200"/>
              <a:gd name="connsiteX2" fmla="*/ 6705600 w 6705600"/>
              <a:gd name="connsiteY2" fmla="*/ 0 h 3886200"/>
              <a:gd name="connsiteX3" fmla="*/ 6705600 w 6705600"/>
              <a:gd name="connsiteY3" fmla="*/ 3886200 h 3886200"/>
              <a:gd name="connsiteX4" fmla="*/ 0 w 6705600"/>
              <a:gd name="connsiteY4" fmla="*/ 3886200 h 3886200"/>
              <a:gd name="connsiteX5" fmla="*/ 0 w 6705600"/>
              <a:gd name="connsiteY5"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503859 h 3738418"/>
              <a:gd name="connsiteX1" fmla="*/ 1681655 w 6705600"/>
              <a:gd name="connsiteY1" fmla="*/ 54542 h 3738418"/>
              <a:gd name="connsiteX2" fmla="*/ 4529959 w 6705600"/>
              <a:gd name="connsiteY2" fmla="*/ 348831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29959 w 6705600"/>
              <a:gd name="connsiteY2" fmla="*/ 348831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29959 w 6705600"/>
              <a:gd name="connsiteY2" fmla="*/ 348831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54542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10720 h 3745279"/>
              <a:gd name="connsiteX1" fmla="*/ 1681655 w 6705600"/>
              <a:gd name="connsiteY1" fmla="*/ 19839 h 3745279"/>
              <a:gd name="connsiteX2" fmla="*/ 4596461 w 6705600"/>
              <a:gd name="connsiteY2" fmla="*/ 405569 h 3745279"/>
              <a:gd name="connsiteX3" fmla="*/ 6705600 w 6705600"/>
              <a:gd name="connsiteY3" fmla="*/ 6861 h 3745279"/>
              <a:gd name="connsiteX4" fmla="*/ 6705600 w 6705600"/>
              <a:gd name="connsiteY4" fmla="*/ 3745279 h 3745279"/>
              <a:gd name="connsiteX5" fmla="*/ 0 w 6705600"/>
              <a:gd name="connsiteY5" fmla="*/ 3745279 h 3745279"/>
              <a:gd name="connsiteX6" fmla="*/ 0 w 6705600"/>
              <a:gd name="connsiteY6" fmla="*/ 510720 h 3745279"/>
              <a:gd name="connsiteX0" fmla="*/ 0 w 6705600"/>
              <a:gd name="connsiteY0" fmla="*/ 503859 h 3738418"/>
              <a:gd name="connsiteX1" fmla="*/ 1681655 w 6705600"/>
              <a:gd name="connsiteY1" fmla="*/ 12978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12978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 name="connsiteX0" fmla="*/ 0 w 6705600"/>
              <a:gd name="connsiteY0" fmla="*/ 503859 h 3738418"/>
              <a:gd name="connsiteX1" fmla="*/ 1681655 w 6705600"/>
              <a:gd name="connsiteY1" fmla="*/ 12978 h 3738418"/>
              <a:gd name="connsiteX2" fmla="*/ 4596461 w 6705600"/>
              <a:gd name="connsiteY2" fmla="*/ 398708 h 3738418"/>
              <a:gd name="connsiteX3" fmla="*/ 6705600 w 6705600"/>
              <a:gd name="connsiteY3" fmla="*/ 0 h 3738418"/>
              <a:gd name="connsiteX4" fmla="*/ 6705600 w 6705600"/>
              <a:gd name="connsiteY4" fmla="*/ 3738418 h 3738418"/>
              <a:gd name="connsiteX5" fmla="*/ 0 w 6705600"/>
              <a:gd name="connsiteY5" fmla="*/ 3738418 h 3738418"/>
              <a:gd name="connsiteX6" fmla="*/ 0 w 6705600"/>
              <a:gd name="connsiteY6" fmla="*/ 503859 h 3738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05600" h="3738418">
                <a:moveTo>
                  <a:pt x="0" y="503859"/>
                </a:moveTo>
                <a:cubicBezTo>
                  <a:pt x="708461" y="408836"/>
                  <a:pt x="608388" y="103605"/>
                  <a:pt x="1681655" y="12978"/>
                </a:cubicBezTo>
                <a:cubicBezTo>
                  <a:pt x="3227790" y="-37313"/>
                  <a:pt x="3647026" y="395205"/>
                  <a:pt x="4596461" y="398708"/>
                </a:cubicBezTo>
                <a:cubicBezTo>
                  <a:pt x="5719348" y="405476"/>
                  <a:pt x="5844228" y="314881"/>
                  <a:pt x="6705600" y="0"/>
                </a:cubicBezTo>
                <a:lnTo>
                  <a:pt x="6705600" y="3738418"/>
                </a:lnTo>
                <a:lnTo>
                  <a:pt x="0" y="3738418"/>
                </a:lnTo>
                <a:lnTo>
                  <a:pt x="0" y="503859"/>
                </a:lnTo>
                <a:close/>
              </a:path>
            </a:pathLst>
          </a:custGeom>
          <a:gradFill flip="none" rotWithShape="1">
            <a:gsLst>
              <a:gs pos="100000">
                <a:srgbClr val="FFE7E7"/>
              </a:gs>
              <a:gs pos="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AF6B93B3-A67D-4CF5-A354-FBA0BE085616}"/>
              </a:ext>
            </a:extLst>
          </p:cNvPr>
          <p:cNvSpPr/>
          <p:nvPr/>
        </p:nvSpPr>
        <p:spPr>
          <a:xfrm>
            <a:off x="-10571" y="0"/>
            <a:ext cx="3352800" cy="7772400"/>
          </a:xfrm>
          <a:prstGeom prst="rect">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49D1056C-9721-42C3-9C18-57658514FCA8}"/>
              </a:ext>
            </a:extLst>
          </p:cNvPr>
          <p:cNvSpPr txBox="1"/>
          <p:nvPr/>
        </p:nvSpPr>
        <p:spPr>
          <a:xfrm>
            <a:off x="6978121" y="1057363"/>
            <a:ext cx="3352800" cy="1015663"/>
          </a:xfrm>
          <a:prstGeom prst="rect">
            <a:avLst/>
          </a:prstGeom>
          <a:noFill/>
        </p:spPr>
        <p:txBody>
          <a:bodyPr wrap="square" rtlCol="0">
            <a:spAutoFit/>
          </a:bodyPr>
          <a:lstStyle/>
          <a:p>
            <a:pPr algn="ctr"/>
            <a:r>
              <a:rPr kumimoji="1" lang="ja-JP" altLang="en-US" sz="2000" b="1" dirty="0">
                <a:solidFill>
                  <a:srgbClr val="FF6600"/>
                </a:solidFill>
                <a:latin typeface="UD デジタル 教科書体 NK-B" panose="02020700000000000000" pitchFamily="18" charset="-128"/>
                <a:ea typeface="UD デジタル 教科書体 NK-B" panose="02020700000000000000" pitchFamily="18" charset="-128"/>
              </a:rPr>
              <a:t>新生児</a:t>
            </a:r>
            <a:endParaRPr kumimoji="1" lang="en-US" altLang="ja-JP" sz="2000" b="1" dirty="0">
              <a:solidFill>
                <a:srgbClr val="FF660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000" b="1" dirty="0">
                <a:solidFill>
                  <a:srgbClr val="FF6600"/>
                </a:solidFill>
                <a:latin typeface="UD デジタル 教科書体 NK-B" panose="02020700000000000000" pitchFamily="18" charset="-128"/>
                <a:ea typeface="UD デジタル 教科書体 NK-B" panose="02020700000000000000" pitchFamily="18" charset="-128"/>
              </a:rPr>
              <a:t>マススクリーニング検査</a:t>
            </a:r>
            <a:endParaRPr kumimoji="1" lang="en-US" altLang="ja-JP" sz="2000" b="1" dirty="0">
              <a:solidFill>
                <a:srgbClr val="FF660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000" b="1" dirty="0">
                <a:solidFill>
                  <a:srgbClr val="FF6600"/>
                </a:solidFill>
                <a:latin typeface="UD デジタル 教科書体 NK-B" panose="02020700000000000000" pitchFamily="18" charset="-128"/>
                <a:ea typeface="UD デジタル 教科書体 NK-B" panose="02020700000000000000" pitchFamily="18" charset="-128"/>
              </a:rPr>
              <a:t>に関する実証事業</a:t>
            </a:r>
          </a:p>
        </p:txBody>
      </p:sp>
      <p:sp>
        <p:nvSpPr>
          <p:cNvPr id="14" name="Rectangle 4">
            <a:extLst>
              <a:ext uri="{FF2B5EF4-FFF2-40B4-BE49-F238E27FC236}">
                <a16:creationId xmlns:a16="http://schemas.microsoft.com/office/drawing/2014/main" id="{3CF03D33-B47F-4840-A363-DA8C0D5FA5EB}"/>
              </a:ext>
            </a:extLst>
          </p:cNvPr>
          <p:cNvSpPr>
            <a:spLocks noChangeArrowheads="1"/>
          </p:cNvSpPr>
          <p:nvPr/>
        </p:nvSpPr>
        <p:spPr bwMode="auto">
          <a:xfrm>
            <a:off x="152400" y="6096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 name="テキスト ボックス 15">
            <a:extLst>
              <a:ext uri="{FF2B5EF4-FFF2-40B4-BE49-F238E27FC236}">
                <a16:creationId xmlns:a16="http://schemas.microsoft.com/office/drawing/2014/main" id="{3D83F730-ED6C-41EC-B5EC-0D8E2FF24A8A}"/>
              </a:ext>
            </a:extLst>
          </p:cNvPr>
          <p:cNvSpPr txBox="1"/>
          <p:nvPr/>
        </p:nvSpPr>
        <p:spPr>
          <a:xfrm>
            <a:off x="7301438" y="4687570"/>
            <a:ext cx="2706166" cy="2250296"/>
          </a:xfrm>
          <a:prstGeom prst="rect">
            <a:avLst/>
          </a:prstGeom>
          <a:noFill/>
        </p:spPr>
        <p:txBody>
          <a:bodyPr wrap="square" rtlCol="0">
            <a:spAutoFit/>
          </a:bodyPr>
          <a:lstStyle/>
          <a:p>
            <a:pPr>
              <a:lnSpc>
                <a:spcPct val="110000"/>
              </a:lnSpc>
            </a:pPr>
            <a:r>
              <a:rPr kumimoji="0" lang="ja-JP" altLang="en-US" sz="1600" b="0" i="0" u="none" strike="noStrike" cap="none" normalizeH="0" baseline="0" dirty="0">
                <a:ln>
                  <a:noFill/>
                </a:ln>
                <a:solidFill>
                  <a:srgbClr val="FF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kumimoji="0" lang="ja-JP" altLang="en-US" sz="16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うまれたばかりの赤ちゃんが生まれつき重い病気にかかっていないかを採血で調べる検査（新生児マススクリーニング検査）について、新たに２つの病気を対象とする国の実証事業がはじまりました。</a:t>
            </a:r>
            <a:endParaRPr kumimoji="0" lang="ja-JP" altLang="en-US" sz="16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a:extLst>
              <a:ext uri="{FF2B5EF4-FFF2-40B4-BE49-F238E27FC236}">
                <a16:creationId xmlns:a16="http://schemas.microsoft.com/office/drawing/2014/main" id="{D76FA0DA-94C2-4846-8504-804574ED07BB}"/>
              </a:ext>
            </a:extLst>
          </p:cNvPr>
          <p:cNvSpPr txBox="1"/>
          <p:nvPr/>
        </p:nvSpPr>
        <p:spPr>
          <a:xfrm>
            <a:off x="3746428" y="5981892"/>
            <a:ext cx="2895599" cy="1585049"/>
          </a:xfrm>
          <a:prstGeom prst="rect">
            <a:avLst/>
          </a:prstGeom>
          <a:noFill/>
          <a:ln>
            <a:solidFill>
              <a:srgbClr val="FF6600"/>
            </a:solidFill>
          </a:ln>
        </p:spPr>
        <p:txBody>
          <a:bodyPr wrap="square" rtlCol="0">
            <a:spAutoFit/>
          </a:bodyPr>
          <a:lstStyle/>
          <a:p>
            <a:pPr algn="ctr">
              <a:spcBef>
                <a:spcPts val="600"/>
              </a:spcBef>
            </a:pPr>
            <a:r>
              <a:rPr kumimoji="1" lang="ja-JP" altLang="en-US"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rPr>
              <a:t>出産した医療機関等</a:t>
            </a:r>
            <a:endParaRPr kumimoji="1" lang="en-US" altLang="ja-JP"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a:p>
            <a:pPr algn="ctr">
              <a:spcBef>
                <a:spcPts val="600"/>
              </a:spcBef>
            </a:pPr>
            <a:endParaRPr kumimoji="1" lang="en-US" altLang="ja-JP"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a:p>
            <a:pPr algn="ctr">
              <a:spcBef>
                <a:spcPts val="600"/>
              </a:spcBef>
            </a:pPr>
            <a:endParaRPr kumimoji="1" lang="en-US" altLang="ja-JP"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a:p>
            <a:pPr algn="ctr">
              <a:spcBef>
                <a:spcPts val="600"/>
              </a:spcBef>
            </a:pPr>
            <a:endParaRPr kumimoji="1" lang="en-US" altLang="ja-JP"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a:p>
            <a:pPr algn="ctr">
              <a:spcBef>
                <a:spcPts val="600"/>
              </a:spcBef>
            </a:pPr>
            <a:endParaRPr kumimoji="1" lang="en-US" altLang="ja-JP"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a:p>
            <a:pPr algn="ctr">
              <a:spcBef>
                <a:spcPts val="600"/>
              </a:spcBef>
            </a:pPr>
            <a:endParaRPr kumimoji="1" lang="ja-JP" altLang="en-US" sz="1200" dirty="0">
              <a:ln w="0"/>
              <a:solidFill>
                <a:srgbClr val="009900"/>
              </a:solidFill>
              <a:effectLst>
                <a:outerShdw blurRad="38100" dist="25400" dir="5400000" algn="ctr" rotWithShape="0">
                  <a:srgbClr val="6E747A">
                    <a:alpha val="43000"/>
                  </a:srgbClr>
                </a:outerShdw>
              </a:effectLst>
              <a:latin typeface="UD デジタル 教科書体 NP-R" panose="02020400000000000000" pitchFamily="18" charset="-128"/>
              <a:ea typeface="UD デジタル 教科書体 NP-R" panose="02020400000000000000" pitchFamily="18" charset="-128"/>
            </a:endParaRPr>
          </a:p>
        </p:txBody>
      </p:sp>
      <p:sp>
        <p:nvSpPr>
          <p:cNvPr id="23" name="テキスト ボックス 22">
            <a:extLst>
              <a:ext uri="{FF2B5EF4-FFF2-40B4-BE49-F238E27FC236}">
                <a16:creationId xmlns:a16="http://schemas.microsoft.com/office/drawing/2014/main" id="{87D65324-D079-401F-8CF1-24DDF9511134}"/>
              </a:ext>
            </a:extLst>
          </p:cNvPr>
          <p:cNvSpPr txBox="1"/>
          <p:nvPr/>
        </p:nvSpPr>
        <p:spPr>
          <a:xfrm>
            <a:off x="214495" y="1804731"/>
            <a:ext cx="2784403" cy="4622035"/>
          </a:xfrm>
          <a:prstGeom prst="rect">
            <a:avLst/>
          </a:prstGeom>
          <a:noFill/>
        </p:spPr>
        <p:txBody>
          <a:bodyPr wrap="square" rtlCol="0">
            <a:spAutoFit/>
          </a:bodyPr>
          <a:lstStyle/>
          <a:p>
            <a:pPr algn="ctr">
              <a:lnSpc>
                <a:spcPct val="200000"/>
              </a:lnSpc>
              <a:spcBef>
                <a:spcPts val="600"/>
              </a:spcBef>
            </a:pPr>
            <a:r>
              <a:rPr kumimoji="1" lang="ja-JP" altLang="en-US" dirty="0">
                <a:latin typeface="UD デジタル 教科書体 NK-R" panose="02020400000000000000" pitchFamily="18" charset="-128"/>
                <a:ea typeface="UD デジタル 教科書体 NK-R" panose="02020400000000000000" pitchFamily="18" charset="-128"/>
              </a:rPr>
              <a:t>事業の目的</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just">
              <a:lnSpc>
                <a:spcPct val="200000"/>
              </a:lnSpc>
              <a:spcBef>
                <a:spcPts val="600"/>
              </a:spcBef>
              <a:defRPr/>
            </a:pPr>
            <a:r>
              <a:rPr kumimoji="1" lang="ja-JP" altLang="en-US" sz="1400" b="0" i="0" u="none" strike="noStrike" kern="1200" cap="none" spc="-7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1400" spc="-70" dirty="0">
                <a:latin typeface="UD デジタル 教科書体 NK-R" panose="02020400000000000000" pitchFamily="18" charset="-128"/>
                <a:ea typeface="UD デジタル 教科書体 NK-R" panose="02020400000000000000" pitchFamily="18" charset="-128"/>
              </a:rPr>
              <a:t>　脊髄性筋萎縮症（</a:t>
            </a:r>
            <a:r>
              <a:rPr kumimoji="1" lang="en-US" altLang="ja-JP" sz="1400" spc="-70" dirty="0">
                <a:latin typeface="UD デジタル 教科書体 NK-R" panose="02020400000000000000" pitchFamily="18" charset="-128"/>
                <a:ea typeface="UD デジタル 教科書体 NK-R" panose="02020400000000000000" pitchFamily="18" charset="-128"/>
              </a:rPr>
              <a:t>SMA</a:t>
            </a:r>
            <a:r>
              <a:rPr kumimoji="1" lang="ja-JP" altLang="en-US" sz="1400" spc="-70" dirty="0">
                <a:latin typeface="UD デジタル 教科書体 NK-R" panose="02020400000000000000" pitchFamily="18" charset="-128"/>
                <a:ea typeface="UD デジタル 教科書体 NK-R" panose="02020400000000000000" pitchFamily="18" charset="-128"/>
              </a:rPr>
              <a:t>）と重症複合免疫不全症（</a:t>
            </a:r>
            <a:r>
              <a:rPr kumimoji="1" lang="en-US" altLang="ja-JP" sz="1400" spc="-70" dirty="0">
                <a:latin typeface="UD デジタル 教科書体 NK-R" panose="02020400000000000000" pitchFamily="18" charset="-128"/>
                <a:ea typeface="UD デジタル 教科書体 NK-R" panose="02020400000000000000" pitchFamily="18" charset="-128"/>
              </a:rPr>
              <a:t>SCID</a:t>
            </a:r>
            <a:r>
              <a:rPr kumimoji="1" lang="ja-JP" altLang="en-US" sz="1400" spc="-70" dirty="0">
                <a:latin typeface="UD デジタル 教科書体 NK-R" panose="02020400000000000000" pitchFamily="18" charset="-128"/>
                <a:ea typeface="UD デジタル 教科書体 NK-R" panose="02020400000000000000" pitchFamily="18" charset="-128"/>
              </a:rPr>
              <a:t>）の２つの病気について、新たに新生児マススクリーニング検査の対象とする実証を行います。　国の研究班と連携することで、</a:t>
            </a:r>
            <a:r>
              <a:rPr kumimoji="1" lang="ja-JP" altLang="en-US" sz="1400" b="0" i="0" u="none" strike="noStrike" kern="1200" cap="none" spc="-7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全国で生まれた赤ちゃんが新たな新生児マススクリーニング検査を漏れなく受けられることを目指します。</a:t>
            </a:r>
          </a:p>
          <a:p>
            <a:pPr marL="0" marR="0" lvl="0" indent="0" algn="just" defTabSz="914400" rtl="0" eaLnBrk="1" fontAlgn="auto" latinLnBrk="0" hangingPunct="1">
              <a:lnSpc>
                <a:spcPct val="200000"/>
              </a:lnSpc>
              <a:spcBef>
                <a:spcPts val="600"/>
              </a:spcBef>
              <a:spcAft>
                <a:spcPts val="0"/>
              </a:spcAft>
              <a:buClrTx/>
              <a:buSzTx/>
              <a:buFontTx/>
              <a:buNone/>
              <a:tabLst/>
              <a:defRPr/>
            </a:pPr>
            <a:endParaRPr kumimoji="1" lang="en-US" altLang="ja-JP" sz="1400" spc="-7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51EF00C6-2452-7B13-758D-61FD25454A18}"/>
              </a:ext>
            </a:extLst>
          </p:cNvPr>
          <p:cNvSpPr txBox="1"/>
          <p:nvPr/>
        </p:nvSpPr>
        <p:spPr>
          <a:xfrm>
            <a:off x="450893" y="2468797"/>
            <a:ext cx="1413349" cy="200055"/>
          </a:xfrm>
          <a:prstGeom prst="rect">
            <a:avLst/>
          </a:prstGeom>
          <a:noFill/>
        </p:spPr>
        <p:txBody>
          <a:bodyPr wrap="square" rtlCol="0">
            <a:spAutoFit/>
          </a:bodyPr>
          <a:lstStyle/>
          <a:p>
            <a:pPr>
              <a:spcBef>
                <a:spcPts val="600"/>
              </a:spcBef>
            </a:pPr>
            <a:r>
              <a:rPr lang="ja-JP" altLang="en-US" sz="7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せきずいせいきんいしゅくしょう</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a:extLst>
              <a:ext uri="{FF2B5EF4-FFF2-40B4-BE49-F238E27FC236}">
                <a16:creationId xmlns:a16="http://schemas.microsoft.com/office/drawing/2014/main" id="{3E7642BE-CA6C-6AF0-47D9-53FFF96096E1}"/>
              </a:ext>
            </a:extLst>
          </p:cNvPr>
          <p:cNvSpPr txBox="1"/>
          <p:nvPr/>
        </p:nvSpPr>
        <p:spPr>
          <a:xfrm>
            <a:off x="2289679" y="2476658"/>
            <a:ext cx="953989" cy="200055"/>
          </a:xfrm>
          <a:prstGeom prst="rect">
            <a:avLst/>
          </a:prstGeom>
          <a:noFill/>
        </p:spPr>
        <p:txBody>
          <a:bodyPr wrap="square" rtlCol="0">
            <a:spAutoFit/>
          </a:bodyPr>
          <a:lstStyle/>
          <a:p>
            <a:pPr>
              <a:spcBef>
                <a:spcPts val="600"/>
              </a:spcBef>
            </a:pPr>
            <a:r>
              <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じゅうしょうふく</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a:extLst>
              <a:ext uri="{FF2B5EF4-FFF2-40B4-BE49-F238E27FC236}">
                <a16:creationId xmlns:a16="http://schemas.microsoft.com/office/drawing/2014/main" id="{29B06CE1-C16A-C4CA-76E1-7AA4CA21F80E}"/>
              </a:ext>
            </a:extLst>
          </p:cNvPr>
          <p:cNvSpPr txBox="1"/>
          <p:nvPr/>
        </p:nvSpPr>
        <p:spPr>
          <a:xfrm>
            <a:off x="285577" y="2899750"/>
            <a:ext cx="1181716" cy="200055"/>
          </a:xfrm>
          <a:prstGeom prst="rect">
            <a:avLst/>
          </a:prstGeom>
          <a:noFill/>
        </p:spPr>
        <p:txBody>
          <a:bodyPr wrap="square" rtlCol="0">
            <a:spAutoFit/>
          </a:bodyPr>
          <a:lstStyle/>
          <a:p>
            <a:pPr>
              <a:spcBef>
                <a:spcPts val="600"/>
              </a:spcBef>
            </a:pPr>
            <a:r>
              <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ごうめんえきふぜんしょう</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pic>
        <p:nvPicPr>
          <p:cNvPr id="3" name="図 2" descr="挿絵 が含まれている画像&#10;&#10;自動的に生成された説明">
            <a:extLst>
              <a:ext uri="{FF2B5EF4-FFF2-40B4-BE49-F238E27FC236}">
                <a16:creationId xmlns:a16="http://schemas.microsoft.com/office/drawing/2014/main" id="{65CF93F4-D2EC-E013-5030-094E55BDF85E}"/>
              </a:ext>
            </a:extLst>
          </p:cNvPr>
          <p:cNvPicPr>
            <a:picLocks noChangeAspect="1"/>
          </p:cNvPicPr>
          <p:nvPr/>
        </p:nvPicPr>
        <p:blipFill>
          <a:blip r:embed="rId2"/>
          <a:stretch>
            <a:fillRect/>
          </a:stretch>
        </p:blipFill>
        <p:spPr>
          <a:xfrm>
            <a:off x="7061196" y="3182346"/>
            <a:ext cx="2946408" cy="1407707"/>
          </a:xfrm>
          <a:prstGeom prst="rect">
            <a:avLst/>
          </a:prstGeom>
        </p:spPr>
      </p:pic>
      <p:sp>
        <p:nvSpPr>
          <p:cNvPr id="7" name="楕円 6">
            <a:extLst>
              <a:ext uri="{FF2B5EF4-FFF2-40B4-BE49-F238E27FC236}">
                <a16:creationId xmlns:a16="http://schemas.microsoft.com/office/drawing/2014/main" id="{A585FF19-080E-85D0-36F6-9B973E7A6298}"/>
              </a:ext>
            </a:extLst>
          </p:cNvPr>
          <p:cNvSpPr/>
          <p:nvPr/>
        </p:nvSpPr>
        <p:spPr>
          <a:xfrm>
            <a:off x="7927702" y="2538147"/>
            <a:ext cx="115200" cy="1152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42B0A0B1-C05A-CCA5-007C-FF6999C9819C}"/>
              </a:ext>
            </a:extLst>
          </p:cNvPr>
          <p:cNvSpPr/>
          <p:nvPr/>
        </p:nvSpPr>
        <p:spPr>
          <a:xfrm>
            <a:off x="8994502" y="2520788"/>
            <a:ext cx="126000" cy="126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DC9B9EFE-FB3B-F54B-556A-028A0E23730E}"/>
              </a:ext>
            </a:extLst>
          </p:cNvPr>
          <p:cNvSpPr/>
          <p:nvPr/>
        </p:nvSpPr>
        <p:spPr>
          <a:xfrm>
            <a:off x="8292061" y="2611720"/>
            <a:ext cx="100800" cy="1008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DC9E70A3-CEF8-5715-7B9F-912C2313D36C}"/>
              </a:ext>
            </a:extLst>
          </p:cNvPr>
          <p:cNvSpPr/>
          <p:nvPr/>
        </p:nvSpPr>
        <p:spPr>
          <a:xfrm>
            <a:off x="8672184" y="2585442"/>
            <a:ext cx="72000" cy="72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A70686AF-93CC-B305-B1F2-845DD27295D3}"/>
              </a:ext>
            </a:extLst>
          </p:cNvPr>
          <p:cNvSpPr/>
          <p:nvPr/>
        </p:nvSpPr>
        <p:spPr>
          <a:xfrm>
            <a:off x="9385137" y="2576685"/>
            <a:ext cx="100800" cy="1008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EE208A73-E591-7E11-DE76-C23369285950}"/>
              </a:ext>
            </a:extLst>
          </p:cNvPr>
          <p:cNvSpPr/>
          <p:nvPr/>
        </p:nvSpPr>
        <p:spPr>
          <a:xfrm>
            <a:off x="7671949" y="2615222"/>
            <a:ext cx="72000" cy="72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175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正方形/長方形 1">
            <a:extLst>
              <a:ext uri="{FF2B5EF4-FFF2-40B4-BE49-F238E27FC236}">
                <a16:creationId xmlns:a16="http://schemas.microsoft.com/office/drawing/2014/main" id="{FA0F8D65-F36C-4CE6-9DF9-412CB4E01D03}"/>
              </a:ext>
            </a:extLst>
          </p:cNvPr>
          <p:cNvSpPr/>
          <p:nvPr/>
        </p:nvSpPr>
        <p:spPr>
          <a:xfrm>
            <a:off x="6705600" y="4812145"/>
            <a:ext cx="3352800" cy="2960255"/>
          </a:xfrm>
          <a:custGeom>
            <a:avLst/>
            <a:gdLst>
              <a:gd name="connsiteX0" fmla="*/ 0 w 6705600"/>
              <a:gd name="connsiteY0" fmla="*/ 0 h 3886200"/>
              <a:gd name="connsiteX1" fmla="*/ 6705600 w 6705600"/>
              <a:gd name="connsiteY1" fmla="*/ 0 h 3886200"/>
              <a:gd name="connsiteX2" fmla="*/ 6705600 w 6705600"/>
              <a:gd name="connsiteY2" fmla="*/ 3886200 h 3886200"/>
              <a:gd name="connsiteX3" fmla="*/ 0 w 6705600"/>
              <a:gd name="connsiteY3" fmla="*/ 3886200 h 3886200"/>
              <a:gd name="connsiteX4" fmla="*/ 0 w 6705600"/>
              <a:gd name="connsiteY4" fmla="*/ 0 h 3886200"/>
              <a:gd name="connsiteX0" fmla="*/ 0 w 6705600"/>
              <a:gd name="connsiteY0" fmla="*/ 18393 h 3904593"/>
              <a:gd name="connsiteX1" fmla="*/ 4477407 w 6705600"/>
              <a:gd name="connsiteY1" fmla="*/ 0 h 3904593"/>
              <a:gd name="connsiteX2" fmla="*/ 6705600 w 6705600"/>
              <a:gd name="connsiteY2" fmla="*/ 18393 h 3904593"/>
              <a:gd name="connsiteX3" fmla="*/ 6705600 w 6705600"/>
              <a:gd name="connsiteY3" fmla="*/ 3904593 h 3904593"/>
              <a:gd name="connsiteX4" fmla="*/ 0 w 6705600"/>
              <a:gd name="connsiteY4" fmla="*/ 3904593 h 3904593"/>
              <a:gd name="connsiteX5" fmla="*/ 0 w 6705600"/>
              <a:gd name="connsiteY5" fmla="*/ 18393 h 3904593"/>
              <a:gd name="connsiteX0" fmla="*/ 0 w 6705600"/>
              <a:gd name="connsiteY0" fmla="*/ 0 h 3886200"/>
              <a:gd name="connsiteX1" fmla="*/ 4529959 w 6705600"/>
              <a:gd name="connsiteY1" fmla="*/ 496613 h 3886200"/>
              <a:gd name="connsiteX2" fmla="*/ 6705600 w 6705600"/>
              <a:gd name="connsiteY2" fmla="*/ 0 h 3886200"/>
              <a:gd name="connsiteX3" fmla="*/ 6705600 w 6705600"/>
              <a:gd name="connsiteY3" fmla="*/ 3886200 h 3886200"/>
              <a:gd name="connsiteX4" fmla="*/ 0 w 6705600"/>
              <a:gd name="connsiteY4" fmla="*/ 3886200 h 3886200"/>
              <a:gd name="connsiteX5" fmla="*/ 0 w 6705600"/>
              <a:gd name="connsiteY5"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0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0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651641 h 3886200"/>
              <a:gd name="connsiteX1" fmla="*/ 1681655 w 6705600"/>
              <a:gd name="connsiteY1" fmla="*/ 202324 h 3886200"/>
              <a:gd name="connsiteX2" fmla="*/ 4529959 w 6705600"/>
              <a:gd name="connsiteY2" fmla="*/ 496613 h 3886200"/>
              <a:gd name="connsiteX3" fmla="*/ 6705600 w 6705600"/>
              <a:gd name="connsiteY3" fmla="*/ 0 h 3886200"/>
              <a:gd name="connsiteX4" fmla="*/ 6705600 w 6705600"/>
              <a:gd name="connsiteY4" fmla="*/ 3886200 h 3886200"/>
              <a:gd name="connsiteX5" fmla="*/ 0 w 6705600"/>
              <a:gd name="connsiteY5" fmla="*/ 3886200 h 3886200"/>
              <a:gd name="connsiteX6" fmla="*/ 0 w 6705600"/>
              <a:gd name="connsiteY6" fmla="*/ 651641 h 3886200"/>
              <a:gd name="connsiteX0" fmla="*/ 0 w 6705600"/>
              <a:gd name="connsiteY0" fmla="*/ 451493 h 3686052"/>
              <a:gd name="connsiteX1" fmla="*/ 1681655 w 6705600"/>
              <a:gd name="connsiteY1" fmla="*/ 217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451493 h 3686052"/>
              <a:gd name="connsiteX0" fmla="*/ 0 w 6705600"/>
              <a:gd name="connsiteY0" fmla="*/ 451493 h 3686052"/>
              <a:gd name="connsiteX1" fmla="*/ 1810966 w 6705600"/>
              <a:gd name="connsiteY1" fmla="*/ 2441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451493 h 3686052"/>
              <a:gd name="connsiteX0" fmla="*/ 0 w 6705600"/>
              <a:gd name="connsiteY0" fmla="*/ 306942 h 3686052"/>
              <a:gd name="connsiteX1" fmla="*/ 1810966 w 6705600"/>
              <a:gd name="connsiteY1" fmla="*/ 2441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306942 h 3686052"/>
              <a:gd name="connsiteX1" fmla="*/ 1810966 w 6705600"/>
              <a:gd name="connsiteY1" fmla="*/ 2441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306942 h 3686052"/>
              <a:gd name="connsiteX1" fmla="*/ 1810966 w 6705600"/>
              <a:gd name="connsiteY1" fmla="*/ 2441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306942 h 3686052"/>
              <a:gd name="connsiteX1" fmla="*/ 1810966 w 6705600"/>
              <a:gd name="connsiteY1" fmla="*/ 24416 h 3686052"/>
              <a:gd name="connsiteX2" fmla="*/ 4529959 w 6705600"/>
              <a:gd name="connsiteY2" fmla="*/ 296465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306942 h 3686052"/>
              <a:gd name="connsiteX1" fmla="*/ 1810966 w 6705600"/>
              <a:gd name="connsiteY1" fmla="*/ 24416 h 3686052"/>
              <a:gd name="connsiteX2" fmla="*/ 4142032 w 6705600"/>
              <a:gd name="connsiteY2" fmla="*/ 263107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306942 h 3686052"/>
              <a:gd name="connsiteX1" fmla="*/ 1810966 w 6705600"/>
              <a:gd name="connsiteY1" fmla="*/ 24416 h 3686052"/>
              <a:gd name="connsiteX2" fmla="*/ 4142032 w 6705600"/>
              <a:gd name="connsiteY2" fmla="*/ 263107 h 3686052"/>
              <a:gd name="connsiteX3" fmla="*/ 6705600 w 6705600"/>
              <a:gd name="connsiteY3" fmla="*/ 0 h 3686052"/>
              <a:gd name="connsiteX4" fmla="*/ 6705600 w 6705600"/>
              <a:gd name="connsiteY4" fmla="*/ 3686052 h 3686052"/>
              <a:gd name="connsiteX5" fmla="*/ 0 w 6705600"/>
              <a:gd name="connsiteY5" fmla="*/ 3686052 h 3686052"/>
              <a:gd name="connsiteX6" fmla="*/ 0 w 6705600"/>
              <a:gd name="connsiteY6" fmla="*/ 306942 h 3686052"/>
              <a:gd name="connsiteX0" fmla="*/ 0 w 6705600"/>
              <a:gd name="connsiteY0" fmla="*/ 583259 h 3962369"/>
              <a:gd name="connsiteX1" fmla="*/ 1810966 w 6705600"/>
              <a:gd name="connsiteY1" fmla="*/ 300733 h 3962369"/>
              <a:gd name="connsiteX2" fmla="*/ 6705600 w 6705600"/>
              <a:gd name="connsiteY2" fmla="*/ 276317 h 3962369"/>
              <a:gd name="connsiteX3" fmla="*/ 6705600 w 6705600"/>
              <a:gd name="connsiteY3" fmla="*/ 3962369 h 3962369"/>
              <a:gd name="connsiteX4" fmla="*/ 0 w 6705600"/>
              <a:gd name="connsiteY4" fmla="*/ 3962369 h 3962369"/>
              <a:gd name="connsiteX5" fmla="*/ 0 w 6705600"/>
              <a:gd name="connsiteY5" fmla="*/ 583259 h 3962369"/>
              <a:gd name="connsiteX0" fmla="*/ 0 w 6705600"/>
              <a:gd name="connsiteY0" fmla="*/ 306942 h 3686052"/>
              <a:gd name="connsiteX1" fmla="*/ 1810966 w 6705600"/>
              <a:gd name="connsiteY1" fmla="*/ 24416 h 3686052"/>
              <a:gd name="connsiteX2" fmla="*/ 6705600 w 6705600"/>
              <a:gd name="connsiteY2" fmla="*/ 0 h 3686052"/>
              <a:gd name="connsiteX3" fmla="*/ 6705600 w 6705600"/>
              <a:gd name="connsiteY3" fmla="*/ 3686052 h 3686052"/>
              <a:gd name="connsiteX4" fmla="*/ 0 w 6705600"/>
              <a:gd name="connsiteY4" fmla="*/ 3686052 h 3686052"/>
              <a:gd name="connsiteX5" fmla="*/ 0 w 6705600"/>
              <a:gd name="connsiteY5" fmla="*/ 306942 h 3686052"/>
              <a:gd name="connsiteX0" fmla="*/ 0 w 6705600"/>
              <a:gd name="connsiteY0" fmla="*/ 306942 h 3686052"/>
              <a:gd name="connsiteX1" fmla="*/ 2217366 w 6705600"/>
              <a:gd name="connsiteY1" fmla="*/ 24416 h 3686052"/>
              <a:gd name="connsiteX2" fmla="*/ 6705600 w 6705600"/>
              <a:gd name="connsiteY2" fmla="*/ 0 h 3686052"/>
              <a:gd name="connsiteX3" fmla="*/ 6705600 w 6705600"/>
              <a:gd name="connsiteY3" fmla="*/ 3686052 h 3686052"/>
              <a:gd name="connsiteX4" fmla="*/ 0 w 6705600"/>
              <a:gd name="connsiteY4" fmla="*/ 3686052 h 3686052"/>
              <a:gd name="connsiteX5" fmla="*/ 0 w 6705600"/>
              <a:gd name="connsiteY5" fmla="*/ 306942 h 3686052"/>
              <a:gd name="connsiteX0" fmla="*/ 0 w 6705600"/>
              <a:gd name="connsiteY0" fmla="*/ 306942 h 3686052"/>
              <a:gd name="connsiteX1" fmla="*/ 2217366 w 6705600"/>
              <a:gd name="connsiteY1" fmla="*/ 24416 h 3686052"/>
              <a:gd name="connsiteX2" fmla="*/ 6705600 w 6705600"/>
              <a:gd name="connsiteY2" fmla="*/ 0 h 3686052"/>
              <a:gd name="connsiteX3" fmla="*/ 6705600 w 6705600"/>
              <a:gd name="connsiteY3" fmla="*/ 3686052 h 3686052"/>
              <a:gd name="connsiteX4" fmla="*/ 0 w 6705600"/>
              <a:gd name="connsiteY4" fmla="*/ 3686052 h 3686052"/>
              <a:gd name="connsiteX5" fmla="*/ 0 w 6705600"/>
              <a:gd name="connsiteY5" fmla="*/ 306942 h 3686052"/>
              <a:gd name="connsiteX0" fmla="*/ 0 w 6705600"/>
              <a:gd name="connsiteY0" fmla="*/ 306942 h 3686052"/>
              <a:gd name="connsiteX1" fmla="*/ 2217366 w 6705600"/>
              <a:gd name="connsiteY1" fmla="*/ 24416 h 3686052"/>
              <a:gd name="connsiteX2" fmla="*/ 6705600 w 6705600"/>
              <a:gd name="connsiteY2" fmla="*/ 0 h 3686052"/>
              <a:gd name="connsiteX3" fmla="*/ 6705600 w 6705600"/>
              <a:gd name="connsiteY3" fmla="*/ 3686052 h 3686052"/>
              <a:gd name="connsiteX4" fmla="*/ 0 w 6705600"/>
              <a:gd name="connsiteY4" fmla="*/ 3686052 h 3686052"/>
              <a:gd name="connsiteX5" fmla="*/ 0 w 6705600"/>
              <a:gd name="connsiteY5" fmla="*/ 306942 h 3686052"/>
              <a:gd name="connsiteX0" fmla="*/ 0 w 6705600"/>
              <a:gd name="connsiteY0" fmla="*/ 282526 h 3661636"/>
              <a:gd name="connsiteX1" fmla="*/ 2217366 w 6705600"/>
              <a:gd name="connsiteY1" fmla="*/ 0 h 3661636"/>
              <a:gd name="connsiteX2" fmla="*/ 6705600 w 6705600"/>
              <a:gd name="connsiteY2" fmla="*/ 97896 h 3661636"/>
              <a:gd name="connsiteX3" fmla="*/ 6705600 w 6705600"/>
              <a:gd name="connsiteY3" fmla="*/ 3661636 h 3661636"/>
              <a:gd name="connsiteX4" fmla="*/ 0 w 6705600"/>
              <a:gd name="connsiteY4" fmla="*/ 3661636 h 3661636"/>
              <a:gd name="connsiteX5" fmla="*/ 0 w 6705600"/>
              <a:gd name="connsiteY5" fmla="*/ 282526 h 3661636"/>
              <a:gd name="connsiteX0" fmla="*/ 0 w 6705600"/>
              <a:gd name="connsiteY0" fmla="*/ 282526 h 3661636"/>
              <a:gd name="connsiteX1" fmla="*/ 2217366 w 6705600"/>
              <a:gd name="connsiteY1" fmla="*/ 0 h 3661636"/>
              <a:gd name="connsiteX2" fmla="*/ 6705600 w 6705600"/>
              <a:gd name="connsiteY2" fmla="*/ 97896 h 3661636"/>
              <a:gd name="connsiteX3" fmla="*/ 6705600 w 6705600"/>
              <a:gd name="connsiteY3" fmla="*/ 3661636 h 3661636"/>
              <a:gd name="connsiteX4" fmla="*/ 0 w 6705600"/>
              <a:gd name="connsiteY4" fmla="*/ 3661636 h 3661636"/>
              <a:gd name="connsiteX5" fmla="*/ 0 w 6705600"/>
              <a:gd name="connsiteY5" fmla="*/ 282526 h 3661636"/>
              <a:gd name="connsiteX0" fmla="*/ 0 w 6705600"/>
              <a:gd name="connsiteY0" fmla="*/ 282526 h 3661636"/>
              <a:gd name="connsiteX1" fmla="*/ 2217366 w 6705600"/>
              <a:gd name="connsiteY1" fmla="*/ 0 h 3661636"/>
              <a:gd name="connsiteX2" fmla="*/ 6705600 w 6705600"/>
              <a:gd name="connsiteY2" fmla="*/ 97896 h 3661636"/>
              <a:gd name="connsiteX3" fmla="*/ 6705600 w 6705600"/>
              <a:gd name="connsiteY3" fmla="*/ 3661636 h 3661636"/>
              <a:gd name="connsiteX4" fmla="*/ 0 w 6705600"/>
              <a:gd name="connsiteY4" fmla="*/ 3661636 h 3661636"/>
              <a:gd name="connsiteX5" fmla="*/ 0 w 6705600"/>
              <a:gd name="connsiteY5" fmla="*/ 282526 h 3661636"/>
              <a:gd name="connsiteX0" fmla="*/ 0 w 6705600"/>
              <a:gd name="connsiteY0" fmla="*/ 282526 h 3661636"/>
              <a:gd name="connsiteX1" fmla="*/ 2217366 w 6705600"/>
              <a:gd name="connsiteY1" fmla="*/ 0 h 3661636"/>
              <a:gd name="connsiteX2" fmla="*/ 6705600 w 6705600"/>
              <a:gd name="connsiteY2" fmla="*/ 97896 h 3661636"/>
              <a:gd name="connsiteX3" fmla="*/ 6705600 w 6705600"/>
              <a:gd name="connsiteY3" fmla="*/ 3661636 h 3661636"/>
              <a:gd name="connsiteX4" fmla="*/ 0 w 6705600"/>
              <a:gd name="connsiteY4" fmla="*/ 3661636 h 3661636"/>
              <a:gd name="connsiteX5" fmla="*/ 0 w 6705600"/>
              <a:gd name="connsiteY5" fmla="*/ 282526 h 3661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05600" h="3661636">
                <a:moveTo>
                  <a:pt x="0" y="282526"/>
                </a:moveTo>
                <a:cubicBezTo>
                  <a:pt x="592083" y="195816"/>
                  <a:pt x="1015218" y="28113"/>
                  <a:pt x="2217366" y="0"/>
                </a:cubicBezTo>
                <a:cubicBezTo>
                  <a:pt x="3538166" y="4439"/>
                  <a:pt x="4319646" y="566196"/>
                  <a:pt x="6705600" y="97896"/>
                </a:cubicBezTo>
                <a:lnTo>
                  <a:pt x="6705600" y="3661636"/>
                </a:lnTo>
                <a:lnTo>
                  <a:pt x="0" y="3661636"/>
                </a:lnTo>
                <a:lnTo>
                  <a:pt x="0" y="282526"/>
                </a:lnTo>
                <a:close/>
              </a:path>
            </a:pathLst>
          </a:custGeom>
          <a:gradFill flip="none" rotWithShape="1">
            <a:gsLst>
              <a:gs pos="94690">
                <a:srgbClr val="79FF79"/>
              </a:gs>
              <a:gs pos="20000">
                <a:srgbClr val="DDFFDD"/>
              </a:gs>
              <a:gs pos="54000">
                <a:srgbClr val="A7FFC4"/>
              </a:gs>
              <a:gs pos="100000">
                <a:srgbClr val="00FF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6446CD77-BC23-4271-AC97-E641658ECEC4}"/>
              </a:ext>
            </a:extLst>
          </p:cNvPr>
          <p:cNvSpPr/>
          <p:nvPr/>
        </p:nvSpPr>
        <p:spPr>
          <a:xfrm>
            <a:off x="0" y="0"/>
            <a:ext cx="6705600" cy="7772400"/>
          </a:xfrm>
          <a:prstGeom prst="rect">
            <a:avLst/>
          </a:prstGeom>
          <a:solidFill>
            <a:srgbClr val="FFFB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70222A4F-A36F-4C9B-A0A3-448F943D32E2}"/>
              </a:ext>
            </a:extLst>
          </p:cNvPr>
          <p:cNvSpPr/>
          <p:nvPr/>
        </p:nvSpPr>
        <p:spPr>
          <a:xfrm>
            <a:off x="0" y="0"/>
            <a:ext cx="6705599" cy="1990280"/>
          </a:xfrm>
          <a:prstGeom prst="rect">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999B461-25EA-40DD-8049-DA09F8DAE063}"/>
              </a:ext>
            </a:extLst>
          </p:cNvPr>
          <p:cNvSpPr txBox="1"/>
          <p:nvPr/>
        </p:nvSpPr>
        <p:spPr>
          <a:xfrm>
            <a:off x="114461" y="237206"/>
            <a:ext cx="3433833" cy="1452257"/>
          </a:xfrm>
          <a:prstGeom prst="rect">
            <a:avLst/>
          </a:prstGeom>
          <a:noFill/>
        </p:spPr>
        <p:txBody>
          <a:bodyPr wrap="square" rtlCol="0">
            <a:spAutoFit/>
          </a:bodyPr>
          <a:lstStyle/>
          <a:p>
            <a:pPr algn="just">
              <a:lnSpc>
                <a:spcPct val="150000"/>
              </a:lnSpc>
              <a:spcBef>
                <a:spcPts val="600"/>
              </a:spcBef>
            </a:pPr>
            <a:r>
              <a:rPr kumimoji="0" lang="ja-JP" altLang="en-US"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現在、先天性代謝異常症などの</a:t>
            </a:r>
            <a:r>
              <a:rPr kumimoji="0" lang="en-US" altLang="ja-JP"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20</a:t>
            </a:r>
            <a:r>
              <a:rPr kumimoji="0" lang="ja-JP" altLang="en-US"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種類の病気について公費で新生児</a:t>
            </a:r>
            <a:r>
              <a:rPr kumimoji="0" lang="ja-JP" altLang="en-US" sz="1200" b="0" i="0" u="none" strike="noStrike" cap="none" spc="-50" normalizeH="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マススクリーニング検査が行われ、早期発見・早期治療につながっています。本事業では、</a:t>
            </a:r>
            <a:r>
              <a:rPr kumimoji="0" lang="ja-JP" altLang="en-US"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以下の２つの病気を新たに追加します。</a:t>
            </a:r>
            <a:endParaRPr kumimoji="0" lang="en-US" altLang="ja-JP"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CBEE8763-4D8F-469B-82E7-979CA6D0244C}"/>
              </a:ext>
            </a:extLst>
          </p:cNvPr>
          <p:cNvSpPr/>
          <p:nvPr/>
        </p:nvSpPr>
        <p:spPr>
          <a:xfrm rot="60000">
            <a:off x="242127" y="2307788"/>
            <a:ext cx="2736000" cy="485318"/>
          </a:xfrm>
          <a:prstGeom prst="rect">
            <a:avLst/>
          </a:prstGeom>
          <a:solidFill>
            <a:schemeClr val="tx1">
              <a:lumMod val="50000"/>
              <a:lumOff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C302EF9D-50C0-456C-AD02-64A132DA546E}"/>
              </a:ext>
            </a:extLst>
          </p:cNvPr>
          <p:cNvGrpSpPr/>
          <p:nvPr/>
        </p:nvGrpSpPr>
        <p:grpSpPr>
          <a:xfrm>
            <a:off x="228599" y="2225537"/>
            <a:ext cx="3036035" cy="472406"/>
            <a:chOff x="228600" y="2235201"/>
            <a:chExt cx="2736000" cy="407879"/>
          </a:xfrm>
        </p:grpSpPr>
        <p:sp>
          <p:nvSpPr>
            <p:cNvPr id="7" name="正方形/長方形 6">
              <a:extLst>
                <a:ext uri="{FF2B5EF4-FFF2-40B4-BE49-F238E27FC236}">
                  <a16:creationId xmlns:a16="http://schemas.microsoft.com/office/drawing/2014/main" id="{B94126EA-CBE6-4224-AD22-C439B07F9DAF}"/>
                </a:ext>
              </a:extLst>
            </p:cNvPr>
            <p:cNvSpPr/>
            <p:nvPr/>
          </p:nvSpPr>
          <p:spPr>
            <a:xfrm>
              <a:off x="228600" y="2235201"/>
              <a:ext cx="2736000" cy="360218"/>
            </a:xfrm>
            <a:prstGeom prst="rect">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02B622A2-3E05-47FE-A231-B131031A946A}"/>
                </a:ext>
              </a:extLst>
            </p:cNvPr>
            <p:cNvSpPr/>
            <p:nvPr/>
          </p:nvSpPr>
          <p:spPr>
            <a:xfrm>
              <a:off x="228600" y="2235779"/>
              <a:ext cx="145473" cy="360218"/>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8D5ACE2-305C-40C5-8D88-130729F4E359}"/>
                </a:ext>
              </a:extLst>
            </p:cNvPr>
            <p:cNvSpPr txBox="1"/>
            <p:nvPr/>
          </p:nvSpPr>
          <p:spPr>
            <a:xfrm>
              <a:off x="383309" y="2335303"/>
              <a:ext cx="2433782" cy="307777"/>
            </a:xfrm>
            <a:prstGeom prst="rect">
              <a:avLst/>
            </a:prstGeom>
            <a:noFill/>
          </p:spPr>
          <p:txBody>
            <a:bodyPr wrap="square" rtlCol="0">
              <a:spAutoFit/>
            </a:bodyPr>
            <a:lstStyle/>
            <a:p>
              <a:pPr>
                <a:spcBef>
                  <a:spcPts val="600"/>
                </a:spcBef>
              </a:pPr>
              <a:r>
                <a:rPr lang="ja-JP" altLang="en-US"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① </a:t>
              </a:r>
              <a:r>
                <a:rPr kumimoji="0" lang="zh-TW" altLang="en-US"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脊髄性筋萎縮症</a:t>
              </a:r>
              <a:r>
                <a:rPr kumimoji="0" lang="ja-JP" altLang="en-US"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kumimoji="0" lang="en-US" altLang="ja-JP"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SMA</a:t>
              </a:r>
              <a:r>
                <a:rPr kumimoji="0" lang="ja-JP" altLang="en-US"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kumimoji="0" lang="ja-JP" altLang="en-US"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grpSp>
      <p:sp>
        <p:nvSpPr>
          <p:cNvPr id="13" name="正方形/長方形 12">
            <a:extLst>
              <a:ext uri="{FF2B5EF4-FFF2-40B4-BE49-F238E27FC236}">
                <a16:creationId xmlns:a16="http://schemas.microsoft.com/office/drawing/2014/main" id="{277A0B8D-3101-4C87-BC62-8E2DF257B82E}"/>
              </a:ext>
            </a:extLst>
          </p:cNvPr>
          <p:cNvSpPr/>
          <p:nvPr/>
        </p:nvSpPr>
        <p:spPr>
          <a:xfrm rot="60000">
            <a:off x="242127" y="4860894"/>
            <a:ext cx="2736000" cy="485318"/>
          </a:xfrm>
          <a:prstGeom prst="rect">
            <a:avLst/>
          </a:prstGeom>
          <a:solidFill>
            <a:schemeClr val="tx1">
              <a:lumMod val="50000"/>
              <a:lumOff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C6C9ECE2-1896-4E41-BA31-9120BC440DF9}"/>
              </a:ext>
            </a:extLst>
          </p:cNvPr>
          <p:cNvGrpSpPr/>
          <p:nvPr/>
        </p:nvGrpSpPr>
        <p:grpSpPr>
          <a:xfrm>
            <a:off x="228600" y="4863535"/>
            <a:ext cx="2983136" cy="629450"/>
            <a:chOff x="228600" y="4190029"/>
            <a:chExt cx="2736000" cy="629450"/>
          </a:xfrm>
        </p:grpSpPr>
        <p:sp>
          <p:nvSpPr>
            <p:cNvPr id="15" name="正方形/長方形 14">
              <a:extLst>
                <a:ext uri="{FF2B5EF4-FFF2-40B4-BE49-F238E27FC236}">
                  <a16:creationId xmlns:a16="http://schemas.microsoft.com/office/drawing/2014/main" id="{73168637-BC48-4214-AE36-E083306629E8}"/>
                </a:ext>
              </a:extLst>
            </p:cNvPr>
            <p:cNvSpPr/>
            <p:nvPr/>
          </p:nvSpPr>
          <p:spPr>
            <a:xfrm>
              <a:off x="228600" y="4190029"/>
              <a:ext cx="2736000" cy="417600"/>
            </a:xfrm>
            <a:prstGeom prst="rect">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2E50EBFE-E1D6-4C50-B1E4-A42657C18339}"/>
                </a:ext>
              </a:extLst>
            </p:cNvPr>
            <p:cNvSpPr/>
            <p:nvPr/>
          </p:nvSpPr>
          <p:spPr>
            <a:xfrm>
              <a:off x="228600" y="4190029"/>
              <a:ext cx="145473" cy="360218"/>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07952E5-70D2-4376-81BE-3DAE167D8EFA}"/>
                </a:ext>
              </a:extLst>
            </p:cNvPr>
            <p:cNvSpPr txBox="1"/>
            <p:nvPr/>
          </p:nvSpPr>
          <p:spPr>
            <a:xfrm>
              <a:off x="383308" y="4296259"/>
              <a:ext cx="2581291" cy="523220"/>
            </a:xfrm>
            <a:prstGeom prst="rect">
              <a:avLst/>
            </a:prstGeom>
            <a:noFill/>
          </p:spPr>
          <p:txBody>
            <a:bodyPr wrap="square" rtlCol="0">
              <a:spAutoFit/>
            </a:bodyPr>
            <a:lstStyle/>
            <a:p>
              <a:pPr>
                <a:spcBef>
                  <a:spcPts val="600"/>
                </a:spcBef>
              </a:pPr>
              <a:r>
                <a:rPr lang="ja-JP" altLang="en-US"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②</a:t>
              </a:r>
              <a:r>
                <a:rPr lang="zh-TW" altLang="en-US"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重症複合免疫不全症</a:t>
              </a:r>
              <a:r>
                <a:rPr lang="ja-JP" altLang="en-US"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altLang="ja-JP"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SCID</a:t>
              </a:r>
              <a:r>
                <a:rPr lang="ja-JP" altLang="en-US" sz="14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kumimoji="0" lang="ja-JP" altLang="en-US" sz="14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grpSp>
      <p:sp>
        <p:nvSpPr>
          <p:cNvPr id="42" name="四角形: 角を丸くする 41">
            <a:extLst>
              <a:ext uri="{FF2B5EF4-FFF2-40B4-BE49-F238E27FC236}">
                <a16:creationId xmlns:a16="http://schemas.microsoft.com/office/drawing/2014/main" id="{EACBB955-2BAE-4BB2-9EA0-05E22D477034}"/>
              </a:ext>
            </a:extLst>
          </p:cNvPr>
          <p:cNvSpPr/>
          <p:nvPr/>
        </p:nvSpPr>
        <p:spPr>
          <a:xfrm>
            <a:off x="3725718" y="376382"/>
            <a:ext cx="2606964" cy="1339273"/>
          </a:xfrm>
          <a:prstGeom prst="roundRect">
            <a:avLst>
              <a:gd name="adj" fmla="val 6496"/>
            </a:avLst>
          </a:prstGeom>
          <a:solidFill>
            <a:schemeClr val="bg1"/>
          </a:solidFill>
          <a:ln w="38100">
            <a:noFill/>
          </a:ln>
          <a:effectLst>
            <a:outerShdw blurRad="63500" sx="102000" sy="102000" algn="ctr"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F28B640A-E6D3-477F-9E80-2D8BCAA73BFC}"/>
              </a:ext>
            </a:extLst>
          </p:cNvPr>
          <p:cNvSpPr txBox="1"/>
          <p:nvPr/>
        </p:nvSpPr>
        <p:spPr>
          <a:xfrm>
            <a:off x="3903141" y="376063"/>
            <a:ext cx="2252117" cy="1355756"/>
          </a:xfrm>
          <a:prstGeom prst="rect">
            <a:avLst/>
          </a:prstGeom>
          <a:noFill/>
        </p:spPr>
        <p:txBody>
          <a:bodyPr wrap="square" rtlCol="0">
            <a:spAutoFit/>
          </a:bodyPr>
          <a:lstStyle/>
          <a:p>
            <a:pPr>
              <a:lnSpc>
                <a:spcPct val="150000"/>
              </a:lnSpc>
              <a:spcBef>
                <a:spcPts val="600"/>
              </a:spcBef>
            </a:pPr>
            <a:r>
              <a:rPr kumimoji="0" lang="ja-JP" altLang="en-US" sz="1400" i="0" u="none" strike="noStrike" normalizeH="0" baseline="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病気の早期発見・早期治療につなげるため、できるだけ多くの赤ちゃんに検査を受けることをお勧めします。</a:t>
            </a:r>
            <a:endParaRPr kumimoji="0" lang="ja-JP" altLang="en-US" sz="1400" i="0" u="none" strike="noStrike" normalizeH="0" baseline="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p:txBody>
      </p:sp>
      <p:sp>
        <p:nvSpPr>
          <p:cNvPr id="44" name="テキスト ボックス 43">
            <a:extLst>
              <a:ext uri="{FF2B5EF4-FFF2-40B4-BE49-F238E27FC236}">
                <a16:creationId xmlns:a16="http://schemas.microsoft.com/office/drawing/2014/main" id="{3210A47E-5CCE-4C50-9483-ED1636BDEE36}"/>
              </a:ext>
            </a:extLst>
          </p:cNvPr>
          <p:cNvSpPr txBox="1"/>
          <p:nvPr/>
        </p:nvSpPr>
        <p:spPr>
          <a:xfrm>
            <a:off x="6979528" y="172661"/>
            <a:ext cx="2850272" cy="1794337"/>
          </a:xfrm>
          <a:prstGeom prst="rect">
            <a:avLst/>
          </a:prstGeom>
          <a:noFill/>
        </p:spPr>
        <p:txBody>
          <a:bodyPr wrap="square" rtlCol="0">
            <a:spAutoFit/>
          </a:bodyPr>
          <a:lstStyle/>
          <a:p>
            <a:pPr algn="ctr">
              <a:spcBef>
                <a:spcPts val="600"/>
              </a:spcBef>
            </a:pPr>
            <a:r>
              <a:rPr kumimoji="0" lang="ja-JP" altLang="en-US" sz="1600" i="0" u="none" strike="noStrike" normalizeH="0" baseline="0" dirty="0">
                <a:ln w="0"/>
                <a:solidFill>
                  <a:srgbClr val="009900"/>
                </a:solidFill>
                <a:effectLst>
                  <a:outerShdw blurRad="38100" dist="25400" dir="5400000" algn="ctr" rotWithShape="0">
                    <a:srgbClr val="6E747A">
                      <a:alpha val="43000"/>
                    </a:srgb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検査の方法</a:t>
            </a:r>
          </a:p>
          <a:p>
            <a:pPr>
              <a:lnSpc>
                <a:spcPts val="1800"/>
              </a:lnSpc>
              <a:spcBef>
                <a:spcPts val="300"/>
              </a:spcBef>
            </a:pPr>
            <a:r>
              <a:rPr kumimoji="0" lang="ja-JP" altLang="en-US" sz="1400" b="0" i="0" u="none" strike="noStrike" cap="none" spc="50" normalizeH="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生後５日目頃の赤ちゃんの足の裏</a:t>
            </a:r>
            <a:r>
              <a:rPr kumimoji="0" lang="ja-JP" altLang="en-US" sz="1400" b="0" i="0" u="none" strike="noStrike" cap="none" normalizeH="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から採取したごく少量の血液をろ紙</a:t>
            </a:r>
            <a:r>
              <a:rPr lang="ja-JP" altLang="en-US" sz="1400" spc="-13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に</a:t>
            </a:r>
            <a:r>
              <a:rPr kumimoji="0" lang="ja-JP" altLang="en-US" sz="1400" b="0" i="0" u="none" strike="noStrike" cap="none" spc="-130" normalizeH="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しみこませ</a:t>
            </a:r>
            <a:r>
              <a:rPr kumimoji="0" lang="ja-JP" altLang="en-US" sz="1400" b="0" i="0" u="none" strike="noStrike" cap="none" spc="-130"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て検査します。</a:t>
            </a:r>
            <a:endParaRPr kumimoji="0" lang="en-US" altLang="ja-JP" sz="1400" b="0" i="0" u="none" strike="noStrike" cap="none" spc="-130"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nSpc>
                <a:spcPts val="1800"/>
              </a:lnSpc>
              <a:spcBef>
                <a:spcPts val="300"/>
              </a:spcBef>
            </a:pPr>
            <a:r>
              <a:rPr kumimoji="0" lang="ja-JP" altLang="en-US" sz="1400" b="0" i="0" u="none" strike="noStrike" cap="none" spc="-130"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現在の</a:t>
            </a:r>
            <a:r>
              <a:rPr kumimoji="0" lang="en-US" altLang="ja-JP" sz="1400" b="0" i="0" u="none" strike="noStrike" cap="none" spc="-130"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20</a:t>
            </a:r>
            <a:r>
              <a:rPr kumimoji="0" lang="ja-JP" altLang="en-US" sz="1400" b="0" i="0" u="none" strike="noStrike" cap="none" spc="-130"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種類の病気</a:t>
            </a:r>
            <a:r>
              <a:rPr kumimoji="0" lang="ja-JP" altLang="en-US" sz="1400" b="0" i="0" u="none" strike="noStrike" cap="none" spc="-130"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の検査に用いているろ紙血を使用するので、赤ちゃんに新たな負担はありません。</a:t>
            </a:r>
            <a:endParaRPr lang="en-US" altLang="ja-JP" sz="1400" spc="-13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46" name="テキスト ボックス 45">
            <a:extLst>
              <a:ext uri="{FF2B5EF4-FFF2-40B4-BE49-F238E27FC236}">
                <a16:creationId xmlns:a16="http://schemas.microsoft.com/office/drawing/2014/main" id="{A27929F6-094F-46D8-A336-0B995A141637}"/>
              </a:ext>
            </a:extLst>
          </p:cNvPr>
          <p:cNvSpPr txBox="1"/>
          <p:nvPr/>
        </p:nvSpPr>
        <p:spPr>
          <a:xfrm>
            <a:off x="6934200" y="5208523"/>
            <a:ext cx="2895600" cy="646331"/>
          </a:xfrm>
          <a:prstGeom prst="rect">
            <a:avLst/>
          </a:prstGeom>
          <a:noFill/>
        </p:spPr>
        <p:txBody>
          <a:bodyPr wrap="square" rtlCol="0">
            <a:spAutoFit/>
          </a:bodyPr>
          <a:lstStyle/>
          <a:p>
            <a:pPr algn="ctr">
              <a:spcBef>
                <a:spcPts val="600"/>
              </a:spcBef>
            </a:pPr>
            <a:r>
              <a:rPr kumimoji="0" lang="ja-JP" altLang="en-US" b="1" i="0" u="none" strike="noStrike" normalizeH="0" baseline="0" dirty="0">
                <a:ln w="10160">
                  <a:noFill/>
                  <a:prstDash val="solid"/>
                </a:ln>
                <a:effectLst>
                  <a:outerShdw blurRad="50800" dist="38100" dir="8100000" algn="tr" rotWithShape="0">
                    <a:prstClr val="black">
                      <a:alpha val="40000"/>
                    </a:prst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疑問や不安がありましたら</a:t>
            </a:r>
            <a:br>
              <a:rPr kumimoji="0" lang="en-US" altLang="ja-JP" b="1" i="0" u="none" strike="noStrike" normalizeH="0" baseline="0" dirty="0">
                <a:ln w="10160">
                  <a:noFill/>
                  <a:prstDash val="solid"/>
                </a:ln>
                <a:effectLst>
                  <a:outerShdw blurRad="50800" dist="38100" dir="8100000" algn="tr" rotWithShape="0">
                    <a:prstClr val="black">
                      <a:alpha val="40000"/>
                    </a:prst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br>
            <a:r>
              <a:rPr kumimoji="0" lang="ja-JP" altLang="en-US" b="1" i="0" u="none" strike="noStrike" normalizeH="0" baseline="0" dirty="0">
                <a:ln w="10160">
                  <a:noFill/>
                  <a:prstDash val="solid"/>
                </a:ln>
                <a:effectLst>
                  <a:outerShdw blurRad="50800" dist="38100" dir="8100000" algn="tr" rotWithShape="0">
                    <a:prstClr val="black">
                      <a:alpha val="40000"/>
                    </a:prst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下記にご相談ください。</a:t>
            </a:r>
            <a:endParaRPr kumimoji="0" lang="ja-JP" altLang="en-US" b="1" i="0" u="none" strike="noStrike" normalizeH="0" baseline="0" dirty="0">
              <a:ln w="10160">
                <a:noFill/>
                <a:prstDash val="solid"/>
              </a:ln>
              <a:effectLst>
                <a:outerShdw blurRad="50800" dist="38100" dir="8100000" algn="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50" name="テキスト ボックス 49">
            <a:extLst>
              <a:ext uri="{FF2B5EF4-FFF2-40B4-BE49-F238E27FC236}">
                <a16:creationId xmlns:a16="http://schemas.microsoft.com/office/drawing/2014/main" id="{BDBECD65-0E5A-43E4-9364-9B197C258248}"/>
              </a:ext>
            </a:extLst>
          </p:cNvPr>
          <p:cNvSpPr txBox="1"/>
          <p:nvPr/>
        </p:nvSpPr>
        <p:spPr>
          <a:xfrm>
            <a:off x="6756019" y="5994009"/>
            <a:ext cx="3251961" cy="1377428"/>
          </a:xfrm>
          <a:prstGeom prst="rect">
            <a:avLst/>
          </a:prstGeom>
          <a:noFill/>
        </p:spPr>
        <p:txBody>
          <a:bodyPr wrap="square" rtlCol="0">
            <a:spAutoFit/>
          </a:bodyPr>
          <a:lstStyle/>
          <a:p>
            <a:pPr>
              <a:lnSpc>
                <a:spcPct val="120000"/>
              </a:lnSpc>
              <a:spcBef>
                <a:spcPts val="600"/>
              </a:spcBef>
            </a:pPr>
            <a:r>
              <a:rPr lang="ja-JP" altLang="en-US" sz="1400" b="1" spc="-7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鹿児島県保健福祉部</a:t>
            </a:r>
            <a:endParaRPr lang="en-US" altLang="ja-JP" sz="1400" b="1" spc="-7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20000"/>
              </a:lnSpc>
              <a:spcBef>
                <a:spcPts val="600"/>
              </a:spcBef>
            </a:pPr>
            <a:r>
              <a:rPr lang="ja-JP" altLang="en-US" sz="1400" b="1" spc="-7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子ども政策局子育て支援課</a:t>
            </a:r>
            <a:endParaRPr lang="en-US" altLang="ja-JP" sz="1400" b="1" spc="-7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20000"/>
              </a:lnSpc>
              <a:spcBef>
                <a:spcPts val="600"/>
              </a:spcBef>
            </a:pPr>
            <a:r>
              <a:rPr kumimoji="0" lang="ja-JP" altLang="en-US"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〒８９０－８５７７　鹿児島市鴨池新町</a:t>
            </a:r>
            <a:r>
              <a:rPr kumimoji="0" lang="en-US" altLang="ja-JP"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10</a:t>
            </a:r>
            <a:r>
              <a:rPr kumimoji="0" lang="ja-JP" altLang="en-US"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番</a:t>
            </a:r>
            <a:r>
              <a:rPr kumimoji="0" lang="en-US" altLang="ja-JP"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a:t>
            </a:r>
            <a:r>
              <a:rPr kumimoji="0" lang="ja-JP" altLang="en-US"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号　　　　　　　　　　　　</a:t>
            </a:r>
            <a:endParaRPr kumimoji="0" lang="en-US" altLang="ja-JP"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20000"/>
              </a:lnSpc>
              <a:spcBef>
                <a:spcPts val="600"/>
              </a:spcBef>
            </a:pPr>
            <a:r>
              <a:rPr kumimoji="0" lang="en-US" altLang="ja-JP"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TEL</a:t>
            </a:r>
            <a:r>
              <a:rPr kumimoji="0" lang="ja-JP" altLang="en-US"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０９９－２８６－２７７９</a:t>
            </a:r>
            <a:endParaRPr kumimoji="0" lang="ja-JP" altLang="en-US" sz="1200" b="1"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1227A115-E89B-387E-F1E6-06071B812159}"/>
              </a:ext>
            </a:extLst>
          </p:cNvPr>
          <p:cNvSpPr txBox="1"/>
          <p:nvPr/>
        </p:nvSpPr>
        <p:spPr>
          <a:xfrm>
            <a:off x="224288" y="2824621"/>
            <a:ext cx="6353175" cy="1803635"/>
          </a:xfrm>
          <a:prstGeom prst="rect">
            <a:avLst/>
          </a:prstGeom>
          <a:noFill/>
        </p:spPr>
        <p:txBody>
          <a:bodyPr wrap="square" rtlCol="0">
            <a:spAutoFit/>
          </a:bodyPr>
          <a:lstStyle/>
          <a:p>
            <a:pPr algn="just">
              <a:lnSpc>
                <a:spcPts val="2000"/>
              </a:lnSpc>
              <a:spcBef>
                <a:spcPts val="600"/>
              </a:spcBef>
            </a:pPr>
            <a:r>
              <a:rPr kumimoji="0" lang="ja-JP" altLang="en-US" sz="1200" b="0" i="0" u="none" strike="noStrike" cap="none" spc="-50" normalizeH="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kumimoji="0" lang="ja-JP" altLang="en-US" sz="1200" b="0" i="0" u="none" strike="noStrike" cap="none" spc="-50" normalizeH="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全身の筋力低下が進行し、治療しないと乳児期に亡くなることもある病気です。</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大多数は　乳児期に発症します。出生２万人</a:t>
            </a:r>
            <a:r>
              <a:rPr lang="ja-JP" altLang="en-US"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あ</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たり１人の割合で</a:t>
            </a:r>
            <a:r>
              <a:rPr kumimoji="0" lang="en-US" altLang="ja-JP"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SMA</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をもつ赤ちゃんが生まれるとされています。</a:t>
            </a:r>
            <a:endParaRPr kumimoji="0" lang="en-US" altLang="ja-JP"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2000"/>
              </a:lnSpc>
              <a:spcBef>
                <a:spcPts val="600"/>
              </a:spcBef>
            </a:pPr>
            <a:r>
              <a:rPr lang="ja-JP" altLang="en-US" sz="120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核酸治療薬や、遺伝子治療を用いて、有効な治療を行う事が可能です。</a:t>
            </a:r>
            <a:endParaRPr lang="en-US" altLang="ja-JP" sz="120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2000"/>
              </a:lnSpc>
              <a:spcBef>
                <a:spcPts val="600"/>
              </a:spcBef>
            </a:pP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詳しくは、ホームページをご覧下さい。</a:t>
            </a:r>
            <a:endParaRPr kumimoji="0" lang="en-US" altLang="ja-JP"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1600"/>
              </a:lnSpc>
              <a:spcBef>
                <a:spcPts val="600"/>
              </a:spcBef>
            </a:pP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kumimoji="0" lang="en-US" altLang="ja-JP"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https://www.sma-rt.org/sma.html</a:t>
            </a: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endParaRPr kumimoji="0" lang="ja-JP" altLang="en-US" sz="12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47" name="テキスト ボックス 46">
            <a:extLst>
              <a:ext uri="{FF2B5EF4-FFF2-40B4-BE49-F238E27FC236}">
                <a16:creationId xmlns:a16="http://schemas.microsoft.com/office/drawing/2014/main" id="{EAF8F552-C6FA-47A5-A7CB-68D99F69686C}"/>
              </a:ext>
            </a:extLst>
          </p:cNvPr>
          <p:cNvSpPr txBox="1"/>
          <p:nvPr/>
        </p:nvSpPr>
        <p:spPr>
          <a:xfrm>
            <a:off x="280986" y="5455452"/>
            <a:ext cx="6248400" cy="2098588"/>
          </a:xfrm>
          <a:prstGeom prst="rect">
            <a:avLst/>
          </a:prstGeom>
          <a:noFill/>
        </p:spPr>
        <p:txBody>
          <a:bodyPr wrap="square" rtlCol="0">
            <a:spAutoFit/>
          </a:bodyPr>
          <a:lstStyle/>
          <a:p>
            <a:pPr algn="just">
              <a:lnSpc>
                <a:spcPts val="2000"/>
              </a:lnSpc>
              <a:spcBef>
                <a:spcPts val="600"/>
              </a:spcBef>
            </a:pPr>
            <a:r>
              <a:rPr kumimoji="0" lang="ja-JP" altLang="en-US" sz="12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rPr>
              <a:t>乳幼児期から感染症を繰り返し、治療しないと乳児期に亡くなることもある病気で、生まれつきの免疫不全症の中で最も重症な病気です</a:t>
            </a:r>
            <a:r>
              <a:rPr lang="ja-JP" altLang="en-US" sz="1200" dirty="0">
                <a:latin typeface="UD デジタル 教科書体 NP-R" panose="02020400000000000000" pitchFamily="18" charset="-128"/>
                <a:ea typeface="UD デジタル 教科書体 NP-R" panose="02020400000000000000" pitchFamily="18" charset="-128"/>
              </a:rPr>
              <a:t>。</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出生５万人</a:t>
            </a:r>
            <a:r>
              <a:rPr lang="ja-JP" altLang="en-US"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あ</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たり１人の割合で</a:t>
            </a:r>
            <a:r>
              <a:rPr kumimoji="0" lang="en-US" altLang="ja-JP"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SCID</a:t>
            </a:r>
            <a:r>
              <a:rPr lang="ja-JP" altLang="en-US"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をもつ</a:t>
            </a:r>
            <a:r>
              <a:rPr kumimoji="0" lang="ja-JP" altLang="en-US"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赤ちゃんが生まれるとされています。</a:t>
            </a:r>
            <a:endParaRPr kumimoji="0" lang="en-US" altLang="ja-JP" sz="1200" b="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2000"/>
              </a:lnSpc>
              <a:spcBef>
                <a:spcPts val="600"/>
              </a:spcBef>
            </a:pPr>
            <a:r>
              <a:rPr lang="ja-JP" altLang="en-US" sz="120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免疫グロブリン</a:t>
            </a:r>
            <a:r>
              <a:rPr lang="ja-JP" altLang="en-US"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の注射や、抗菌薬などで感染症を予防しつつ、臍帯血移植や骨髄移植で根治することが可能です。</a:t>
            </a:r>
            <a:endParaRPr lang="en-US" altLang="ja-JP"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2000"/>
              </a:lnSpc>
              <a:spcBef>
                <a:spcPts val="600"/>
              </a:spcBef>
            </a:pP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詳しくは、ホームページをご覧下さい。</a:t>
            </a:r>
            <a:endParaRPr kumimoji="0" lang="en-US" altLang="ja-JP"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gn="just">
              <a:lnSpc>
                <a:spcPts val="2000"/>
              </a:lnSpc>
              <a:spcBef>
                <a:spcPts val="600"/>
              </a:spcBef>
            </a:pPr>
            <a:r>
              <a:rPr lang="ja-JP" altLang="en-US" sz="1200" dirty="0">
                <a:solidFill>
                  <a:srgbClr val="0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kumimoji="0" lang="en-US" altLang="ja-JP"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https://pidj-nbs.jp/scid.html</a:t>
            </a:r>
            <a:r>
              <a:rPr kumimoji="0" lang="ja-JP" altLang="en-US" sz="12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endParaRPr kumimoji="0" lang="ja-JP" altLang="en-US" sz="12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pic>
        <p:nvPicPr>
          <p:cNvPr id="4" name="図 3">
            <a:extLst>
              <a:ext uri="{FF2B5EF4-FFF2-40B4-BE49-F238E27FC236}">
                <a16:creationId xmlns:a16="http://schemas.microsoft.com/office/drawing/2014/main" id="{20FBA12E-9AEA-E35F-5C88-37914D0DFCC0}"/>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5401159" y="3704871"/>
            <a:ext cx="1050063" cy="1050063"/>
          </a:xfrm>
          <a:prstGeom prst="rect">
            <a:avLst/>
          </a:prstGeom>
          <a:noFill/>
          <a:ln>
            <a:noFill/>
          </a:ln>
        </p:spPr>
      </p:pic>
      <p:sp>
        <p:nvSpPr>
          <p:cNvPr id="18" name="テキスト ボックス 17">
            <a:extLst>
              <a:ext uri="{FF2B5EF4-FFF2-40B4-BE49-F238E27FC236}">
                <a16:creationId xmlns:a16="http://schemas.microsoft.com/office/drawing/2014/main" id="{31B05857-87C9-755E-D974-B10C68B1DA62}"/>
              </a:ext>
            </a:extLst>
          </p:cNvPr>
          <p:cNvSpPr txBox="1"/>
          <p:nvPr/>
        </p:nvSpPr>
        <p:spPr>
          <a:xfrm>
            <a:off x="628125" y="2216187"/>
            <a:ext cx="1822557" cy="215444"/>
          </a:xfrm>
          <a:prstGeom prst="rect">
            <a:avLst/>
          </a:prstGeom>
          <a:noFill/>
        </p:spPr>
        <p:txBody>
          <a:bodyPr wrap="square" rtlCol="0">
            <a:spAutoFit/>
          </a:bodyPr>
          <a:lstStyle/>
          <a:p>
            <a:pPr>
              <a:spcBef>
                <a:spcPts val="600"/>
              </a:spcBef>
            </a:pPr>
            <a:r>
              <a:rPr lang="ja-JP" altLang="en-US" sz="8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せきずいせいきんいしゅくしょう</a:t>
            </a:r>
            <a:endParaRPr kumimoji="0" lang="ja-JP" altLang="en-US" sz="8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a:extLst>
              <a:ext uri="{FF2B5EF4-FFF2-40B4-BE49-F238E27FC236}">
                <a16:creationId xmlns:a16="http://schemas.microsoft.com/office/drawing/2014/main" id="{306D5590-2A5F-F193-46A0-ADAECF7CD13D}"/>
              </a:ext>
            </a:extLst>
          </p:cNvPr>
          <p:cNvSpPr txBox="1"/>
          <p:nvPr/>
        </p:nvSpPr>
        <p:spPr>
          <a:xfrm>
            <a:off x="525952" y="4839784"/>
            <a:ext cx="1945500" cy="215444"/>
          </a:xfrm>
          <a:prstGeom prst="rect">
            <a:avLst/>
          </a:prstGeom>
          <a:noFill/>
        </p:spPr>
        <p:txBody>
          <a:bodyPr wrap="square" rtlCol="0">
            <a:spAutoFit/>
          </a:bodyPr>
          <a:lstStyle/>
          <a:p>
            <a:pPr>
              <a:spcBef>
                <a:spcPts val="600"/>
              </a:spcBef>
            </a:pPr>
            <a:r>
              <a:rPr lang="ja-JP" altLang="en-US" sz="8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じゅうしょうふくごうめんえきふぜんしょう</a:t>
            </a:r>
            <a:endParaRPr kumimoji="0" lang="ja-JP" altLang="en-US" sz="8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1" name="テキスト ボックス 20">
            <a:extLst>
              <a:ext uri="{FF2B5EF4-FFF2-40B4-BE49-F238E27FC236}">
                <a16:creationId xmlns:a16="http://schemas.microsoft.com/office/drawing/2014/main" id="{874007B4-4EA2-FB58-EF86-FA936524EE08}"/>
              </a:ext>
            </a:extLst>
          </p:cNvPr>
          <p:cNvSpPr txBox="1"/>
          <p:nvPr/>
        </p:nvSpPr>
        <p:spPr>
          <a:xfrm>
            <a:off x="121067" y="1582092"/>
            <a:ext cx="3433833" cy="344261"/>
          </a:xfrm>
          <a:prstGeom prst="rect">
            <a:avLst/>
          </a:prstGeom>
          <a:noFill/>
        </p:spPr>
        <p:txBody>
          <a:bodyPr wrap="square" rtlCol="0">
            <a:spAutoFit/>
          </a:bodyPr>
          <a:lstStyle/>
          <a:p>
            <a:pPr algn="just">
              <a:lnSpc>
                <a:spcPct val="150000"/>
              </a:lnSpc>
            </a:pPr>
            <a:r>
              <a:rPr lang="en-US" altLang="ja-JP"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lang="ja-JP" altLang="en-US" sz="12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追加の２疾患についても公費で実施されます。</a:t>
            </a:r>
            <a:endParaRPr kumimoji="0" lang="ja-JP" altLang="en-US" sz="1200" b="0" i="0" u="none" strike="noStrike" cap="none" normalizeH="0" baseline="0" dirty="0">
              <a:ln>
                <a:noFill/>
              </a:ln>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1A4439BE-87AD-7716-7753-DC15CEEB36B6}"/>
              </a:ext>
            </a:extLst>
          </p:cNvPr>
          <p:cNvSpPr txBox="1"/>
          <p:nvPr/>
        </p:nvSpPr>
        <p:spPr>
          <a:xfrm>
            <a:off x="698848" y="198544"/>
            <a:ext cx="1822557" cy="200055"/>
          </a:xfrm>
          <a:prstGeom prst="rect">
            <a:avLst/>
          </a:prstGeom>
          <a:noFill/>
        </p:spPr>
        <p:txBody>
          <a:bodyPr wrap="square" rtlCol="0">
            <a:spAutoFit/>
          </a:bodyPr>
          <a:lstStyle/>
          <a:p>
            <a:pPr>
              <a:spcBef>
                <a:spcPts val="600"/>
              </a:spcBef>
            </a:pPr>
            <a:r>
              <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せんてんせいたいしゃいじょうしょう</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3" name="テキスト ボックス 22">
            <a:extLst>
              <a:ext uri="{FF2B5EF4-FFF2-40B4-BE49-F238E27FC236}">
                <a16:creationId xmlns:a16="http://schemas.microsoft.com/office/drawing/2014/main" id="{5A822230-6164-1C42-D1F1-3CC005AA7EC9}"/>
              </a:ext>
            </a:extLst>
          </p:cNvPr>
          <p:cNvSpPr txBox="1"/>
          <p:nvPr/>
        </p:nvSpPr>
        <p:spPr>
          <a:xfrm>
            <a:off x="1535543" y="3599035"/>
            <a:ext cx="801438" cy="200055"/>
          </a:xfrm>
          <a:prstGeom prst="rect">
            <a:avLst/>
          </a:prstGeom>
          <a:noFill/>
        </p:spPr>
        <p:txBody>
          <a:bodyPr wrap="square" rtlCol="0">
            <a:spAutoFit/>
          </a:bodyPr>
          <a:lstStyle/>
          <a:p>
            <a:pPr>
              <a:spcBef>
                <a:spcPts val="600"/>
              </a:spcBef>
            </a:pPr>
            <a:r>
              <a:rPr kumimoji="0" lang="ja-JP" altLang="en-US" sz="700" b="1"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いでんしちりょう</a:t>
            </a:r>
            <a:endParaRPr kumimoji="0" lang="ja-JP" altLang="en-US" sz="700" b="1"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a:extLst>
              <a:ext uri="{FF2B5EF4-FFF2-40B4-BE49-F238E27FC236}">
                <a16:creationId xmlns:a16="http://schemas.microsoft.com/office/drawing/2014/main" id="{4BD05D74-EAAF-213D-25D4-5B464C7A865B}"/>
              </a:ext>
            </a:extLst>
          </p:cNvPr>
          <p:cNvSpPr txBox="1"/>
          <p:nvPr/>
        </p:nvSpPr>
        <p:spPr>
          <a:xfrm>
            <a:off x="397282" y="3599035"/>
            <a:ext cx="924853" cy="200055"/>
          </a:xfrm>
          <a:prstGeom prst="rect">
            <a:avLst/>
          </a:prstGeom>
          <a:noFill/>
        </p:spPr>
        <p:txBody>
          <a:bodyPr wrap="square" rtlCol="0">
            <a:spAutoFit/>
          </a:bodyPr>
          <a:lstStyle/>
          <a:p>
            <a:pPr>
              <a:spcBef>
                <a:spcPts val="600"/>
              </a:spcBef>
            </a:pPr>
            <a:r>
              <a:rPr kumimoji="0" lang="ja-JP" altLang="en-US" sz="700" b="1"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かくさんちりょうやく</a:t>
            </a:r>
            <a:endParaRPr kumimoji="0" lang="ja-JP" altLang="en-US" sz="700" b="1"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5" name="テキスト ボックス 24">
            <a:extLst>
              <a:ext uri="{FF2B5EF4-FFF2-40B4-BE49-F238E27FC236}">
                <a16:creationId xmlns:a16="http://schemas.microsoft.com/office/drawing/2014/main" id="{C82D82D1-941D-E1C2-1955-03FBF497FEE7}"/>
              </a:ext>
            </a:extLst>
          </p:cNvPr>
          <p:cNvSpPr txBox="1"/>
          <p:nvPr/>
        </p:nvSpPr>
        <p:spPr>
          <a:xfrm>
            <a:off x="4770168" y="6228971"/>
            <a:ext cx="1083876" cy="200055"/>
          </a:xfrm>
          <a:prstGeom prst="rect">
            <a:avLst/>
          </a:prstGeom>
          <a:noFill/>
        </p:spPr>
        <p:txBody>
          <a:bodyPr wrap="square" rtlCol="0">
            <a:spAutoFit/>
          </a:bodyPr>
          <a:lstStyle/>
          <a:p>
            <a:pPr>
              <a:spcBef>
                <a:spcPts val="600"/>
              </a:spcBef>
            </a:pPr>
            <a:r>
              <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さいたいけついしょく</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sp>
        <p:nvSpPr>
          <p:cNvPr id="26" name="テキスト ボックス 25">
            <a:extLst>
              <a:ext uri="{FF2B5EF4-FFF2-40B4-BE49-F238E27FC236}">
                <a16:creationId xmlns:a16="http://schemas.microsoft.com/office/drawing/2014/main" id="{FA9B49B4-122E-87C3-DD52-205D50C4144B}"/>
              </a:ext>
            </a:extLst>
          </p:cNvPr>
          <p:cNvSpPr txBox="1"/>
          <p:nvPr/>
        </p:nvSpPr>
        <p:spPr>
          <a:xfrm>
            <a:off x="5732277" y="6241942"/>
            <a:ext cx="924853" cy="200055"/>
          </a:xfrm>
          <a:prstGeom prst="rect">
            <a:avLst/>
          </a:prstGeom>
          <a:noFill/>
        </p:spPr>
        <p:txBody>
          <a:bodyPr wrap="square" rtlCol="0">
            <a:spAutoFit/>
          </a:bodyPr>
          <a:lstStyle/>
          <a:p>
            <a:pPr>
              <a:spcBef>
                <a:spcPts val="600"/>
              </a:spcBef>
            </a:pPr>
            <a:r>
              <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こつずいいしょく</a:t>
            </a:r>
            <a:endParaRPr kumimoji="0" lang="ja-JP" altLang="en-US" sz="700" b="0" i="0" u="none" strike="noStrike" cap="none" normalizeH="0" baseline="0" dirty="0">
              <a:ln>
                <a:noFill/>
              </a:ln>
              <a:latin typeface="UD デジタル 教科書体 NK-B" panose="02020700000000000000" pitchFamily="18" charset="-128"/>
              <a:ea typeface="UD デジタル 教科書体 NK-B" panose="02020700000000000000" pitchFamily="18" charset="-128"/>
            </a:endParaRPr>
          </a:p>
        </p:txBody>
      </p:sp>
      <p:pic>
        <p:nvPicPr>
          <p:cNvPr id="27" name="図 26">
            <a:extLst>
              <a:ext uri="{FF2B5EF4-FFF2-40B4-BE49-F238E27FC236}">
                <a16:creationId xmlns:a16="http://schemas.microsoft.com/office/drawing/2014/main" id="{6423862A-C89C-B29E-4369-98AFCBEB7A42}"/>
              </a:ext>
            </a:extLst>
          </p:cNvPr>
          <p:cNvPicPr>
            <a:picLocks noChangeAspect="1"/>
          </p:cNvPicPr>
          <p:nvPr/>
        </p:nvPicPr>
        <p:blipFill>
          <a:blip r:embed="rId4"/>
          <a:stretch>
            <a:fillRect/>
          </a:stretch>
        </p:blipFill>
        <p:spPr>
          <a:xfrm>
            <a:off x="5481345" y="6675425"/>
            <a:ext cx="940831" cy="940831"/>
          </a:xfrm>
          <a:prstGeom prst="rect">
            <a:avLst/>
          </a:prstGeom>
        </p:spPr>
      </p:pic>
      <p:sp>
        <p:nvSpPr>
          <p:cNvPr id="3" name="テキスト ボックス 2">
            <a:extLst>
              <a:ext uri="{FF2B5EF4-FFF2-40B4-BE49-F238E27FC236}">
                <a16:creationId xmlns:a16="http://schemas.microsoft.com/office/drawing/2014/main" id="{AFB19E83-8ECC-AEA6-A353-3F277C1F6C2B}"/>
              </a:ext>
            </a:extLst>
          </p:cNvPr>
          <p:cNvSpPr txBox="1"/>
          <p:nvPr/>
        </p:nvSpPr>
        <p:spPr>
          <a:xfrm>
            <a:off x="6976989" y="2100883"/>
            <a:ext cx="2850273" cy="1047979"/>
          </a:xfrm>
          <a:prstGeom prst="rect">
            <a:avLst/>
          </a:prstGeom>
          <a:noFill/>
        </p:spPr>
        <p:txBody>
          <a:bodyPr wrap="square" rtlCol="0">
            <a:spAutoFit/>
          </a:bodyPr>
          <a:lstStyle/>
          <a:p>
            <a:pPr marL="0" marR="0" lvl="0" indent="0" algn="ctr" defTabSz="914400" rtl="0" eaLnBrk="1" fontAlgn="auto" latinLnBrk="0" hangingPunct="1">
              <a:lnSpc>
                <a:spcPts val="1800"/>
              </a:lnSpc>
              <a:spcBef>
                <a:spcPts val="300"/>
              </a:spcBef>
              <a:spcAft>
                <a:spcPts val="0"/>
              </a:spcAft>
              <a:buClrTx/>
              <a:buSzTx/>
              <a:buFontTx/>
              <a:buNone/>
              <a:tabLst/>
              <a:defRPr/>
            </a:pPr>
            <a:r>
              <a:rPr kumimoji="0" lang="ja-JP" altLang="en-US" sz="1400" b="0" i="0" u="none" strike="noStrike" kern="1200" cap="none" spc="-13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kumimoji="0" lang="ja-JP" altLang="en-US" sz="1600" b="0" i="0" u="none" strike="noStrike" kern="1200" cap="none" spc="0" normalizeH="0" baseline="0" noProof="0" dirty="0">
                <a:ln w="0"/>
                <a:solidFill>
                  <a:srgbClr val="009900"/>
                </a:solidFill>
                <a:effectLst>
                  <a:outerShdw blurRad="38100" dist="25400" dir="5400000" algn="ctr" rotWithShape="0">
                    <a:srgbClr val="6E747A">
                      <a:alpha val="43000"/>
                    </a:srgbClr>
                  </a:outerShdw>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検査の結果</a:t>
            </a:r>
          </a:p>
          <a:p>
            <a:pPr marL="0" marR="0" lvl="0" indent="0" algn="l" defTabSz="914400" rtl="0" eaLnBrk="1" fontAlgn="auto" latinLnBrk="0" hangingPunct="1">
              <a:lnSpc>
                <a:spcPts val="1800"/>
              </a:lnSpc>
              <a:spcBef>
                <a:spcPts val="30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結果は、陽性（疾患の可能性がある）・再検査・陰性</a:t>
            </a:r>
            <a:r>
              <a:rPr kumimoji="0" lang="ja-JP" altLang="en-US" sz="140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（疾患の可能性が低い）で判定されます。</a:t>
            </a:r>
            <a:endParaRPr kumimoji="0" lang="en-US" altLang="ja-JP" sz="140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28" name="テキスト ボックス 27">
            <a:extLst>
              <a:ext uri="{FF2B5EF4-FFF2-40B4-BE49-F238E27FC236}">
                <a16:creationId xmlns:a16="http://schemas.microsoft.com/office/drawing/2014/main" id="{07AF4443-FB6C-3611-39AB-EE7520396E6C}"/>
              </a:ext>
            </a:extLst>
          </p:cNvPr>
          <p:cNvSpPr txBox="1"/>
          <p:nvPr/>
        </p:nvSpPr>
        <p:spPr>
          <a:xfrm>
            <a:off x="6975199" y="3725148"/>
            <a:ext cx="2852063" cy="1009507"/>
          </a:xfrm>
          <a:prstGeom prst="rect">
            <a:avLst/>
          </a:prstGeom>
          <a:noFill/>
        </p:spPr>
        <p:txBody>
          <a:bodyPr wrap="square" rtlCol="0">
            <a:spAutoFit/>
          </a:bodyPr>
          <a:lstStyle/>
          <a:p>
            <a:pPr marL="0" marR="0" lvl="0" indent="0" algn="l" defTabSz="914400" rtl="0" eaLnBrk="1" fontAlgn="auto" latinLnBrk="0" hangingPunct="1">
              <a:lnSpc>
                <a:spcPts val="1800"/>
              </a:lnSpc>
              <a:spcBef>
                <a:spcPts val="300"/>
              </a:spcBef>
              <a:spcAft>
                <a:spcPts val="0"/>
              </a:spcAft>
              <a:buClrTx/>
              <a:buSzTx/>
              <a:buFontTx/>
              <a:buNone/>
              <a:tabLst/>
              <a:defRPr/>
            </a:pPr>
            <a:r>
              <a:rPr kumimoji="0" lang="ja-JP" altLang="en-US" sz="1400" b="0" i="0" u="none" strike="noStrike" kern="1200" cap="none" spc="-9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すぐに診断・治療ができる施設の医師に受診していただき、採血等での精密検査や根治治療が必要となることがあります。</a:t>
            </a:r>
          </a:p>
        </p:txBody>
      </p:sp>
      <p:sp>
        <p:nvSpPr>
          <p:cNvPr id="29" name="テキスト ボックス 28">
            <a:extLst>
              <a:ext uri="{FF2B5EF4-FFF2-40B4-BE49-F238E27FC236}">
                <a16:creationId xmlns:a16="http://schemas.microsoft.com/office/drawing/2014/main" id="{713AD728-3797-C7CA-5033-F4A4B9C3AD8F}"/>
              </a:ext>
            </a:extLst>
          </p:cNvPr>
          <p:cNvSpPr txBox="1"/>
          <p:nvPr/>
        </p:nvSpPr>
        <p:spPr>
          <a:xfrm>
            <a:off x="7054790" y="3357682"/>
            <a:ext cx="2852064" cy="338554"/>
          </a:xfrm>
          <a:prstGeom prst="rect">
            <a:avLst/>
          </a:prstGeom>
          <a:solidFill>
            <a:srgbClr val="FFC000"/>
          </a:solidFill>
          <a:scene3d>
            <a:camera prst="orthographicFront">
              <a:rot lat="4800000" lon="0" rev="0"/>
            </a:camera>
            <a:lightRig rig="threePt" dir="t"/>
          </a:scene3d>
          <a:sp3d z="76200"/>
        </p:spPr>
        <p:txBody>
          <a:bodyPr wrap="none" rtlCol="0">
            <a:spAutoFit/>
            <a:flatTx/>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0" lang="ja-JP" altLang="en-US" sz="1600" b="0" i="0" u="none" strike="noStrike" kern="1200" cap="none" spc="0" normalizeH="0" baseline="0" noProof="0" dirty="0">
                <a:ln w="0"/>
                <a:solidFill>
                  <a:srgbClr val="009900"/>
                </a:solidFill>
                <a:effectLst>
                  <a:outerShdw blurRad="38100" dist="25400" dir="5400000" algn="ctr" rotWithShape="0">
                    <a:srgbClr val="6E747A">
                      <a:alpha val="43000"/>
                    </a:srgbClr>
                  </a:outerShdw>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この検査で陽性となった場合</a:t>
            </a:r>
          </a:p>
        </p:txBody>
      </p:sp>
    </p:spTree>
    <p:extLst>
      <p:ext uri="{BB962C8B-B14F-4D97-AF65-F5344CB8AC3E}">
        <p14:creationId xmlns:p14="http://schemas.microsoft.com/office/powerpoint/2010/main" val="2362055681"/>
      </p:ext>
    </p:extLst>
  </p:cSld>
  <p:clrMapOvr>
    <a:masterClrMapping/>
  </p:clrMapOvr>
</p:sld>
</file>

<file path=ppt/theme/theme1.xml><?xml version="1.0" encoding="utf-8"?>
<a:theme xmlns:a="http://schemas.openxmlformats.org/drawingml/2006/main" name="3_カスタム デザイン">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8">
      <a:majorFont>
        <a:latin typeface="Bodoni MT"/>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63585981_TF44704734_Win32" id="{B4BC5E20-C56C-46AF-BCF7-15B4C970EC00}" vid="{8C35B3DF-73E8-41BD-AC9E-B871019E72E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8DBD1951F745C49B61ED57FD48748DD" ma:contentTypeVersion="12" ma:contentTypeDescription="新しいドキュメントを作成します。" ma:contentTypeScope="" ma:versionID="7a91c87d71c4963d315d80acbbcd24e4">
  <xsd:schema xmlns:xsd="http://www.w3.org/2001/XMLSchema" xmlns:xs="http://www.w3.org/2001/XMLSchema" xmlns:p="http://schemas.microsoft.com/office/2006/metadata/properties" xmlns:ns2="acb841ff-01e3-4afb-903f-193a21d2527d" xmlns:ns3="7f1e29f5-1aa2-4ed7-a4c5-0f459278da93" targetNamespace="http://schemas.microsoft.com/office/2006/metadata/properties" ma:root="true" ma:fieldsID="e16c2981a13d5d736e063b7cabc4b234" ns2:_="" ns3:_="">
    <xsd:import namespace="acb841ff-01e3-4afb-903f-193a21d2527d"/>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b841ff-01e3-4afb-903f-193a21d252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1464a6b6-4d2b-4317-9e16-3ba16f111bd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315BB2-44FF-49DE-ABC6-E74E6CC0916C}">
  <ds:schemaRefs>
    <ds:schemaRef ds:uri="http://schemas.microsoft.com/sharepoint/v3/contenttype/forms"/>
  </ds:schemaRefs>
</ds:datastoreItem>
</file>

<file path=customXml/itemProps2.xml><?xml version="1.0" encoding="utf-8"?>
<ds:datastoreItem xmlns:ds="http://schemas.openxmlformats.org/officeDocument/2006/customXml" ds:itemID="{4890322F-2964-44F7-A998-38CCC412BD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b841ff-01e3-4afb-903f-193a21d2527d"/>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角度のある 3 つ折りパンフレット</Template>
  <TotalTime>1664</TotalTime>
  <Words>620</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UD デジタル 教科書体 NK-B</vt:lpstr>
      <vt:lpstr>UD デジタル 教科書体 NK-R</vt:lpstr>
      <vt:lpstr>UD デジタル 教科書体 NP-R</vt:lpstr>
      <vt:lpstr>Univers</vt:lpstr>
      <vt:lpstr>Arial</vt:lpstr>
      <vt:lpstr>Times New Roman</vt:lpstr>
      <vt:lpstr>3_カスタム 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浦野 敦央 Atsuo Urano</dc:creator>
  <cp:lastModifiedBy>林 しおり</cp:lastModifiedBy>
  <cp:revision>74</cp:revision>
  <cp:lastPrinted>2023-11-07T03:27:05Z</cp:lastPrinted>
  <dcterms:created xsi:type="dcterms:W3CDTF">2022-07-13T11:46:10Z</dcterms:created>
  <dcterms:modified xsi:type="dcterms:W3CDTF">2024-09-19T05:16:06Z</dcterms:modified>
</cp:coreProperties>
</file>