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6840538" cy="10080625"/>
  <p:notesSz cx="6807200" cy="9939338"/>
  <p:defaultTextStyle>
    <a:defPPr>
      <a:defRPr lang="ja-JP"/>
    </a:defPPr>
    <a:lvl1pPr marL="0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1pPr>
    <a:lvl2pPr marL="451622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2pPr>
    <a:lvl3pPr marL="903244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3pPr>
    <a:lvl4pPr marL="1354866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4pPr>
    <a:lvl5pPr marL="1806489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5pPr>
    <a:lvl6pPr marL="2258111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6pPr>
    <a:lvl7pPr marL="2709733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7pPr>
    <a:lvl8pPr marL="3161355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8pPr>
    <a:lvl9pPr marL="3612977" algn="l" defTabSz="903244" rtl="0" eaLnBrk="1" latinLnBrk="0" hangingPunct="1">
      <a:defRPr kumimoji="1" sz="17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6" userDrawn="1">
          <p15:clr>
            <a:srgbClr val="A4A3A4"/>
          </p15:clr>
        </p15:guide>
        <p15:guide id="2" pos="21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>
      <p:cViewPr varScale="1">
        <p:scale>
          <a:sx n="78" d="100"/>
          <a:sy n="78" d="100"/>
        </p:scale>
        <p:origin x="3048" y="90"/>
      </p:cViewPr>
      <p:guideLst>
        <p:guide orient="horz" pos="3176"/>
        <p:guide pos="21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E98F2C6B-054D-40A8-9515-9187DCFEFA07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304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20908"/>
            <a:ext cx="5446396" cy="4472940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A4E082F3-9164-480B-94B6-8A6DFF6BE7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054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1pPr>
    <a:lvl2pPr marL="451622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2pPr>
    <a:lvl3pPr marL="903244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3pPr>
    <a:lvl4pPr marL="1354866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4pPr>
    <a:lvl5pPr marL="1806489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5pPr>
    <a:lvl6pPr marL="2258111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6pPr>
    <a:lvl7pPr marL="2709733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7pPr>
    <a:lvl8pPr marL="3161355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8pPr>
    <a:lvl9pPr marL="3612977" algn="l" defTabSz="903244" rtl="0" eaLnBrk="1" latinLnBrk="0" hangingPunct="1">
      <a:defRPr kumimoji="1" sz="118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3042" y="3131533"/>
            <a:ext cx="5814457" cy="21608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6083" y="5712354"/>
            <a:ext cx="4788376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5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0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5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61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6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91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6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22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86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25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59391" y="403696"/>
            <a:ext cx="1539121" cy="86012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027" y="403696"/>
            <a:ext cx="4503354" cy="86012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92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47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59" y="6477735"/>
            <a:ext cx="5814457" cy="2002125"/>
          </a:xfrm>
        </p:spPr>
        <p:txBody>
          <a:bodyPr anchor="t"/>
          <a:lstStyle>
            <a:lvl1pPr algn="l">
              <a:defRPr sz="4071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0359" y="4272604"/>
            <a:ext cx="5814457" cy="2205135"/>
          </a:xfrm>
        </p:spPr>
        <p:txBody>
          <a:bodyPr anchor="b"/>
          <a:lstStyle>
            <a:lvl1pPr marL="0" indent="0">
              <a:buNone/>
              <a:defRPr sz="2036">
                <a:solidFill>
                  <a:schemeClr val="tx1">
                    <a:tint val="75000"/>
                  </a:schemeClr>
                </a:solidFill>
              </a:defRPr>
            </a:lvl1pPr>
            <a:lvl2pPr marL="465273" indent="0">
              <a:buNone/>
              <a:defRPr sz="1832">
                <a:solidFill>
                  <a:schemeClr val="tx1">
                    <a:tint val="75000"/>
                  </a:schemeClr>
                </a:solidFill>
              </a:defRPr>
            </a:lvl2pPr>
            <a:lvl3pPr marL="930545" indent="0">
              <a:buNone/>
              <a:defRPr sz="1628">
                <a:solidFill>
                  <a:schemeClr val="tx1">
                    <a:tint val="75000"/>
                  </a:schemeClr>
                </a:solidFill>
              </a:defRPr>
            </a:lvl3pPr>
            <a:lvl4pPr marL="1395817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61089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326363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91637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256907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722181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05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027" y="2352150"/>
            <a:ext cx="3021238" cy="6652746"/>
          </a:xfrm>
        </p:spPr>
        <p:txBody>
          <a:bodyPr/>
          <a:lstStyle>
            <a:lvl1pPr>
              <a:defRPr sz="2850"/>
            </a:lvl1pPr>
            <a:lvl2pPr>
              <a:defRPr sz="2442"/>
            </a:lvl2pPr>
            <a:lvl3pPr>
              <a:defRPr sz="2036"/>
            </a:lvl3pPr>
            <a:lvl4pPr>
              <a:defRPr sz="1832"/>
            </a:lvl4pPr>
            <a:lvl5pPr>
              <a:defRPr sz="1832"/>
            </a:lvl5pPr>
            <a:lvl6pPr>
              <a:defRPr sz="1832"/>
            </a:lvl6pPr>
            <a:lvl7pPr>
              <a:defRPr sz="1832"/>
            </a:lvl7pPr>
            <a:lvl8pPr>
              <a:defRPr sz="1832"/>
            </a:lvl8pPr>
            <a:lvl9pPr>
              <a:defRPr sz="183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7274" y="2352150"/>
            <a:ext cx="3021238" cy="6652746"/>
          </a:xfrm>
        </p:spPr>
        <p:txBody>
          <a:bodyPr/>
          <a:lstStyle>
            <a:lvl1pPr>
              <a:defRPr sz="2850"/>
            </a:lvl1pPr>
            <a:lvl2pPr>
              <a:defRPr sz="2442"/>
            </a:lvl2pPr>
            <a:lvl3pPr>
              <a:defRPr sz="2036"/>
            </a:lvl3pPr>
            <a:lvl4pPr>
              <a:defRPr sz="1832"/>
            </a:lvl4pPr>
            <a:lvl5pPr>
              <a:defRPr sz="1832"/>
            </a:lvl5pPr>
            <a:lvl6pPr>
              <a:defRPr sz="1832"/>
            </a:lvl6pPr>
            <a:lvl7pPr>
              <a:defRPr sz="1832"/>
            </a:lvl7pPr>
            <a:lvl8pPr>
              <a:defRPr sz="1832"/>
            </a:lvl8pPr>
            <a:lvl9pPr>
              <a:defRPr sz="183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6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027" y="2256477"/>
            <a:ext cx="3022426" cy="940391"/>
          </a:xfrm>
        </p:spPr>
        <p:txBody>
          <a:bodyPr anchor="b"/>
          <a:lstStyle>
            <a:lvl1pPr marL="0" indent="0">
              <a:buNone/>
              <a:defRPr sz="2442" b="1"/>
            </a:lvl1pPr>
            <a:lvl2pPr marL="465273" indent="0">
              <a:buNone/>
              <a:defRPr sz="2036" b="1"/>
            </a:lvl2pPr>
            <a:lvl3pPr marL="930545" indent="0">
              <a:buNone/>
              <a:defRPr sz="1832" b="1"/>
            </a:lvl3pPr>
            <a:lvl4pPr marL="1395817" indent="0">
              <a:buNone/>
              <a:defRPr sz="1628" b="1"/>
            </a:lvl4pPr>
            <a:lvl5pPr marL="1861089" indent="0">
              <a:buNone/>
              <a:defRPr sz="1628" b="1"/>
            </a:lvl5pPr>
            <a:lvl6pPr marL="2326363" indent="0">
              <a:buNone/>
              <a:defRPr sz="1628" b="1"/>
            </a:lvl6pPr>
            <a:lvl7pPr marL="2791637" indent="0">
              <a:buNone/>
              <a:defRPr sz="1628" b="1"/>
            </a:lvl7pPr>
            <a:lvl8pPr marL="3256907" indent="0">
              <a:buNone/>
              <a:defRPr sz="1628" b="1"/>
            </a:lvl8pPr>
            <a:lvl9pPr marL="3722181" indent="0">
              <a:buNone/>
              <a:defRPr sz="162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027" y="3196867"/>
            <a:ext cx="3022426" cy="5808027"/>
          </a:xfrm>
        </p:spPr>
        <p:txBody>
          <a:bodyPr/>
          <a:lstStyle>
            <a:lvl1pPr>
              <a:defRPr sz="2442"/>
            </a:lvl1pPr>
            <a:lvl2pPr>
              <a:defRPr sz="2036"/>
            </a:lvl2pPr>
            <a:lvl3pPr>
              <a:defRPr sz="1832"/>
            </a:lvl3pPr>
            <a:lvl4pPr>
              <a:defRPr sz="1628"/>
            </a:lvl4pPr>
            <a:lvl5pPr>
              <a:defRPr sz="1628"/>
            </a:lvl5pPr>
            <a:lvl6pPr>
              <a:defRPr sz="1628"/>
            </a:lvl6pPr>
            <a:lvl7pPr>
              <a:defRPr sz="1628"/>
            </a:lvl7pPr>
            <a:lvl8pPr>
              <a:defRPr sz="1628"/>
            </a:lvl8pPr>
            <a:lvl9pPr>
              <a:defRPr sz="162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4904" y="2256477"/>
            <a:ext cx="3023613" cy="940391"/>
          </a:xfrm>
        </p:spPr>
        <p:txBody>
          <a:bodyPr anchor="b"/>
          <a:lstStyle>
            <a:lvl1pPr marL="0" indent="0">
              <a:buNone/>
              <a:defRPr sz="2442" b="1"/>
            </a:lvl1pPr>
            <a:lvl2pPr marL="465273" indent="0">
              <a:buNone/>
              <a:defRPr sz="2036" b="1"/>
            </a:lvl2pPr>
            <a:lvl3pPr marL="930545" indent="0">
              <a:buNone/>
              <a:defRPr sz="1832" b="1"/>
            </a:lvl3pPr>
            <a:lvl4pPr marL="1395817" indent="0">
              <a:buNone/>
              <a:defRPr sz="1628" b="1"/>
            </a:lvl4pPr>
            <a:lvl5pPr marL="1861089" indent="0">
              <a:buNone/>
              <a:defRPr sz="1628" b="1"/>
            </a:lvl5pPr>
            <a:lvl6pPr marL="2326363" indent="0">
              <a:buNone/>
              <a:defRPr sz="1628" b="1"/>
            </a:lvl6pPr>
            <a:lvl7pPr marL="2791637" indent="0">
              <a:buNone/>
              <a:defRPr sz="1628" b="1"/>
            </a:lvl7pPr>
            <a:lvl8pPr marL="3256907" indent="0">
              <a:buNone/>
              <a:defRPr sz="1628" b="1"/>
            </a:lvl8pPr>
            <a:lvl9pPr marL="3722181" indent="0">
              <a:buNone/>
              <a:defRPr sz="162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4904" y="3196867"/>
            <a:ext cx="3023613" cy="5808027"/>
          </a:xfrm>
        </p:spPr>
        <p:txBody>
          <a:bodyPr/>
          <a:lstStyle>
            <a:lvl1pPr>
              <a:defRPr sz="2442"/>
            </a:lvl1pPr>
            <a:lvl2pPr>
              <a:defRPr sz="2036"/>
            </a:lvl2pPr>
            <a:lvl3pPr>
              <a:defRPr sz="1832"/>
            </a:lvl3pPr>
            <a:lvl4pPr>
              <a:defRPr sz="1628"/>
            </a:lvl4pPr>
            <a:lvl5pPr>
              <a:defRPr sz="1628"/>
            </a:lvl5pPr>
            <a:lvl6pPr>
              <a:defRPr sz="1628"/>
            </a:lvl6pPr>
            <a:lvl7pPr>
              <a:defRPr sz="1628"/>
            </a:lvl7pPr>
            <a:lvl8pPr>
              <a:defRPr sz="1628"/>
            </a:lvl8pPr>
            <a:lvl9pPr>
              <a:defRPr sz="162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1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22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26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030" y="401360"/>
            <a:ext cx="2250490" cy="1708106"/>
          </a:xfrm>
        </p:spPr>
        <p:txBody>
          <a:bodyPr anchor="b"/>
          <a:lstStyle>
            <a:lvl1pPr algn="l">
              <a:defRPr sz="203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74466" y="401363"/>
            <a:ext cx="3824051" cy="8603535"/>
          </a:xfrm>
        </p:spPr>
        <p:txBody>
          <a:bodyPr/>
          <a:lstStyle>
            <a:lvl1pPr>
              <a:defRPr sz="3256"/>
            </a:lvl1pPr>
            <a:lvl2pPr>
              <a:defRPr sz="2850"/>
            </a:lvl2pPr>
            <a:lvl3pPr>
              <a:defRPr sz="2442"/>
            </a:lvl3pPr>
            <a:lvl4pPr>
              <a:defRPr sz="2036"/>
            </a:lvl4pPr>
            <a:lvl5pPr>
              <a:defRPr sz="2036"/>
            </a:lvl5pPr>
            <a:lvl6pPr>
              <a:defRPr sz="2036"/>
            </a:lvl6pPr>
            <a:lvl7pPr>
              <a:defRPr sz="2036"/>
            </a:lvl7pPr>
            <a:lvl8pPr>
              <a:defRPr sz="2036"/>
            </a:lvl8pPr>
            <a:lvl9pPr>
              <a:defRPr sz="203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030" y="2109470"/>
            <a:ext cx="2250490" cy="6895429"/>
          </a:xfrm>
        </p:spPr>
        <p:txBody>
          <a:bodyPr/>
          <a:lstStyle>
            <a:lvl1pPr marL="0" indent="0">
              <a:buNone/>
              <a:defRPr sz="1425"/>
            </a:lvl1pPr>
            <a:lvl2pPr marL="465273" indent="0">
              <a:buNone/>
              <a:defRPr sz="1222"/>
            </a:lvl2pPr>
            <a:lvl3pPr marL="930545" indent="0">
              <a:buNone/>
              <a:defRPr sz="1017"/>
            </a:lvl3pPr>
            <a:lvl4pPr marL="1395817" indent="0">
              <a:buNone/>
              <a:defRPr sz="916"/>
            </a:lvl4pPr>
            <a:lvl5pPr marL="1861089" indent="0">
              <a:buNone/>
              <a:defRPr sz="916"/>
            </a:lvl5pPr>
            <a:lvl6pPr marL="2326363" indent="0">
              <a:buNone/>
              <a:defRPr sz="916"/>
            </a:lvl6pPr>
            <a:lvl7pPr marL="2791637" indent="0">
              <a:buNone/>
              <a:defRPr sz="916"/>
            </a:lvl7pPr>
            <a:lvl8pPr marL="3256907" indent="0">
              <a:buNone/>
              <a:defRPr sz="916"/>
            </a:lvl8pPr>
            <a:lvl9pPr marL="3722181" indent="0">
              <a:buNone/>
              <a:defRPr sz="91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5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0794" y="7056443"/>
            <a:ext cx="4104323" cy="833053"/>
          </a:xfrm>
        </p:spPr>
        <p:txBody>
          <a:bodyPr anchor="b"/>
          <a:lstStyle>
            <a:lvl1pPr algn="l">
              <a:defRPr sz="203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0794" y="900724"/>
            <a:ext cx="4104323" cy="6048375"/>
          </a:xfrm>
        </p:spPr>
        <p:txBody>
          <a:bodyPr/>
          <a:lstStyle>
            <a:lvl1pPr marL="0" indent="0">
              <a:buNone/>
              <a:defRPr sz="3256"/>
            </a:lvl1pPr>
            <a:lvl2pPr marL="465273" indent="0">
              <a:buNone/>
              <a:defRPr sz="2850"/>
            </a:lvl2pPr>
            <a:lvl3pPr marL="930545" indent="0">
              <a:buNone/>
              <a:defRPr sz="2442"/>
            </a:lvl3pPr>
            <a:lvl4pPr marL="1395817" indent="0">
              <a:buNone/>
              <a:defRPr sz="2036"/>
            </a:lvl4pPr>
            <a:lvl5pPr marL="1861089" indent="0">
              <a:buNone/>
              <a:defRPr sz="2036"/>
            </a:lvl5pPr>
            <a:lvl6pPr marL="2326363" indent="0">
              <a:buNone/>
              <a:defRPr sz="2036"/>
            </a:lvl6pPr>
            <a:lvl7pPr marL="2791637" indent="0">
              <a:buNone/>
              <a:defRPr sz="2036"/>
            </a:lvl7pPr>
            <a:lvl8pPr marL="3256907" indent="0">
              <a:buNone/>
              <a:defRPr sz="2036"/>
            </a:lvl8pPr>
            <a:lvl9pPr marL="3722181" indent="0">
              <a:buNone/>
              <a:defRPr sz="203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0794" y="7889493"/>
            <a:ext cx="4104323" cy="1183072"/>
          </a:xfrm>
        </p:spPr>
        <p:txBody>
          <a:bodyPr/>
          <a:lstStyle>
            <a:lvl1pPr marL="0" indent="0">
              <a:buNone/>
              <a:defRPr sz="1425"/>
            </a:lvl1pPr>
            <a:lvl2pPr marL="465273" indent="0">
              <a:buNone/>
              <a:defRPr sz="1222"/>
            </a:lvl2pPr>
            <a:lvl3pPr marL="930545" indent="0">
              <a:buNone/>
              <a:defRPr sz="1017"/>
            </a:lvl3pPr>
            <a:lvl4pPr marL="1395817" indent="0">
              <a:buNone/>
              <a:defRPr sz="916"/>
            </a:lvl4pPr>
            <a:lvl5pPr marL="1861089" indent="0">
              <a:buNone/>
              <a:defRPr sz="916"/>
            </a:lvl5pPr>
            <a:lvl6pPr marL="2326363" indent="0">
              <a:buNone/>
              <a:defRPr sz="916"/>
            </a:lvl6pPr>
            <a:lvl7pPr marL="2791637" indent="0">
              <a:buNone/>
              <a:defRPr sz="916"/>
            </a:lvl7pPr>
            <a:lvl8pPr marL="3256907" indent="0">
              <a:buNone/>
              <a:defRPr sz="916"/>
            </a:lvl8pPr>
            <a:lvl9pPr marL="3722181" indent="0">
              <a:buNone/>
              <a:defRPr sz="91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90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027" y="403692"/>
            <a:ext cx="6156485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027" y="2352150"/>
            <a:ext cx="6156485" cy="6652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027" y="9343251"/>
            <a:ext cx="1596125" cy="536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F3669-0671-41B0-85E6-69FDEC482680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37185" y="9343251"/>
            <a:ext cx="2166170" cy="536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02386" y="9343251"/>
            <a:ext cx="1596125" cy="536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6EC43-12A5-4880-A30D-18186F7D7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20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0545" rtl="0" eaLnBrk="1" latinLnBrk="0" hangingPunct="1">
        <a:spcBef>
          <a:spcPct val="0"/>
        </a:spcBef>
        <a:buNone/>
        <a:defRPr kumimoji="1" sz="4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955" indent="-348955" algn="l" defTabSz="93054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56" kern="1200">
          <a:solidFill>
            <a:schemeClr val="tx1"/>
          </a:solidFill>
          <a:latin typeface="+mn-lt"/>
          <a:ea typeface="+mn-ea"/>
          <a:cs typeface="+mn-cs"/>
        </a:defRPr>
      </a:lvl1pPr>
      <a:lvl2pPr marL="756068" indent="-290797" algn="l" defTabSz="93054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50" kern="1200">
          <a:solidFill>
            <a:schemeClr val="tx1"/>
          </a:solidFill>
          <a:latin typeface="+mn-lt"/>
          <a:ea typeface="+mn-ea"/>
          <a:cs typeface="+mn-cs"/>
        </a:defRPr>
      </a:lvl2pPr>
      <a:lvl3pPr marL="1163181" indent="-232636" algn="l" defTabSz="93054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42" kern="1200">
          <a:solidFill>
            <a:schemeClr val="tx1"/>
          </a:solidFill>
          <a:latin typeface="+mn-lt"/>
          <a:ea typeface="+mn-ea"/>
          <a:cs typeface="+mn-cs"/>
        </a:defRPr>
      </a:lvl3pPr>
      <a:lvl4pPr marL="1628455" indent="-232636" algn="l" defTabSz="93054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36" kern="1200">
          <a:solidFill>
            <a:schemeClr val="tx1"/>
          </a:solidFill>
          <a:latin typeface="+mn-lt"/>
          <a:ea typeface="+mn-ea"/>
          <a:cs typeface="+mn-cs"/>
        </a:defRPr>
      </a:lvl4pPr>
      <a:lvl5pPr marL="2093727" indent="-232636" algn="l" defTabSz="93054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36" kern="1200">
          <a:solidFill>
            <a:schemeClr val="tx1"/>
          </a:solidFill>
          <a:latin typeface="+mn-lt"/>
          <a:ea typeface="+mn-ea"/>
          <a:cs typeface="+mn-cs"/>
        </a:defRPr>
      </a:lvl5pPr>
      <a:lvl6pPr marL="2559000" indent="-232636" algn="l" defTabSz="93054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36" kern="1200">
          <a:solidFill>
            <a:schemeClr val="tx1"/>
          </a:solidFill>
          <a:latin typeface="+mn-lt"/>
          <a:ea typeface="+mn-ea"/>
          <a:cs typeface="+mn-cs"/>
        </a:defRPr>
      </a:lvl6pPr>
      <a:lvl7pPr marL="3024271" indent="-232636" algn="l" defTabSz="93054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36" kern="1200">
          <a:solidFill>
            <a:schemeClr val="tx1"/>
          </a:solidFill>
          <a:latin typeface="+mn-lt"/>
          <a:ea typeface="+mn-ea"/>
          <a:cs typeface="+mn-cs"/>
        </a:defRPr>
      </a:lvl7pPr>
      <a:lvl8pPr marL="3489545" indent="-232636" algn="l" defTabSz="93054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36" kern="1200">
          <a:solidFill>
            <a:schemeClr val="tx1"/>
          </a:solidFill>
          <a:latin typeface="+mn-lt"/>
          <a:ea typeface="+mn-ea"/>
          <a:cs typeface="+mn-cs"/>
        </a:defRPr>
      </a:lvl8pPr>
      <a:lvl9pPr marL="3954818" indent="-232636" algn="l" defTabSz="93054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1pPr>
      <a:lvl2pPr marL="465273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2pPr>
      <a:lvl3pPr marL="930545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3pPr>
      <a:lvl4pPr marL="1395817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4pPr>
      <a:lvl5pPr marL="1861089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5pPr>
      <a:lvl6pPr marL="2326363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6pPr>
      <a:lvl7pPr marL="2791637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7pPr>
      <a:lvl8pPr marL="3256907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8pPr>
      <a:lvl9pPr marL="3722181" algn="l" defTabSz="930545" rtl="0" eaLnBrk="1" latinLnBrk="0" hangingPunct="1">
        <a:defRPr kumimoji="1" sz="18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9460" y="391310"/>
            <a:ext cx="590071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令和７年度アセッサー講習費用助成事業の募集について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3D6A74-DFD3-4104-9A48-5278311A09B7}"/>
              </a:ext>
            </a:extLst>
          </p:cNvPr>
          <p:cNvSpPr txBox="1"/>
          <p:nvPr/>
        </p:nvSpPr>
        <p:spPr>
          <a:xfrm>
            <a:off x="341603" y="2286496"/>
            <a:ext cx="6149717" cy="39241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事業概要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介護プロフェッショナルキャリア段位制度の活用により，介護職員の定着と新規参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入を促進するため，介護事業所に就労する介護職員（非常勤を除く）が受講する「ア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セッサー（評価者）講習」の受講料を，雇用する介護サービス事業所等が負担した場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合，その費用の一部を県が助成します。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▷　介護プロフェッショナルキャリア段位制度とは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介護職員の資質向上を目的として，平成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年度に内閣府の実践キャリア・アップ戦略と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してスタートし，介護の基本技術をはじめ，感染症対策，地域包括システムへの取組等，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介護職員の現場スキルを確実に「できる」ようにするための人材育成プログラムです。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▷アセッサー（評価者）とは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アセッサーは，介護プロフェッショナルキャリア段位制度において，施設・事業所ごと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に職員の実践的スキルを評価する者です。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アセッサー講習を修了することにより，アセッサーとして正式に登録され，事業所・施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設内での内部評価を行うことができます。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▷アセッサー講習の概要及び受講申込について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受講申込み等については「一般社団法人シルバーサービス振興会」の介護キャリア段位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制度専用ホームページをご覧ください。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アセッサー講習は全て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ラーニングにて実施します。インターネットに接続できる一定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のパソコン等の環境があれば、ご自宅や介護サービス事業所等で受講が完結します。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8C407A-502E-4E97-8604-A78BE578BED1}"/>
              </a:ext>
            </a:extLst>
          </p:cNvPr>
          <p:cNvSpPr txBox="1"/>
          <p:nvPr/>
        </p:nvSpPr>
        <p:spPr>
          <a:xfrm>
            <a:off x="448897" y="8506930"/>
            <a:ext cx="5881273" cy="1015663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問合せ先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890-8577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鹿児島市鴨池新町</a:t>
            </a:r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10-1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鹿児島県　高齢者生き生き推進課　介護保険室　事業者指導係　石川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(099)-286-2687</a:t>
            </a: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（直通）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zh-TW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(099)-286-5554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メール　</a:t>
            </a:r>
            <a:r>
              <a:rPr lang="en-US" altLang="ja-JP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k-jigyo@pref.kagoshima.lg.jp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7D38A6-A40B-4C8F-A343-F1561C06EAEA}"/>
              </a:ext>
            </a:extLst>
          </p:cNvPr>
          <p:cNvSpPr txBox="1"/>
          <p:nvPr/>
        </p:nvSpPr>
        <p:spPr>
          <a:xfrm>
            <a:off x="649156" y="9583672"/>
            <a:ext cx="565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県ホームページ＞健康・福祉＞高齢者・介護保険＞介護人材確保に向けた取組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＞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令和７年度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アセッサー講習費用助成事業の募集について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6692F5-F6C9-48DC-8FA1-A02CBBB3C4B7}"/>
              </a:ext>
            </a:extLst>
          </p:cNvPr>
          <p:cNvSpPr txBox="1"/>
          <p:nvPr/>
        </p:nvSpPr>
        <p:spPr>
          <a:xfrm>
            <a:off x="341603" y="6210813"/>
            <a:ext cx="5881273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　事業内容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（１）補助対象者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以下の事業を運営する法人（介護サービス事業者等）で，事業所等に就労し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いる介護職員（非常勤を除く）の「アセッサー（評価者）講習」の受講料を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全額負担する者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①　県内に所在する介護保険法に基づく指定介護サービス事業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②　県内に所在する老人福祉法に基づく養護老人ホーム，軽費老人ホーム及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有料老人ホーム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令和７年度に開催されるアセッサー講習の受講が対象となります。</a:t>
            </a: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（２）補助額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受講料の２分の１相当（１名あたり１万円）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82CCF0-65FA-49A2-A041-F41801985EF3}"/>
              </a:ext>
            </a:extLst>
          </p:cNvPr>
          <p:cNvSpPr txBox="1"/>
          <p:nvPr/>
        </p:nvSpPr>
        <p:spPr>
          <a:xfrm>
            <a:off x="788163" y="1303792"/>
            <a:ext cx="5264212" cy="8617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募集期間</a:t>
            </a:r>
            <a:endParaRPr lang="en-US" altLang="ja-JP" sz="1200" u="sng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第１期</a:t>
            </a:r>
            <a:r>
              <a:rPr lang="en-US" altLang="ja-JP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令和７年</a:t>
            </a:r>
            <a:r>
              <a:rPr lang="en-US" altLang="ja-JP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日（月曜日）期限厳守・必着</a:t>
            </a:r>
            <a:endParaRPr lang="en-US" altLang="ja-JP" sz="1200" u="sng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第２期</a:t>
            </a:r>
            <a:r>
              <a:rPr lang="en-US" altLang="ja-JP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令和８年 １月</a:t>
            </a:r>
            <a:r>
              <a:rPr lang="en-US" altLang="ja-JP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日（火曜日）期限厳守・必着</a:t>
            </a:r>
            <a:endParaRPr lang="en-US" altLang="ja-JP" sz="1200" u="sng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応募多数の場合は先着順とし，受付を早期に終了する場合があります。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B2E9492-AA11-4250-A81B-E543BD21ACD4}"/>
              </a:ext>
            </a:extLst>
          </p:cNvPr>
          <p:cNvSpPr/>
          <p:nvPr/>
        </p:nvSpPr>
        <p:spPr>
          <a:xfrm>
            <a:off x="1058084" y="27087"/>
            <a:ext cx="472437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800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～アセッサー講習の受講を</a:t>
            </a:r>
            <a:r>
              <a:rPr lang="ja-JP" altLang="en-US" sz="1600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考えて</a:t>
            </a:r>
            <a:r>
              <a:rPr lang="ja-JP" altLang="en-US" sz="1800" b="0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いる皆様へ～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0AAADA-7CBB-4556-AE3A-27C8C5E75B5C}"/>
              </a:ext>
            </a:extLst>
          </p:cNvPr>
          <p:cNvSpPr txBox="1"/>
          <p:nvPr/>
        </p:nvSpPr>
        <p:spPr>
          <a:xfrm>
            <a:off x="748345" y="706880"/>
            <a:ext cx="6099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介護サービス事業所等が負担</a:t>
            </a:r>
            <a:r>
              <a:rPr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したアセッサー講習の受講料</a:t>
            </a:r>
            <a:r>
              <a:rPr kumimoji="1"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の２分の１相当</a:t>
            </a:r>
            <a:endParaRPr kumimoji="1" lang="en-US" altLang="ja-JP" sz="12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（１名あたり１万円）を補助します。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5412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3720</TotalTime>
  <Words>655</Words>
  <Application>Microsoft Office PowerPoint</Application>
  <PresentationFormat>ユーザー設定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鹿児島県</dc:creator>
  <cp:lastModifiedBy>鹿児島県</cp:lastModifiedBy>
  <cp:revision>418</cp:revision>
  <cp:lastPrinted>2025-07-30T04:26:07Z</cp:lastPrinted>
  <dcterms:created xsi:type="dcterms:W3CDTF">2018-08-08T03:30:49Z</dcterms:created>
  <dcterms:modified xsi:type="dcterms:W3CDTF">2025-08-13T00:54:20Z</dcterms:modified>
</cp:coreProperties>
</file>