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7" r:id="rId3"/>
  </p:sldIdLst>
  <p:sldSz cx="6840538" cy="10080625"/>
  <p:notesSz cx="6807200" cy="9939338"/>
  <p:defaultTextStyle>
    <a:defPPr>
      <a:defRPr lang="ja-JP"/>
    </a:defPPr>
    <a:lvl1pPr marL="0" algn="l" defTabSz="903244" rtl="0" eaLnBrk="1" latinLnBrk="0" hangingPunct="1">
      <a:defRPr kumimoji="1" sz="1778" kern="1200">
        <a:solidFill>
          <a:schemeClr val="tx1"/>
        </a:solidFill>
        <a:latin typeface="+mn-lt"/>
        <a:ea typeface="+mn-ea"/>
        <a:cs typeface="+mn-cs"/>
      </a:defRPr>
    </a:lvl1pPr>
    <a:lvl2pPr marL="451622" algn="l" defTabSz="903244" rtl="0" eaLnBrk="1" latinLnBrk="0" hangingPunct="1">
      <a:defRPr kumimoji="1" sz="1778" kern="1200">
        <a:solidFill>
          <a:schemeClr val="tx1"/>
        </a:solidFill>
        <a:latin typeface="+mn-lt"/>
        <a:ea typeface="+mn-ea"/>
        <a:cs typeface="+mn-cs"/>
      </a:defRPr>
    </a:lvl2pPr>
    <a:lvl3pPr marL="903244" algn="l" defTabSz="903244" rtl="0" eaLnBrk="1" latinLnBrk="0" hangingPunct="1">
      <a:defRPr kumimoji="1" sz="1778" kern="1200">
        <a:solidFill>
          <a:schemeClr val="tx1"/>
        </a:solidFill>
        <a:latin typeface="+mn-lt"/>
        <a:ea typeface="+mn-ea"/>
        <a:cs typeface="+mn-cs"/>
      </a:defRPr>
    </a:lvl3pPr>
    <a:lvl4pPr marL="1354866" algn="l" defTabSz="903244" rtl="0" eaLnBrk="1" latinLnBrk="0" hangingPunct="1">
      <a:defRPr kumimoji="1" sz="1778" kern="1200">
        <a:solidFill>
          <a:schemeClr val="tx1"/>
        </a:solidFill>
        <a:latin typeface="+mn-lt"/>
        <a:ea typeface="+mn-ea"/>
        <a:cs typeface="+mn-cs"/>
      </a:defRPr>
    </a:lvl4pPr>
    <a:lvl5pPr marL="1806489" algn="l" defTabSz="903244" rtl="0" eaLnBrk="1" latinLnBrk="0" hangingPunct="1">
      <a:defRPr kumimoji="1" sz="1778" kern="1200">
        <a:solidFill>
          <a:schemeClr val="tx1"/>
        </a:solidFill>
        <a:latin typeface="+mn-lt"/>
        <a:ea typeface="+mn-ea"/>
        <a:cs typeface="+mn-cs"/>
      </a:defRPr>
    </a:lvl5pPr>
    <a:lvl6pPr marL="2258111" algn="l" defTabSz="903244" rtl="0" eaLnBrk="1" latinLnBrk="0" hangingPunct="1">
      <a:defRPr kumimoji="1" sz="1778" kern="1200">
        <a:solidFill>
          <a:schemeClr val="tx1"/>
        </a:solidFill>
        <a:latin typeface="+mn-lt"/>
        <a:ea typeface="+mn-ea"/>
        <a:cs typeface="+mn-cs"/>
      </a:defRPr>
    </a:lvl6pPr>
    <a:lvl7pPr marL="2709733" algn="l" defTabSz="903244" rtl="0" eaLnBrk="1" latinLnBrk="0" hangingPunct="1">
      <a:defRPr kumimoji="1" sz="1778" kern="1200">
        <a:solidFill>
          <a:schemeClr val="tx1"/>
        </a:solidFill>
        <a:latin typeface="+mn-lt"/>
        <a:ea typeface="+mn-ea"/>
        <a:cs typeface="+mn-cs"/>
      </a:defRPr>
    </a:lvl7pPr>
    <a:lvl8pPr marL="3161355" algn="l" defTabSz="903244" rtl="0" eaLnBrk="1" latinLnBrk="0" hangingPunct="1">
      <a:defRPr kumimoji="1" sz="1778" kern="1200">
        <a:solidFill>
          <a:schemeClr val="tx1"/>
        </a:solidFill>
        <a:latin typeface="+mn-lt"/>
        <a:ea typeface="+mn-ea"/>
        <a:cs typeface="+mn-cs"/>
      </a:defRPr>
    </a:lvl8pPr>
    <a:lvl9pPr marL="3612977" algn="l" defTabSz="903244" rtl="0" eaLnBrk="1" latinLnBrk="0" hangingPunct="1">
      <a:defRPr kumimoji="1" sz="17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6" userDrawn="1">
          <p15:clr>
            <a:srgbClr val="A4A3A4"/>
          </p15:clr>
        </p15:guide>
        <p15:guide id="2" pos="21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p:cViewPr varScale="1">
        <p:scale>
          <a:sx n="78" d="100"/>
          <a:sy n="78" d="100"/>
        </p:scale>
        <p:origin x="3048" y="90"/>
      </p:cViewPr>
      <p:guideLst>
        <p:guide orient="horz" pos="3176"/>
        <p:guide pos="21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E98F2C6B-054D-40A8-9515-9187DCFEFA07}" type="datetimeFigureOut">
              <a:rPr kumimoji="1" lang="ja-JP" altLang="en-US" smtClean="0"/>
              <a:t>2025/8/8</a:t>
            </a:fld>
            <a:endParaRPr kumimoji="1" lang="ja-JP" altLang="en-US"/>
          </a:p>
        </p:txBody>
      </p:sp>
      <p:sp>
        <p:nvSpPr>
          <p:cNvPr id="4" name="スライド イメージ プレースホルダー 3"/>
          <p:cNvSpPr>
            <a:spLocks noGrp="1" noRot="1" noChangeAspect="1"/>
          </p:cNvSpPr>
          <p:nvPr>
            <p:ph type="sldImg" idx="2"/>
          </p:nvPr>
        </p:nvSpPr>
        <p:spPr>
          <a:xfrm>
            <a:off x="2138363" y="746125"/>
            <a:ext cx="2530475" cy="3727450"/>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20908"/>
            <a:ext cx="5446396" cy="4472940"/>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226"/>
            <a:ext cx="2950529" cy="497523"/>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0226"/>
            <a:ext cx="2950529" cy="497523"/>
          </a:xfrm>
          <a:prstGeom prst="rect">
            <a:avLst/>
          </a:prstGeom>
        </p:spPr>
        <p:txBody>
          <a:bodyPr vert="horz" lIns="91559" tIns="45779" rIns="91559" bIns="45779" rtlCol="0" anchor="b"/>
          <a:lstStyle>
            <a:lvl1pPr algn="r">
              <a:defRPr sz="1200"/>
            </a:lvl1pPr>
          </a:lstStyle>
          <a:p>
            <a:fld id="{A4E082F3-9164-480B-94B6-8A6DFF6BE74E}" type="slidenum">
              <a:rPr kumimoji="1" lang="ja-JP" altLang="en-US" smtClean="0"/>
              <a:t>‹#›</a:t>
            </a:fld>
            <a:endParaRPr kumimoji="1" lang="ja-JP" altLang="en-US"/>
          </a:p>
        </p:txBody>
      </p:sp>
    </p:spTree>
    <p:extLst>
      <p:ext uri="{BB962C8B-B14F-4D97-AF65-F5344CB8AC3E}">
        <p14:creationId xmlns:p14="http://schemas.microsoft.com/office/powerpoint/2010/main" val="1960054349"/>
      </p:ext>
    </p:extLst>
  </p:cSld>
  <p:clrMap bg1="lt1" tx1="dk1" bg2="lt2" tx2="dk2" accent1="accent1" accent2="accent2" accent3="accent3" accent4="accent4" accent5="accent5" accent6="accent6" hlink="hlink" folHlink="folHlink"/>
  <p:notesStyle>
    <a:lvl1pPr marL="0" algn="l" defTabSz="903244" rtl="0" eaLnBrk="1" latinLnBrk="0" hangingPunct="1">
      <a:defRPr kumimoji="1" sz="1185" kern="1200">
        <a:solidFill>
          <a:schemeClr val="tx1"/>
        </a:solidFill>
        <a:latin typeface="+mn-lt"/>
        <a:ea typeface="+mn-ea"/>
        <a:cs typeface="+mn-cs"/>
      </a:defRPr>
    </a:lvl1pPr>
    <a:lvl2pPr marL="451622" algn="l" defTabSz="903244" rtl="0" eaLnBrk="1" latinLnBrk="0" hangingPunct="1">
      <a:defRPr kumimoji="1" sz="1185" kern="1200">
        <a:solidFill>
          <a:schemeClr val="tx1"/>
        </a:solidFill>
        <a:latin typeface="+mn-lt"/>
        <a:ea typeface="+mn-ea"/>
        <a:cs typeface="+mn-cs"/>
      </a:defRPr>
    </a:lvl2pPr>
    <a:lvl3pPr marL="903244" algn="l" defTabSz="903244" rtl="0" eaLnBrk="1" latinLnBrk="0" hangingPunct="1">
      <a:defRPr kumimoji="1" sz="1185" kern="1200">
        <a:solidFill>
          <a:schemeClr val="tx1"/>
        </a:solidFill>
        <a:latin typeface="+mn-lt"/>
        <a:ea typeface="+mn-ea"/>
        <a:cs typeface="+mn-cs"/>
      </a:defRPr>
    </a:lvl3pPr>
    <a:lvl4pPr marL="1354866" algn="l" defTabSz="903244" rtl="0" eaLnBrk="1" latinLnBrk="0" hangingPunct="1">
      <a:defRPr kumimoji="1" sz="1185" kern="1200">
        <a:solidFill>
          <a:schemeClr val="tx1"/>
        </a:solidFill>
        <a:latin typeface="+mn-lt"/>
        <a:ea typeface="+mn-ea"/>
        <a:cs typeface="+mn-cs"/>
      </a:defRPr>
    </a:lvl4pPr>
    <a:lvl5pPr marL="1806489" algn="l" defTabSz="903244" rtl="0" eaLnBrk="1" latinLnBrk="0" hangingPunct="1">
      <a:defRPr kumimoji="1" sz="1185" kern="1200">
        <a:solidFill>
          <a:schemeClr val="tx1"/>
        </a:solidFill>
        <a:latin typeface="+mn-lt"/>
        <a:ea typeface="+mn-ea"/>
        <a:cs typeface="+mn-cs"/>
      </a:defRPr>
    </a:lvl5pPr>
    <a:lvl6pPr marL="2258111" algn="l" defTabSz="903244" rtl="0" eaLnBrk="1" latinLnBrk="0" hangingPunct="1">
      <a:defRPr kumimoji="1" sz="1185" kern="1200">
        <a:solidFill>
          <a:schemeClr val="tx1"/>
        </a:solidFill>
        <a:latin typeface="+mn-lt"/>
        <a:ea typeface="+mn-ea"/>
        <a:cs typeface="+mn-cs"/>
      </a:defRPr>
    </a:lvl6pPr>
    <a:lvl7pPr marL="2709733" algn="l" defTabSz="903244" rtl="0" eaLnBrk="1" latinLnBrk="0" hangingPunct="1">
      <a:defRPr kumimoji="1" sz="1185" kern="1200">
        <a:solidFill>
          <a:schemeClr val="tx1"/>
        </a:solidFill>
        <a:latin typeface="+mn-lt"/>
        <a:ea typeface="+mn-ea"/>
        <a:cs typeface="+mn-cs"/>
      </a:defRPr>
    </a:lvl7pPr>
    <a:lvl8pPr marL="3161355" algn="l" defTabSz="903244" rtl="0" eaLnBrk="1" latinLnBrk="0" hangingPunct="1">
      <a:defRPr kumimoji="1" sz="1185" kern="1200">
        <a:solidFill>
          <a:schemeClr val="tx1"/>
        </a:solidFill>
        <a:latin typeface="+mn-lt"/>
        <a:ea typeface="+mn-ea"/>
        <a:cs typeface="+mn-cs"/>
      </a:defRPr>
    </a:lvl8pPr>
    <a:lvl9pPr marL="3612977" algn="l" defTabSz="903244" rtl="0" eaLnBrk="1" latinLnBrk="0" hangingPunct="1">
      <a:defRPr kumimoji="1" sz="118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2" y="3131533"/>
            <a:ext cx="5814457"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6083" y="5712354"/>
            <a:ext cx="4788376" cy="2576160"/>
          </a:xfrm>
        </p:spPr>
        <p:txBody>
          <a:bodyPr/>
          <a:lstStyle>
            <a:lvl1pPr marL="0" indent="0" algn="ctr">
              <a:buNone/>
              <a:defRPr>
                <a:solidFill>
                  <a:schemeClr val="tx1">
                    <a:tint val="75000"/>
                  </a:schemeClr>
                </a:solidFill>
              </a:defRPr>
            </a:lvl1pPr>
            <a:lvl2pPr marL="465273" indent="0" algn="ctr">
              <a:buNone/>
              <a:defRPr>
                <a:solidFill>
                  <a:schemeClr val="tx1">
                    <a:tint val="75000"/>
                  </a:schemeClr>
                </a:solidFill>
              </a:defRPr>
            </a:lvl2pPr>
            <a:lvl3pPr marL="930545" indent="0" algn="ctr">
              <a:buNone/>
              <a:defRPr>
                <a:solidFill>
                  <a:schemeClr val="tx1">
                    <a:tint val="75000"/>
                  </a:schemeClr>
                </a:solidFill>
              </a:defRPr>
            </a:lvl3pPr>
            <a:lvl4pPr marL="1395817" indent="0" algn="ctr">
              <a:buNone/>
              <a:defRPr>
                <a:solidFill>
                  <a:schemeClr val="tx1">
                    <a:tint val="75000"/>
                  </a:schemeClr>
                </a:solidFill>
              </a:defRPr>
            </a:lvl4pPr>
            <a:lvl5pPr marL="1861089" indent="0" algn="ctr">
              <a:buNone/>
              <a:defRPr>
                <a:solidFill>
                  <a:schemeClr val="tx1">
                    <a:tint val="75000"/>
                  </a:schemeClr>
                </a:solidFill>
              </a:defRPr>
            </a:lvl5pPr>
            <a:lvl6pPr marL="2326363" indent="0" algn="ctr">
              <a:buNone/>
              <a:defRPr>
                <a:solidFill>
                  <a:schemeClr val="tx1">
                    <a:tint val="75000"/>
                  </a:schemeClr>
                </a:solidFill>
              </a:defRPr>
            </a:lvl6pPr>
            <a:lvl7pPr marL="2791637" indent="0" algn="ctr">
              <a:buNone/>
              <a:defRPr>
                <a:solidFill>
                  <a:schemeClr val="tx1">
                    <a:tint val="75000"/>
                  </a:schemeClr>
                </a:solidFill>
              </a:defRPr>
            </a:lvl7pPr>
            <a:lvl8pPr marL="3256907" indent="0" algn="ctr">
              <a:buNone/>
              <a:defRPr>
                <a:solidFill>
                  <a:schemeClr val="tx1">
                    <a:tint val="75000"/>
                  </a:schemeClr>
                </a:solidFill>
              </a:defRPr>
            </a:lvl8pPr>
            <a:lvl9pPr marL="372218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58086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47725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1" y="403696"/>
            <a:ext cx="1539121" cy="86012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027" y="403696"/>
            <a:ext cx="4503354" cy="86012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42392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340476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0359" y="6477735"/>
            <a:ext cx="5814457" cy="2002125"/>
          </a:xfrm>
        </p:spPr>
        <p:txBody>
          <a:bodyPr anchor="t"/>
          <a:lstStyle>
            <a:lvl1pPr algn="l">
              <a:defRPr sz="407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0359" y="4272604"/>
            <a:ext cx="5814457" cy="2205135"/>
          </a:xfrm>
        </p:spPr>
        <p:txBody>
          <a:bodyPr anchor="b"/>
          <a:lstStyle>
            <a:lvl1pPr marL="0" indent="0">
              <a:buNone/>
              <a:defRPr sz="2036">
                <a:solidFill>
                  <a:schemeClr val="tx1">
                    <a:tint val="75000"/>
                  </a:schemeClr>
                </a:solidFill>
              </a:defRPr>
            </a:lvl1pPr>
            <a:lvl2pPr marL="465273" indent="0">
              <a:buNone/>
              <a:defRPr sz="1832">
                <a:solidFill>
                  <a:schemeClr val="tx1">
                    <a:tint val="75000"/>
                  </a:schemeClr>
                </a:solidFill>
              </a:defRPr>
            </a:lvl2pPr>
            <a:lvl3pPr marL="930545" indent="0">
              <a:buNone/>
              <a:defRPr sz="1628">
                <a:solidFill>
                  <a:schemeClr val="tx1">
                    <a:tint val="75000"/>
                  </a:schemeClr>
                </a:solidFill>
              </a:defRPr>
            </a:lvl3pPr>
            <a:lvl4pPr marL="1395817" indent="0">
              <a:buNone/>
              <a:defRPr sz="1425">
                <a:solidFill>
                  <a:schemeClr val="tx1">
                    <a:tint val="75000"/>
                  </a:schemeClr>
                </a:solidFill>
              </a:defRPr>
            </a:lvl4pPr>
            <a:lvl5pPr marL="1861089" indent="0">
              <a:buNone/>
              <a:defRPr sz="1425">
                <a:solidFill>
                  <a:schemeClr val="tx1">
                    <a:tint val="75000"/>
                  </a:schemeClr>
                </a:solidFill>
              </a:defRPr>
            </a:lvl5pPr>
            <a:lvl6pPr marL="2326363" indent="0">
              <a:buNone/>
              <a:defRPr sz="1425">
                <a:solidFill>
                  <a:schemeClr val="tx1">
                    <a:tint val="75000"/>
                  </a:schemeClr>
                </a:solidFill>
              </a:defRPr>
            </a:lvl6pPr>
            <a:lvl7pPr marL="2791637" indent="0">
              <a:buNone/>
              <a:defRPr sz="1425">
                <a:solidFill>
                  <a:schemeClr val="tx1">
                    <a:tint val="75000"/>
                  </a:schemeClr>
                </a:solidFill>
              </a:defRPr>
            </a:lvl7pPr>
            <a:lvl8pPr marL="3256907" indent="0">
              <a:buNone/>
              <a:defRPr sz="1425">
                <a:solidFill>
                  <a:schemeClr val="tx1">
                    <a:tint val="75000"/>
                  </a:schemeClr>
                </a:solidFill>
              </a:defRPr>
            </a:lvl8pPr>
            <a:lvl9pPr marL="3722181" indent="0">
              <a:buNone/>
              <a:defRPr sz="142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121905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027" y="2352150"/>
            <a:ext cx="3021238" cy="6652746"/>
          </a:xfrm>
        </p:spPr>
        <p:txBody>
          <a:bodyPr/>
          <a:lstStyle>
            <a:lvl1pPr>
              <a:defRPr sz="2850"/>
            </a:lvl1pPr>
            <a:lvl2pPr>
              <a:defRPr sz="2442"/>
            </a:lvl2pPr>
            <a:lvl3pPr>
              <a:defRPr sz="2036"/>
            </a:lvl3pPr>
            <a:lvl4pPr>
              <a:defRPr sz="1832"/>
            </a:lvl4pPr>
            <a:lvl5pPr>
              <a:defRPr sz="1832"/>
            </a:lvl5pPr>
            <a:lvl6pPr>
              <a:defRPr sz="1832"/>
            </a:lvl6pPr>
            <a:lvl7pPr>
              <a:defRPr sz="1832"/>
            </a:lvl7pPr>
            <a:lvl8pPr>
              <a:defRPr sz="1832"/>
            </a:lvl8pPr>
            <a:lvl9pPr>
              <a:defRPr sz="18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7274" y="2352150"/>
            <a:ext cx="3021238" cy="6652746"/>
          </a:xfrm>
        </p:spPr>
        <p:txBody>
          <a:bodyPr/>
          <a:lstStyle>
            <a:lvl1pPr>
              <a:defRPr sz="2850"/>
            </a:lvl1pPr>
            <a:lvl2pPr>
              <a:defRPr sz="2442"/>
            </a:lvl2pPr>
            <a:lvl3pPr>
              <a:defRPr sz="2036"/>
            </a:lvl3pPr>
            <a:lvl4pPr>
              <a:defRPr sz="1832"/>
            </a:lvl4pPr>
            <a:lvl5pPr>
              <a:defRPr sz="1832"/>
            </a:lvl5pPr>
            <a:lvl6pPr>
              <a:defRPr sz="1832"/>
            </a:lvl6pPr>
            <a:lvl7pPr>
              <a:defRPr sz="1832"/>
            </a:lvl7pPr>
            <a:lvl8pPr>
              <a:defRPr sz="1832"/>
            </a:lvl8pPr>
            <a:lvl9pPr>
              <a:defRPr sz="18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67466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027" y="2256477"/>
            <a:ext cx="3022426" cy="940391"/>
          </a:xfrm>
        </p:spPr>
        <p:txBody>
          <a:bodyPr anchor="b"/>
          <a:lstStyle>
            <a:lvl1pPr marL="0" indent="0">
              <a:buNone/>
              <a:defRPr sz="2442" b="1"/>
            </a:lvl1pPr>
            <a:lvl2pPr marL="465273" indent="0">
              <a:buNone/>
              <a:defRPr sz="2036" b="1"/>
            </a:lvl2pPr>
            <a:lvl3pPr marL="930545" indent="0">
              <a:buNone/>
              <a:defRPr sz="1832" b="1"/>
            </a:lvl3pPr>
            <a:lvl4pPr marL="1395817" indent="0">
              <a:buNone/>
              <a:defRPr sz="1628" b="1"/>
            </a:lvl4pPr>
            <a:lvl5pPr marL="1861089" indent="0">
              <a:buNone/>
              <a:defRPr sz="1628" b="1"/>
            </a:lvl5pPr>
            <a:lvl6pPr marL="2326363" indent="0">
              <a:buNone/>
              <a:defRPr sz="1628" b="1"/>
            </a:lvl6pPr>
            <a:lvl7pPr marL="2791637" indent="0">
              <a:buNone/>
              <a:defRPr sz="1628" b="1"/>
            </a:lvl7pPr>
            <a:lvl8pPr marL="3256907" indent="0">
              <a:buNone/>
              <a:defRPr sz="1628" b="1"/>
            </a:lvl8pPr>
            <a:lvl9pPr marL="3722181" indent="0">
              <a:buNone/>
              <a:defRPr sz="162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027" y="3196867"/>
            <a:ext cx="3022426" cy="5808027"/>
          </a:xfrm>
        </p:spPr>
        <p:txBody>
          <a:bodyPr/>
          <a:lstStyle>
            <a:lvl1pPr>
              <a:defRPr sz="2442"/>
            </a:lvl1pPr>
            <a:lvl2pPr>
              <a:defRPr sz="2036"/>
            </a:lvl2pPr>
            <a:lvl3pPr>
              <a:defRPr sz="1832"/>
            </a:lvl3pPr>
            <a:lvl4pPr>
              <a:defRPr sz="1628"/>
            </a:lvl4pPr>
            <a:lvl5pPr>
              <a:defRPr sz="1628"/>
            </a:lvl5pPr>
            <a:lvl6pPr>
              <a:defRPr sz="1628"/>
            </a:lvl6pPr>
            <a:lvl7pPr>
              <a:defRPr sz="1628"/>
            </a:lvl7pPr>
            <a:lvl8pPr>
              <a:defRPr sz="1628"/>
            </a:lvl8pPr>
            <a:lvl9pPr>
              <a:defRPr sz="162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4904" y="2256477"/>
            <a:ext cx="3023613" cy="940391"/>
          </a:xfrm>
        </p:spPr>
        <p:txBody>
          <a:bodyPr anchor="b"/>
          <a:lstStyle>
            <a:lvl1pPr marL="0" indent="0">
              <a:buNone/>
              <a:defRPr sz="2442" b="1"/>
            </a:lvl1pPr>
            <a:lvl2pPr marL="465273" indent="0">
              <a:buNone/>
              <a:defRPr sz="2036" b="1"/>
            </a:lvl2pPr>
            <a:lvl3pPr marL="930545" indent="0">
              <a:buNone/>
              <a:defRPr sz="1832" b="1"/>
            </a:lvl3pPr>
            <a:lvl4pPr marL="1395817" indent="0">
              <a:buNone/>
              <a:defRPr sz="1628" b="1"/>
            </a:lvl4pPr>
            <a:lvl5pPr marL="1861089" indent="0">
              <a:buNone/>
              <a:defRPr sz="1628" b="1"/>
            </a:lvl5pPr>
            <a:lvl6pPr marL="2326363" indent="0">
              <a:buNone/>
              <a:defRPr sz="1628" b="1"/>
            </a:lvl6pPr>
            <a:lvl7pPr marL="2791637" indent="0">
              <a:buNone/>
              <a:defRPr sz="1628" b="1"/>
            </a:lvl7pPr>
            <a:lvl8pPr marL="3256907" indent="0">
              <a:buNone/>
              <a:defRPr sz="1628" b="1"/>
            </a:lvl8pPr>
            <a:lvl9pPr marL="3722181" indent="0">
              <a:buNone/>
              <a:defRPr sz="162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4904" y="3196867"/>
            <a:ext cx="3023613" cy="5808027"/>
          </a:xfrm>
        </p:spPr>
        <p:txBody>
          <a:bodyPr/>
          <a:lstStyle>
            <a:lvl1pPr>
              <a:defRPr sz="2442"/>
            </a:lvl1pPr>
            <a:lvl2pPr>
              <a:defRPr sz="2036"/>
            </a:lvl2pPr>
            <a:lvl3pPr>
              <a:defRPr sz="1832"/>
            </a:lvl3pPr>
            <a:lvl4pPr>
              <a:defRPr sz="1628"/>
            </a:lvl4pPr>
            <a:lvl5pPr>
              <a:defRPr sz="1628"/>
            </a:lvl5pPr>
            <a:lvl6pPr>
              <a:defRPr sz="1628"/>
            </a:lvl6pPr>
            <a:lvl7pPr>
              <a:defRPr sz="1628"/>
            </a:lvl7pPr>
            <a:lvl8pPr>
              <a:defRPr sz="1628"/>
            </a:lvl8pPr>
            <a:lvl9pPr>
              <a:defRPr sz="162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85461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89722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482262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30" y="401360"/>
            <a:ext cx="2250490" cy="1708106"/>
          </a:xfrm>
        </p:spPr>
        <p:txBody>
          <a:bodyPr anchor="b"/>
          <a:lstStyle>
            <a:lvl1pPr algn="l">
              <a:defRPr sz="203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74466" y="401363"/>
            <a:ext cx="3824051" cy="8603535"/>
          </a:xfrm>
        </p:spPr>
        <p:txBody>
          <a:bodyPr/>
          <a:lstStyle>
            <a:lvl1pPr>
              <a:defRPr sz="3256"/>
            </a:lvl1pPr>
            <a:lvl2pPr>
              <a:defRPr sz="2850"/>
            </a:lvl2pPr>
            <a:lvl3pPr>
              <a:defRPr sz="2442"/>
            </a:lvl3pPr>
            <a:lvl4pPr>
              <a:defRPr sz="2036"/>
            </a:lvl4pPr>
            <a:lvl5pPr>
              <a:defRPr sz="2036"/>
            </a:lvl5pPr>
            <a:lvl6pPr>
              <a:defRPr sz="2036"/>
            </a:lvl6pPr>
            <a:lvl7pPr>
              <a:defRPr sz="2036"/>
            </a:lvl7pPr>
            <a:lvl8pPr>
              <a:defRPr sz="2036"/>
            </a:lvl8pPr>
            <a:lvl9pPr>
              <a:defRPr sz="203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030" y="2109470"/>
            <a:ext cx="2250490" cy="6895429"/>
          </a:xfrm>
        </p:spPr>
        <p:txBody>
          <a:bodyPr/>
          <a:lstStyle>
            <a:lvl1pPr marL="0" indent="0">
              <a:buNone/>
              <a:defRPr sz="1425"/>
            </a:lvl1pPr>
            <a:lvl2pPr marL="465273" indent="0">
              <a:buNone/>
              <a:defRPr sz="1222"/>
            </a:lvl2pPr>
            <a:lvl3pPr marL="930545" indent="0">
              <a:buNone/>
              <a:defRPr sz="1017"/>
            </a:lvl3pPr>
            <a:lvl4pPr marL="1395817" indent="0">
              <a:buNone/>
              <a:defRPr sz="916"/>
            </a:lvl4pPr>
            <a:lvl5pPr marL="1861089" indent="0">
              <a:buNone/>
              <a:defRPr sz="916"/>
            </a:lvl5pPr>
            <a:lvl6pPr marL="2326363" indent="0">
              <a:buNone/>
              <a:defRPr sz="916"/>
            </a:lvl6pPr>
            <a:lvl7pPr marL="2791637" indent="0">
              <a:buNone/>
              <a:defRPr sz="916"/>
            </a:lvl7pPr>
            <a:lvl8pPr marL="3256907" indent="0">
              <a:buNone/>
              <a:defRPr sz="916"/>
            </a:lvl8pPr>
            <a:lvl9pPr marL="3722181" indent="0">
              <a:buNone/>
              <a:defRPr sz="91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188459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0794" y="7056443"/>
            <a:ext cx="4104323" cy="833053"/>
          </a:xfrm>
        </p:spPr>
        <p:txBody>
          <a:bodyPr anchor="b"/>
          <a:lstStyle>
            <a:lvl1pPr algn="l">
              <a:defRPr sz="2036" b="1"/>
            </a:lvl1pPr>
          </a:lstStyle>
          <a:p>
            <a:r>
              <a:rPr kumimoji="1" lang="ja-JP" altLang="en-US"/>
              <a:t>マスター タイトルの書式設定</a:t>
            </a:r>
          </a:p>
        </p:txBody>
      </p:sp>
      <p:sp>
        <p:nvSpPr>
          <p:cNvPr id="3" name="図プレースホルダー 2"/>
          <p:cNvSpPr>
            <a:spLocks noGrp="1"/>
          </p:cNvSpPr>
          <p:nvPr>
            <p:ph type="pic" idx="1"/>
          </p:nvPr>
        </p:nvSpPr>
        <p:spPr>
          <a:xfrm>
            <a:off x="1340794" y="900724"/>
            <a:ext cx="4104323" cy="6048375"/>
          </a:xfrm>
        </p:spPr>
        <p:txBody>
          <a:bodyPr/>
          <a:lstStyle>
            <a:lvl1pPr marL="0" indent="0">
              <a:buNone/>
              <a:defRPr sz="3256"/>
            </a:lvl1pPr>
            <a:lvl2pPr marL="465273" indent="0">
              <a:buNone/>
              <a:defRPr sz="2850"/>
            </a:lvl2pPr>
            <a:lvl3pPr marL="930545" indent="0">
              <a:buNone/>
              <a:defRPr sz="2442"/>
            </a:lvl3pPr>
            <a:lvl4pPr marL="1395817" indent="0">
              <a:buNone/>
              <a:defRPr sz="2036"/>
            </a:lvl4pPr>
            <a:lvl5pPr marL="1861089" indent="0">
              <a:buNone/>
              <a:defRPr sz="2036"/>
            </a:lvl5pPr>
            <a:lvl6pPr marL="2326363" indent="0">
              <a:buNone/>
              <a:defRPr sz="2036"/>
            </a:lvl6pPr>
            <a:lvl7pPr marL="2791637" indent="0">
              <a:buNone/>
              <a:defRPr sz="2036"/>
            </a:lvl7pPr>
            <a:lvl8pPr marL="3256907" indent="0">
              <a:buNone/>
              <a:defRPr sz="2036"/>
            </a:lvl8pPr>
            <a:lvl9pPr marL="3722181" indent="0">
              <a:buNone/>
              <a:defRPr sz="2036"/>
            </a:lvl9pPr>
          </a:lstStyle>
          <a:p>
            <a:endParaRPr kumimoji="1" lang="ja-JP" altLang="en-US"/>
          </a:p>
        </p:txBody>
      </p:sp>
      <p:sp>
        <p:nvSpPr>
          <p:cNvPr id="4" name="テキスト プレースホルダー 3"/>
          <p:cNvSpPr>
            <a:spLocks noGrp="1"/>
          </p:cNvSpPr>
          <p:nvPr>
            <p:ph type="body" sz="half" idx="2"/>
          </p:nvPr>
        </p:nvSpPr>
        <p:spPr>
          <a:xfrm>
            <a:off x="1340794" y="7889493"/>
            <a:ext cx="4104323" cy="1183072"/>
          </a:xfrm>
        </p:spPr>
        <p:txBody>
          <a:bodyPr/>
          <a:lstStyle>
            <a:lvl1pPr marL="0" indent="0">
              <a:buNone/>
              <a:defRPr sz="1425"/>
            </a:lvl1pPr>
            <a:lvl2pPr marL="465273" indent="0">
              <a:buNone/>
              <a:defRPr sz="1222"/>
            </a:lvl2pPr>
            <a:lvl3pPr marL="930545" indent="0">
              <a:buNone/>
              <a:defRPr sz="1017"/>
            </a:lvl3pPr>
            <a:lvl4pPr marL="1395817" indent="0">
              <a:buNone/>
              <a:defRPr sz="916"/>
            </a:lvl4pPr>
            <a:lvl5pPr marL="1861089" indent="0">
              <a:buNone/>
              <a:defRPr sz="916"/>
            </a:lvl5pPr>
            <a:lvl6pPr marL="2326363" indent="0">
              <a:buNone/>
              <a:defRPr sz="916"/>
            </a:lvl6pPr>
            <a:lvl7pPr marL="2791637" indent="0">
              <a:buNone/>
              <a:defRPr sz="916"/>
            </a:lvl7pPr>
            <a:lvl8pPr marL="3256907" indent="0">
              <a:buNone/>
              <a:defRPr sz="916"/>
            </a:lvl8pPr>
            <a:lvl9pPr marL="3722181" indent="0">
              <a:buNone/>
              <a:defRPr sz="91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02290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027" y="403692"/>
            <a:ext cx="6156485"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027" y="2352150"/>
            <a:ext cx="6156485"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027" y="9343251"/>
            <a:ext cx="1596125" cy="536699"/>
          </a:xfrm>
          <a:prstGeom prst="rect">
            <a:avLst/>
          </a:prstGeom>
        </p:spPr>
        <p:txBody>
          <a:bodyPr vert="horz" lIns="91440" tIns="45720" rIns="91440" bIns="45720" rtlCol="0" anchor="ctr"/>
          <a:lstStyle>
            <a:lvl1pPr algn="l">
              <a:defRPr sz="1222">
                <a:solidFill>
                  <a:schemeClr val="tx1">
                    <a:tint val="75000"/>
                  </a:schemeClr>
                </a:solidFill>
              </a:defRPr>
            </a:lvl1pPr>
          </a:lstStyle>
          <a:p>
            <a:fld id="{C77F3669-0671-41B0-85E6-69FDEC482680}" type="datetimeFigureOut">
              <a:rPr kumimoji="1" lang="ja-JP" altLang="en-US" smtClean="0"/>
              <a:t>2025/8/8</a:t>
            </a:fld>
            <a:endParaRPr kumimoji="1" lang="ja-JP" altLang="en-US"/>
          </a:p>
        </p:txBody>
      </p:sp>
      <p:sp>
        <p:nvSpPr>
          <p:cNvPr id="5" name="フッター プレースホルダー 4"/>
          <p:cNvSpPr>
            <a:spLocks noGrp="1"/>
          </p:cNvSpPr>
          <p:nvPr>
            <p:ph type="ftr" sz="quarter" idx="3"/>
          </p:nvPr>
        </p:nvSpPr>
        <p:spPr>
          <a:xfrm>
            <a:off x="2337185" y="9343251"/>
            <a:ext cx="2166170" cy="536699"/>
          </a:xfrm>
          <a:prstGeom prst="rect">
            <a:avLst/>
          </a:prstGeom>
        </p:spPr>
        <p:txBody>
          <a:bodyPr vert="horz" lIns="91440" tIns="45720" rIns="91440" bIns="45720" rtlCol="0" anchor="ctr"/>
          <a:lstStyle>
            <a:lvl1pPr algn="ctr">
              <a:defRPr sz="1222">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02386" y="9343251"/>
            <a:ext cx="1596125" cy="536699"/>
          </a:xfrm>
          <a:prstGeom prst="rect">
            <a:avLst/>
          </a:prstGeom>
        </p:spPr>
        <p:txBody>
          <a:bodyPr vert="horz" lIns="91440" tIns="45720" rIns="91440" bIns="45720" rtlCol="0" anchor="ctr"/>
          <a:lstStyle>
            <a:lvl1pPr algn="r">
              <a:defRPr sz="1222">
                <a:solidFill>
                  <a:schemeClr val="tx1">
                    <a:tint val="75000"/>
                  </a:schemeClr>
                </a:solidFill>
              </a:defRPr>
            </a:lvl1p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1067206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0545" rtl="0" eaLnBrk="1" latinLnBrk="0" hangingPunct="1">
        <a:spcBef>
          <a:spcPct val="0"/>
        </a:spcBef>
        <a:buNone/>
        <a:defRPr kumimoji="1" sz="4478" kern="1200">
          <a:solidFill>
            <a:schemeClr val="tx1"/>
          </a:solidFill>
          <a:latin typeface="+mj-lt"/>
          <a:ea typeface="+mj-ea"/>
          <a:cs typeface="+mj-cs"/>
        </a:defRPr>
      </a:lvl1pPr>
    </p:titleStyle>
    <p:bodyStyle>
      <a:lvl1pPr marL="348955" indent="-348955" algn="l" defTabSz="930545" rtl="0" eaLnBrk="1" latinLnBrk="0" hangingPunct="1">
        <a:spcBef>
          <a:spcPct val="20000"/>
        </a:spcBef>
        <a:buFont typeface="Arial" panose="020B0604020202020204" pitchFamily="34" charset="0"/>
        <a:buChar char="•"/>
        <a:defRPr kumimoji="1" sz="3256" kern="1200">
          <a:solidFill>
            <a:schemeClr val="tx1"/>
          </a:solidFill>
          <a:latin typeface="+mn-lt"/>
          <a:ea typeface="+mn-ea"/>
          <a:cs typeface="+mn-cs"/>
        </a:defRPr>
      </a:lvl1pPr>
      <a:lvl2pPr marL="756068" indent="-290797" algn="l" defTabSz="930545" rtl="0" eaLnBrk="1" latinLnBrk="0" hangingPunct="1">
        <a:spcBef>
          <a:spcPct val="20000"/>
        </a:spcBef>
        <a:buFont typeface="Arial" panose="020B0604020202020204" pitchFamily="34" charset="0"/>
        <a:buChar char="–"/>
        <a:defRPr kumimoji="1" sz="2850" kern="1200">
          <a:solidFill>
            <a:schemeClr val="tx1"/>
          </a:solidFill>
          <a:latin typeface="+mn-lt"/>
          <a:ea typeface="+mn-ea"/>
          <a:cs typeface="+mn-cs"/>
        </a:defRPr>
      </a:lvl2pPr>
      <a:lvl3pPr marL="1163181" indent="-232636" algn="l" defTabSz="930545" rtl="0" eaLnBrk="1" latinLnBrk="0" hangingPunct="1">
        <a:spcBef>
          <a:spcPct val="20000"/>
        </a:spcBef>
        <a:buFont typeface="Arial" panose="020B0604020202020204" pitchFamily="34" charset="0"/>
        <a:buChar char="•"/>
        <a:defRPr kumimoji="1" sz="2442" kern="1200">
          <a:solidFill>
            <a:schemeClr val="tx1"/>
          </a:solidFill>
          <a:latin typeface="+mn-lt"/>
          <a:ea typeface="+mn-ea"/>
          <a:cs typeface="+mn-cs"/>
        </a:defRPr>
      </a:lvl3pPr>
      <a:lvl4pPr marL="1628455"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4pPr>
      <a:lvl5pPr marL="2093727"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5pPr>
      <a:lvl6pPr marL="2559000"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6pPr>
      <a:lvl7pPr marL="3024271"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7pPr>
      <a:lvl8pPr marL="3489545"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8pPr>
      <a:lvl9pPr marL="3954818"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9pPr>
    </p:bodyStyle>
    <p:otherStyle>
      <a:defPPr>
        <a:defRPr lang="ja-JP"/>
      </a:defPPr>
      <a:lvl1pPr marL="0" algn="l" defTabSz="930545" rtl="0" eaLnBrk="1" latinLnBrk="0" hangingPunct="1">
        <a:defRPr kumimoji="1" sz="1832" kern="1200">
          <a:solidFill>
            <a:schemeClr val="tx1"/>
          </a:solidFill>
          <a:latin typeface="+mn-lt"/>
          <a:ea typeface="+mn-ea"/>
          <a:cs typeface="+mn-cs"/>
        </a:defRPr>
      </a:lvl1pPr>
      <a:lvl2pPr marL="465273" algn="l" defTabSz="930545" rtl="0" eaLnBrk="1" latinLnBrk="0" hangingPunct="1">
        <a:defRPr kumimoji="1" sz="1832" kern="1200">
          <a:solidFill>
            <a:schemeClr val="tx1"/>
          </a:solidFill>
          <a:latin typeface="+mn-lt"/>
          <a:ea typeface="+mn-ea"/>
          <a:cs typeface="+mn-cs"/>
        </a:defRPr>
      </a:lvl2pPr>
      <a:lvl3pPr marL="930545" algn="l" defTabSz="930545" rtl="0" eaLnBrk="1" latinLnBrk="0" hangingPunct="1">
        <a:defRPr kumimoji="1" sz="1832" kern="1200">
          <a:solidFill>
            <a:schemeClr val="tx1"/>
          </a:solidFill>
          <a:latin typeface="+mn-lt"/>
          <a:ea typeface="+mn-ea"/>
          <a:cs typeface="+mn-cs"/>
        </a:defRPr>
      </a:lvl3pPr>
      <a:lvl4pPr marL="1395817" algn="l" defTabSz="930545" rtl="0" eaLnBrk="1" latinLnBrk="0" hangingPunct="1">
        <a:defRPr kumimoji="1" sz="1832" kern="1200">
          <a:solidFill>
            <a:schemeClr val="tx1"/>
          </a:solidFill>
          <a:latin typeface="+mn-lt"/>
          <a:ea typeface="+mn-ea"/>
          <a:cs typeface="+mn-cs"/>
        </a:defRPr>
      </a:lvl4pPr>
      <a:lvl5pPr marL="1861089" algn="l" defTabSz="930545" rtl="0" eaLnBrk="1" latinLnBrk="0" hangingPunct="1">
        <a:defRPr kumimoji="1" sz="1832" kern="1200">
          <a:solidFill>
            <a:schemeClr val="tx1"/>
          </a:solidFill>
          <a:latin typeface="+mn-lt"/>
          <a:ea typeface="+mn-ea"/>
          <a:cs typeface="+mn-cs"/>
        </a:defRPr>
      </a:lvl5pPr>
      <a:lvl6pPr marL="2326363" algn="l" defTabSz="930545" rtl="0" eaLnBrk="1" latinLnBrk="0" hangingPunct="1">
        <a:defRPr kumimoji="1" sz="1832" kern="1200">
          <a:solidFill>
            <a:schemeClr val="tx1"/>
          </a:solidFill>
          <a:latin typeface="+mn-lt"/>
          <a:ea typeface="+mn-ea"/>
          <a:cs typeface="+mn-cs"/>
        </a:defRPr>
      </a:lvl6pPr>
      <a:lvl7pPr marL="2791637" algn="l" defTabSz="930545" rtl="0" eaLnBrk="1" latinLnBrk="0" hangingPunct="1">
        <a:defRPr kumimoji="1" sz="1832" kern="1200">
          <a:solidFill>
            <a:schemeClr val="tx1"/>
          </a:solidFill>
          <a:latin typeface="+mn-lt"/>
          <a:ea typeface="+mn-ea"/>
          <a:cs typeface="+mn-cs"/>
        </a:defRPr>
      </a:lvl7pPr>
      <a:lvl8pPr marL="3256907" algn="l" defTabSz="930545" rtl="0" eaLnBrk="1" latinLnBrk="0" hangingPunct="1">
        <a:defRPr kumimoji="1" sz="1832" kern="1200">
          <a:solidFill>
            <a:schemeClr val="tx1"/>
          </a:solidFill>
          <a:latin typeface="+mn-lt"/>
          <a:ea typeface="+mn-ea"/>
          <a:cs typeface="+mn-cs"/>
        </a:defRPr>
      </a:lvl8pPr>
      <a:lvl9pPr marL="3722181" algn="l" defTabSz="930545" rtl="0" eaLnBrk="1" latinLnBrk="0" hangingPunct="1">
        <a:defRPr kumimoji="1" sz="18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48897" y="602308"/>
            <a:ext cx="5900710" cy="369332"/>
          </a:xfrm>
          <a:prstGeom prst="rect">
            <a:avLst/>
          </a:prstGeom>
          <a:noFill/>
        </p:spPr>
        <p:txBody>
          <a:bodyPr wrap="square" rtlCol="0" anchor="ctr">
            <a:spAutoFit/>
          </a:bodyPr>
          <a:lstStyle/>
          <a:p>
            <a:pPr algn="ctr"/>
            <a:r>
              <a:rPr lang="ja-JP" altLang="en-US" sz="1800" b="1" dirty="0">
                <a:latin typeface="メイリオ" panose="020B0604030504040204" pitchFamily="50" charset="-128"/>
                <a:ea typeface="メイリオ" panose="020B0604030504040204" pitchFamily="50" charset="-128"/>
              </a:rPr>
              <a:t>令和７年度介護員養成研修費用助成事業の募集について</a:t>
            </a:r>
            <a:endParaRPr kumimoji="1" lang="en-US" altLang="ja-JP" sz="1800"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F23D6A74-DFD3-4104-9A48-5278311A09B7}"/>
              </a:ext>
            </a:extLst>
          </p:cNvPr>
          <p:cNvSpPr txBox="1"/>
          <p:nvPr/>
        </p:nvSpPr>
        <p:spPr>
          <a:xfrm>
            <a:off x="501862" y="2412647"/>
            <a:ext cx="5794781" cy="830997"/>
          </a:xfrm>
          <a:prstGeom prst="rect">
            <a:avLst/>
          </a:prstGeom>
          <a:noFill/>
        </p:spPr>
        <p:txBody>
          <a:bodyPr wrap="square" rtlCol="0" anchor="ctr">
            <a:spAutoFit/>
          </a:bodyPr>
          <a:lstStyle/>
          <a:p>
            <a:r>
              <a:rPr lang="en-US" altLang="ja-JP" sz="1200" dirty="0">
                <a:solidFill>
                  <a:srgbClr val="002060"/>
                </a:solidFill>
                <a:latin typeface="メイリオ" panose="020B0604030504040204" pitchFamily="50" charset="-128"/>
                <a:ea typeface="メイリオ" panose="020B0604030504040204" pitchFamily="50" charset="-128"/>
              </a:rPr>
              <a:t>1</a:t>
            </a:r>
            <a:r>
              <a:rPr lang="ja-JP" altLang="en-US" sz="1200" dirty="0">
                <a:solidFill>
                  <a:srgbClr val="002060"/>
                </a:solidFill>
                <a:latin typeface="メイリオ" panose="020B0604030504040204" pitchFamily="50" charset="-128"/>
                <a:ea typeface="メイリオ" panose="020B0604030504040204" pitchFamily="50" charset="-128"/>
              </a:rPr>
              <a:t>　事業概要</a:t>
            </a:r>
          </a:p>
          <a:p>
            <a:r>
              <a:rPr lang="ja-JP" altLang="en-US" sz="1200" dirty="0">
                <a:latin typeface="メイリオ" panose="020B0604030504040204" pitchFamily="50" charset="-128"/>
                <a:ea typeface="メイリオ" panose="020B0604030504040204" pitchFamily="50" charset="-128"/>
              </a:rPr>
              <a:t>　　介護事業所等において，新たな人材の参入や職員の定着を図るため，「介護</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員養成研修」（介護職員初任者研修及び生活援助従事者研修）の受講を支援し</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ます。</a:t>
            </a:r>
            <a:endParaRPr kumimoji="1" lang="ja-JP" altLang="en-US" sz="12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58C407A-502E-4E97-8604-A78BE578BED1}"/>
              </a:ext>
            </a:extLst>
          </p:cNvPr>
          <p:cNvSpPr txBox="1"/>
          <p:nvPr/>
        </p:nvSpPr>
        <p:spPr>
          <a:xfrm>
            <a:off x="501789" y="8410242"/>
            <a:ext cx="5881273" cy="1015663"/>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問合せ先</a:t>
            </a:r>
            <a:r>
              <a:rPr lang="en-US" altLang="ja-JP" sz="1200" dirty="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a:t>
            </a:r>
            <a:r>
              <a:rPr lang="en-US" altLang="zh-TW" sz="1200" dirty="0">
                <a:latin typeface="メイリオ" panose="020B0604030504040204" pitchFamily="50" charset="-128"/>
                <a:ea typeface="メイリオ" panose="020B0604030504040204" pitchFamily="50" charset="-128"/>
              </a:rPr>
              <a:t>890-8577</a:t>
            </a:r>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鹿児島市鴨池新町</a:t>
            </a:r>
            <a:r>
              <a:rPr lang="en-US" altLang="zh-TW" sz="1200" dirty="0">
                <a:latin typeface="メイリオ" panose="020B0604030504040204" pitchFamily="50" charset="-128"/>
                <a:ea typeface="メイリオ" panose="020B0604030504040204" pitchFamily="50" charset="-128"/>
              </a:rPr>
              <a:t>10-1</a:t>
            </a:r>
          </a:p>
          <a:p>
            <a:r>
              <a:rPr lang="ja-JP" altLang="en-US" sz="1200" dirty="0">
                <a:latin typeface="メイリオ" panose="020B0604030504040204" pitchFamily="50" charset="-128"/>
                <a:ea typeface="メイリオ" panose="020B0604030504040204" pitchFamily="50" charset="-128"/>
              </a:rPr>
              <a:t>　鹿児島県　高齢者生き生き推進課　介護保険室　事業者指導係　石川</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電話</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(099)-286-2687</a:t>
            </a:r>
            <a:r>
              <a:rPr lang="zh-TW" altLang="en-US" sz="1200" dirty="0">
                <a:latin typeface="メイリオ" panose="020B0604030504040204" pitchFamily="50" charset="-128"/>
                <a:ea typeface="メイリオ" panose="020B0604030504040204" pitchFamily="50" charset="-128"/>
              </a:rPr>
              <a:t>（直通）</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FAX</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(099)-286-5554</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メール　</a:t>
            </a:r>
            <a:r>
              <a:rPr lang="en-US" altLang="ja-JP" sz="1200" dirty="0" err="1">
                <a:latin typeface="メイリオ" panose="020B0604030504040204" pitchFamily="50" charset="-128"/>
                <a:ea typeface="メイリオ" panose="020B0604030504040204" pitchFamily="50" charset="-128"/>
              </a:rPr>
              <a:t>k-jigyo@pref.kagoshima.lg.jp</a:t>
            </a:r>
            <a:endParaRPr lang="ja-JP" altLang="en-US" sz="12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C57D38A6-A40B-4C8F-A343-F1561C06EAEA}"/>
              </a:ext>
            </a:extLst>
          </p:cNvPr>
          <p:cNvSpPr txBox="1"/>
          <p:nvPr/>
        </p:nvSpPr>
        <p:spPr>
          <a:xfrm>
            <a:off x="649156" y="9448179"/>
            <a:ext cx="5650548" cy="461665"/>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県ホームページ＞健康・福祉＞高齢者・介護保険＞介護人材確保に向けた取組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令和７年度</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介護員養成研修費用助成事業の募集について</a:t>
            </a:r>
            <a:endParaRPr lang="en-US" altLang="ja-JP"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5C6692F5-F6C9-48DC-8FA1-A02CBBB3C4B7}"/>
              </a:ext>
            </a:extLst>
          </p:cNvPr>
          <p:cNvSpPr txBox="1"/>
          <p:nvPr/>
        </p:nvSpPr>
        <p:spPr>
          <a:xfrm>
            <a:off x="482352" y="3147779"/>
            <a:ext cx="5881273" cy="5262979"/>
          </a:xfrm>
          <a:prstGeom prst="rect">
            <a:avLst/>
          </a:prstGeom>
          <a:noFill/>
        </p:spPr>
        <p:txBody>
          <a:bodyPr wrap="square" rtlCol="0" anchor="ctr">
            <a:spAutoFit/>
          </a:bodyPr>
          <a:lstStyle/>
          <a:p>
            <a:r>
              <a:rPr lang="ja-JP" altLang="en-US" sz="1200" dirty="0">
                <a:solidFill>
                  <a:srgbClr val="002060"/>
                </a:solidFill>
                <a:latin typeface="メイリオ" panose="020B0604030504040204" pitchFamily="50" charset="-128"/>
                <a:ea typeface="メイリオ" panose="020B0604030504040204" pitchFamily="50" charset="-128"/>
              </a:rPr>
              <a:t>２　事業内容</a:t>
            </a:r>
            <a:endParaRPr lang="en-US" altLang="ja-JP" sz="1200" dirty="0">
              <a:solidFill>
                <a:srgbClr val="00206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従業員が研修を受講する際の受講料を，雇用する法人（事業所）が負担した</a:t>
            </a:r>
            <a:r>
              <a:rPr lang="ja-JP" altLang="en-US" sz="1200" dirty="0" err="1">
                <a:latin typeface="メイリオ" panose="020B0604030504040204" pitchFamily="50" charset="-128"/>
                <a:ea typeface="メイリオ" panose="020B0604030504040204" pitchFamily="50" charset="-128"/>
              </a:rPr>
              <a:t>も</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のについて費用の一部を補助します。</a:t>
            </a:r>
            <a:endParaRPr lang="en-US" altLang="ja-JP" sz="1200" dirty="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（１）補助対象者</a:t>
            </a:r>
          </a:p>
          <a:p>
            <a:r>
              <a:rPr lang="ja-JP" altLang="en-US" sz="1200" dirty="0">
                <a:latin typeface="メイリオ" panose="020B0604030504040204" pitchFamily="50" charset="-128"/>
                <a:ea typeface="メイリオ" panose="020B0604030504040204" pitchFamily="50" charset="-128"/>
              </a:rPr>
              <a:t>　　　以下の事業を運営する法人（介護事業者）で，介護資格を有していない介</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護職員（非常勤を含む）を対象に介護員養成研修の受講費用を全額負担する</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者</a:t>
            </a:r>
          </a:p>
          <a:p>
            <a:r>
              <a:rPr lang="ja-JP" altLang="en-US" sz="1200" dirty="0">
                <a:latin typeface="メイリオ" panose="020B0604030504040204" pitchFamily="50" charset="-128"/>
                <a:ea typeface="メイリオ" panose="020B0604030504040204" pitchFamily="50" charset="-128"/>
              </a:rPr>
              <a:t>　　①　県内に所在する介護保険法に基づく指定介護サービス事業</a:t>
            </a:r>
          </a:p>
          <a:p>
            <a:r>
              <a:rPr lang="ja-JP" altLang="en-US" sz="1200" dirty="0">
                <a:latin typeface="メイリオ" panose="020B0604030504040204" pitchFamily="50" charset="-128"/>
                <a:ea typeface="メイリオ" panose="020B0604030504040204" pitchFamily="50" charset="-128"/>
              </a:rPr>
              <a:t>　　②　県内に所在する老人福祉法に基づく養護老人ホーム，軽費老人ホーム及</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err="1">
                <a:latin typeface="メイリオ" panose="020B0604030504040204" pitchFamily="50" charset="-128"/>
                <a:ea typeface="メイリオ" panose="020B0604030504040204" pitchFamily="50" charset="-128"/>
              </a:rPr>
              <a:t>び</a:t>
            </a:r>
            <a:r>
              <a:rPr lang="ja-JP" altLang="en-US" sz="1200" dirty="0">
                <a:latin typeface="メイリオ" panose="020B0604030504040204" pitchFamily="50" charset="-128"/>
                <a:ea typeface="メイリオ" panose="020B0604030504040204" pitchFamily="50" charset="-128"/>
              </a:rPr>
              <a:t>有料老人ホーム</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交付申請時において在職する介護職員が受講するものであること。</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国又は県の職業訓練にて実施される同研修は対象外となります。</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当該事業は多くの法人に活用していただくため，１法人で申請人数が多い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場合は調整をお願いする場合があります。</a:t>
            </a:r>
          </a:p>
          <a:p>
            <a:endParaRPr lang="en-US" altLang="ja-JP" sz="1200" dirty="0">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（２）補助対象経費</a:t>
            </a:r>
          </a:p>
          <a:p>
            <a:r>
              <a:rPr lang="ja-JP" altLang="en-US" sz="1200" dirty="0">
                <a:latin typeface="メイリオ" panose="020B0604030504040204" pitchFamily="50" charset="-128"/>
                <a:ea typeface="メイリオ" panose="020B0604030504040204" pitchFamily="50" charset="-128"/>
              </a:rPr>
              <a:t>　　　介護員養成研修（介護職員初任者研修及び生活援助従事者研修）の受講料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（テキスト代含む）で介護事業者が負担したもの。</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令和８年３月末までに研修受講を修了するとともに，受講料の支払いが完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了している必要があります。</a:t>
            </a:r>
          </a:p>
          <a:p>
            <a:endParaRPr lang="en-US" altLang="ja-JP" sz="1200" dirty="0">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（３）補助額</a:t>
            </a:r>
          </a:p>
          <a:p>
            <a:r>
              <a:rPr lang="ja-JP" altLang="en-US" sz="1200" dirty="0">
                <a:latin typeface="メイリオ" panose="020B0604030504040204" pitchFamily="50" charset="-128"/>
                <a:ea typeface="メイリオ" panose="020B0604030504040204" pitchFamily="50" charset="-128"/>
              </a:rPr>
              <a:t>　　　受講料の２分の１以内（千円未満切り捨て）</a:t>
            </a:r>
          </a:p>
          <a:p>
            <a:r>
              <a:rPr lang="ja-JP" altLang="en-US" sz="1200" dirty="0">
                <a:latin typeface="メイリオ" panose="020B0604030504040204" pitchFamily="50" charset="-128"/>
                <a:ea typeface="メイリオ" panose="020B0604030504040204" pitchFamily="50" charset="-128"/>
              </a:rPr>
              <a:t>　　▷介護職員初任者研修　１名あたり上限５万円</a:t>
            </a:r>
          </a:p>
          <a:p>
            <a:r>
              <a:rPr lang="ja-JP" altLang="en-US" sz="1200" dirty="0">
                <a:latin typeface="メイリオ" panose="020B0604030504040204" pitchFamily="50" charset="-128"/>
                <a:ea typeface="メイリオ" panose="020B0604030504040204" pitchFamily="50" charset="-128"/>
              </a:rPr>
              <a:t>　　▷生活援助従事者研修　１名あたり上限２</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５万円</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国・地方公共団体等が実施する助成金と併給できません。</a:t>
            </a:r>
          </a:p>
        </p:txBody>
      </p:sp>
      <p:sp>
        <p:nvSpPr>
          <p:cNvPr id="10" name="テキスト ボックス 9">
            <a:extLst>
              <a:ext uri="{FF2B5EF4-FFF2-40B4-BE49-F238E27FC236}">
                <a16:creationId xmlns:a16="http://schemas.microsoft.com/office/drawing/2014/main" id="{F782CCF0-65FA-49A2-A041-F41801985EF3}"/>
              </a:ext>
            </a:extLst>
          </p:cNvPr>
          <p:cNvSpPr txBox="1"/>
          <p:nvPr/>
        </p:nvSpPr>
        <p:spPr>
          <a:xfrm>
            <a:off x="482352" y="1600237"/>
            <a:ext cx="5900710"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lang="ja-JP" altLang="en-US" sz="1400" u="sng" dirty="0">
                <a:solidFill>
                  <a:srgbClr val="002060"/>
                </a:solidFill>
                <a:latin typeface="メイリオ" panose="020B0604030504040204" pitchFamily="50" charset="-128"/>
                <a:ea typeface="メイリオ" panose="020B0604030504040204" pitchFamily="50" charset="-128"/>
              </a:rPr>
              <a:t>募集期間　令和８年２月６日（金）期限厳守・必着</a:t>
            </a:r>
            <a:endParaRPr lang="en-US" altLang="ja-JP" sz="1400" u="sng" dirty="0">
              <a:solidFill>
                <a:srgbClr val="002060"/>
              </a:solidFill>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応募多数の場合は先着順とし，受付を早期に終了する場合があります。</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できるだけ介護員養成研修の受講が確定した時点で申請してください。</a:t>
            </a:r>
            <a:r>
              <a:rPr lang="ja-JP" altLang="en-US" sz="12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endParaRPr kumimoji="1" lang="ja-JP" altLang="en-US" sz="14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CB2E9492-AA11-4250-A81B-E543BD21ACD4}"/>
              </a:ext>
            </a:extLst>
          </p:cNvPr>
          <p:cNvSpPr/>
          <p:nvPr/>
        </p:nvSpPr>
        <p:spPr>
          <a:xfrm>
            <a:off x="215705" y="62609"/>
            <a:ext cx="6409127" cy="400110"/>
          </a:xfrm>
          <a:prstGeom prst="rect">
            <a:avLst/>
          </a:prstGeom>
          <a:noFill/>
        </p:spPr>
        <p:txBody>
          <a:bodyPr wrap="none" lIns="91440" tIns="45720" rIns="91440" bIns="45720">
            <a:spAutoFit/>
          </a:bodyPr>
          <a:lstStyle/>
          <a:p>
            <a:pPr algn="ctr"/>
            <a:r>
              <a:rPr lang="ja-JP" altLang="en-US" sz="2000" b="0" cap="none" spc="0" dirty="0">
                <a:ln w="0"/>
                <a:solidFill>
                  <a:srgbClr val="00B050"/>
                </a:solidFill>
                <a:effectLst>
                  <a:reflection blurRad="6350" stA="53000" endA="300" endPos="35500" dir="5400000" sy="-90000" algn="bl" rotWithShape="0"/>
                </a:effectLst>
              </a:rPr>
              <a:t>～介護従事者の採用や資質向上を考えている皆様へ～</a:t>
            </a:r>
          </a:p>
        </p:txBody>
      </p:sp>
      <p:sp>
        <p:nvSpPr>
          <p:cNvPr id="11" name="テキスト ボックス 10">
            <a:extLst>
              <a:ext uri="{FF2B5EF4-FFF2-40B4-BE49-F238E27FC236}">
                <a16:creationId xmlns:a16="http://schemas.microsoft.com/office/drawing/2014/main" id="{C30AAADA-7CBB-4556-AE3A-27C8C5E75B5C}"/>
              </a:ext>
            </a:extLst>
          </p:cNvPr>
          <p:cNvSpPr txBox="1"/>
          <p:nvPr/>
        </p:nvSpPr>
        <p:spPr>
          <a:xfrm>
            <a:off x="416686" y="1060775"/>
            <a:ext cx="6109365" cy="523220"/>
          </a:xfrm>
          <a:prstGeom prst="rect">
            <a:avLst/>
          </a:prstGeom>
          <a:noFill/>
        </p:spPr>
        <p:txBody>
          <a:bodyPr wrap="none" rtlCol="0">
            <a:spAutoFit/>
          </a:bodyPr>
          <a:lstStyle/>
          <a:p>
            <a:r>
              <a:rPr kumimoji="1" lang="ja-JP" altLang="en-US" sz="1400" dirty="0">
                <a:solidFill>
                  <a:srgbClr val="002060"/>
                </a:solidFill>
                <a:latin typeface="メイリオ" panose="020B0604030504040204" pitchFamily="50" charset="-128"/>
                <a:ea typeface="メイリオ" panose="020B0604030504040204" pitchFamily="50" charset="-128"/>
              </a:rPr>
              <a:t>　介護事業所等が負担</a:t>
            </a:r>
            <a:r>
              <a:rPr lang="ja-JP" altLang="en-US" sz="1400" dirty="0">
                <a:solidFill>
                  <a:srgbClr val="002060"/>
                </a:solidFill>
                <a:latin typeface="メイリオ" panose="020B0604030504040204" pitchFamily="50" charset="-128"/>
                <a:ea typeface="メイリオ" panose="020B0604030504040204" pitchFamily="50" charset="-128"/>
              </a:rPr>
              <a:t>した介護職員初任者研修及び生活援助従事者研修の</a:t>
            </a:r>
            <a:endParaRPr lang="en-US" altLang="ja-JP" sz="1400" dirty="0">
              <a:solidFill>
                <a:srgbClr val="002060"/>
              </a:solidFill>
              <a:latin typeface="メイリオ" panose="020B0604030504040204" pitchFamily="50" charset="-128"/>
              <a:ea typeface="メイリオ" panose="020B0604030504040204" pitchFamily="50" charset="-128"/>
            </a:endParaRPr>
          </a:p>
          <a:p>
            <a:r>
              <a:rPr lang="ja-JP" altLang="en-US" sz="1400" dirty="0">
                <a:solidFill>
                  <a:srgbClr val="002060"/>
                </a:solidFill>
                <a:latin typeface="メイリオ" panose="020B0604030504040204" pitchFamily="50" charset="-128"/>
                <a:ea typeface="メイリオ" panose="020B0604030504040204" pitchFamily="50" charset="-128"/>
              </a:rPr>
              <a:t>受講料</a:t>
            </a:r>
            <a:r>
              <a:rPr kumimoji="1" lang="ja-JP" altLang="en-US" sz="1400" dirty="0">
                <a:solidFill>
                  <a:srgbClr val="002060"/>
                </a:solidFill>
                <a:latin typeface="メイリオ" panose="020B0604030504040204" pitchFamily="50" charset="-128"/>
                <a:ea typeface="メイリオ" panose="020B0604030504040204" pitchFamily="50" charset="-128"/>
              </a:rPr>
              <a:t>の２分の１を補助します（上限あり）。</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6541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二等辺三角形 26">
            <a:extLst>
              <a:ext uri="{FF2B5EF4-FFF2-40B4-BE49-F238E27FC236}">
                <a16:creationId xmlns:a16="http://schemas.microsoft.com/office/drawing/2014/main" id="{CBCC1022-874E-448D-9FFD-9578AF9350A5}"/>
              </a:ext>
            </a:extLst>
          </p:cNvPr>
          <p:cNvSpPr/>
          <p:nvPr/>
        </p:nvSpPr>
        <p:spPr>
          <a:xfrm rot="10800000">
            <a:off x="2238734" y="8843835"/>
            <a:ext cx="2952328" cy="623018"/>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4" name="二等辺三角形 23">
            <a:extLst>
              <a:ext uri="{FF2B5EF4-FFF2-40B4-BE49-F238E27FC236}">
                <a16:creationId xmlns:a16="http://schemas.microsoft.com/office/drawing/2014/main" id="{CC9ABA90-69AB-4D7B-8E3A-014101644ACF}"/>
              </a:ext>
            </a:extLst>
          </p:cNvPr>
          <p:cNvSpPr/>
          <p:nvPr/>
        </p:nvSpPr>
        <p:spPr>
          <a:xfrm rot="10800000">
            <a:off x="2124125" y="8035161"/>
            <a:ext cx="2952328" cy="623018"/>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1" name="二等辺三角形 20">
            <a:extLst>
              <a:ext uri="{FF2B5EF4-FFF2-40B4-BE49-F238E27FC236}">
                <a16:creationId xmlns:a16="http://schemas.microsoft.com/office/drawing/2014/main" id="{1A7E2B0F-C42C-4DD0-BE58-05CFE60B1297}"/>
              </a:ext>
            </a:extLst>
          </p:cNvPr>
          <p:cNvSpPr/>
          <p:nvPr/>
        </p:nvSpPr>
        <p:spPr>
          <a:xfrm rot="10800000">
            <a:off x="2052906" y="7247092"/>
            <a:ext cx="2952328" cy="623018"/>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8017195C-78F9-4FF6-924E-F43E173A019A}"/>
              </a:ext>
            </a:extLst>
          </p:cNvPr>
          <p:cNvSpPr/>
          <p:nvPr/>
        </p:nvSpPr>
        <p:spPr>
          <a:xfrm rot="10800000">
            <a:off x="2052906" y="6290572"/>
            <a:ext cx="2952328" cy="623018"/>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25FD262B-0E80-471B-888C-C10F444B22EF}"/>
              </a:ext>
            </a:extLst>
          </p:cNvPr>
          <p:cNvSpPr/>
          <p:nvPr/>
        </p:nvSpPr>
        <p:spPr>
          <a:xfrm rot="10800000">
            <a:off x="2268141" y="4993357"/>
            <a:ext cx="2520280" cy="623018"/>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 name="二等辺三角形 14">
            <a:extLst>
              <a:ext uri="{FF2B5EF4-FFF2-40B4-BE49-F238E27FC236}">
                <a16:creationId xmlns:a16="http://schemas.microsoft.com/office/drawing/2014/main" id="{51E16EAE-72EC-4333-AC14-DBC8C76E5574}"/>
              </a:ext>
            </a:extLst>
          </p:cNvPr>
          <p:cNvSpPr/>
          <p:nvPr/>
        </p:nvSpPr>
        <p:spPr>
          <a:xfrm rot="10800000">
            <a:off x="1798780" y="3895804"/>
            <a:ext cx="3415499" cy="914400"/>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787D96D9-326A-409D-B1B1-E1E2EBB34B3C}"/>
              </a:ext>
            </a:extLst>
          </p:cNvPr>
          <p:cNvSpPr/>
          <p:nvPr/>
        </p:nvSpPr>
        <p:spPr>
          <a:xfrm rot="10800000">
            <a:off x="1798781" y="2210390"/>
            <a:ext cx="3415499" cy="914400"/>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6EEEDD0-5130-4EDB-B276-A98D1E99E16B}"/>
              </a:ext>
            </a:extLst>
          </p:cNvPr>
          <p:cNvSpPr txBox="1"/>
          <p:nvPr/>
        </p:nvSpPr>
        <p:spPr>
          <a:xfrm>
            <a:off x="473274" y="736069"/>
            <a:ext cx="5936654" cy="19543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県ホームページから，補助要件や申請に必要な書類を確認してください。</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県ホームページ＞健康・福祉＞高齢者・介護保険＞介護人材確保に向けた取組</a:t>
            </a:r>
          </a:p>
          <a:p>
            <a:r>
              <a:rPr lang="ja-JP" altLang="en-US" sz="1100" dirty="0">
                <a:latin typeface="メイリオ" panose="020B0604030504040204" pitchFamily="50" charset="-128"/>
                <a:ea typeface="メイリオ" panose="020B0604030504040204" pitchFamily="50" charset="-128"/>
              </a:rPr>
              <a:t>　　　　　　　　＞介護員養成研修費用助成事業の募集について</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今年度中に研修を修了（修了証の交付）し，介護事業者による受講料の支払が完了する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ものが対象となります。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補助金申請対象としたい従業者が複数の場合は，まとめて申請書を作成してください。</a:t>
            </a:r>
          </a:p>
          <a:p>
            <a:r>
              <a:rPr lang="ja-JP" altLang="en-US" sz="1100" dirty="0">
                <a:latin typeface="メイリオ" panose="020B0604030504040204" pitchFamily="50" charset="-128"/>
                <a:ea typeface="メイリオ" panose="020B0604030504040204" pitchFamily="50" charset="-128"/>
              </a:rPr>
              <a:t>▷　介護員養成研修の受講が確定した時点で申請してください（申請後の変更は追加手続が</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必要となるため，できるだけ内容が確定した段階での申請としてください。）</a:t>
            </a:r>
          </a:p>
          <a:p>
            <a:r>
              <a:rPr lang="ja-JP" altLang="en-US" sz="1100" dirty="0">
                <a:latin typeface="メイリオ" panose="020B0604030504040204" pitchFamily="50" charset="-128"/>
                <a:ea typeface="メイリオ" panose="020B0604030504040204" pitchFamily="50" charset="-128"/>
              </a:rPr>
              <a:t>▷　申請時点で研修を受講中又は修了している場合も補助対象となります。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ただし</a:t>
            </a:r>
            <a:r>
              <a:rPr lang="ja-JP" altLang="en-US" sz="1100">
                <a:latin typeface="メイリオ" panose="020B0604030504040204" pitchFamily="50" charset="-128"/>
                <a:ea typeface="メイリオ" panose="020B0604030504040204" pitchFamily="50" charset="-128"/>
              </a:rPr>
              <a:t>，令和７年</a:t>
            </a:r>
            <a:r>
              <a:rPr lang="ja-JP" altLang="en-US" sz="1100" dirty="0">
                <a:latin typeface="メイリオ" panose="020B0604030504040204" pitchFamily="50" charset="-128"/>
                <a:ea typeface="メイリオ" panose="020B0604030504040204" pitchFamily="50" charset="-128"/>
              </a:rPr>
              <a:t>４月１日以降に開講する研修が対象となります。</a:t>
            </a:r>
          </a:p>
        </p:txBody>
      </p:sp>
      <p:sp>
        <p:nvSpPr>
          <p:cNvPr id="6" name="テキスト ボックス 5">
            <a:extLst>
              <a:ext uri="{FF2B5EF4-FFF2-40B4-BE49-F238E27FC236}">
                <a16:creationId xmlns:a16="http://schemas.microsoft.com/office/drawing/2014/main" id="{F2143FDA-A375-4B33-B34A-1679CD7DCBF9}"/>
              </a:ext>
            </a:extLst>
          </p:cNvPr>
          <p:cNvSpPr txBox="1"/>
          <p:nvPr/>
        </p:nvSpPr>
        <p:spPr>
          <a:xfrm>
            <a:off x="854009" y="157131"/>
            <a:ext cx="5097870" cy="338554"/>
          </a:xfrm>
          <a:prstGeom prst="rect">
            <a:avLst/>
          </a:prstGeom>
          <a:noFill/>
        </p:spPr>
        <p:txBody>
          <a:bodyPr wrap="none" rtlCol="0">
            <a:spAutoFit/>
          </a:bodyPr>
          <a:lstStyle/>
          <a:p>
            <a:r>
              <a:rPr lang="ja-JP" altLang="en-US" sz="1600" dirty="0">
                <a:solidFill>
                  <a:srgbClr val="002060"/>
                </a:solidFill>
              </a:rPr>
              <a:t>介護員養成研修費用助成事業（補助事業）の手続の流れ</a:t>
            </a:r>
            <a:endParaRPr kumimoji="1" lang="ja-JP" altLang="en-US" sz="1600" dirty="0">
              <a:solidFill>
                <a:srgbClr val="002060"/>
              </a:solidFill>
            </a:endParaRPr>
          </a:p>
        </p:txBody>
      </p:sp>
      <p:sp>
        <p:nvSpPr>
          <p:cNvPr id="7" name="四角形: 対角を丸める 6">
            <a:extLst>
              <a:ext uri="{FF2B5EF4-FFF2-40B4-BE49-F238E27FC236}">
                <a16:creationId xmlns:a16="http://schemas.microsoft.com/office/drawing/2014/main" id="{7C51AE62-30D6-4AE0-A769-A83EFF288D3E}"/>
              </a:ext>
            </a:extLst>
          </p:cNvPr>
          <p:cNvSpPr/>
          <p:nvPr/>
        </p:nvSpPr>
        <p:spPr>
          <a:xfrm>
            <a:off x="593837" y="613772"/>
            <a:ext cx="1818320" cy="27979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ja-JP" altLang="en-US" sz="1200" dirty="0">
                <a:latin typeface="メイリオ" panose="020B0604030504040204" pitchFamily="50" charset="-128"/>
                <a:ea typeface="メイリオ" panose="020B0604030504040204" pitchFamily="50" charset="-128"/>
              </a:rPr>
              <a:t>１　交付申請書の作成</a:t>
            </a:r>
            <a:endParaRPr kumimoji="1" lang="ja-JP" altLang="en-US"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C4D8FF7-6422-4CFA-930A-FD47EC92942B}"/>
              </a:ext>
            </a:extLst>
          </p:cNvPr>
          <p:cNvSpPr txBox="1"/>
          <p:nvPr/>
        </p:nvSpPr>
        <p:spPr>
          <a:xfrm>
            <a:off x="473274" y="3125709"/>
            <a:ext cx="5936654" cy="127727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県の介護保険室保険者指導係に交付申請書を提出します。</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送 付 先</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〒890-8577 </a:t>
            </a:r>
            <a:r>
              <a:rPr lang="ja-JP" altLang="en-US" sz="1100" dirty="0">
                <a:latin typeface="メイリオ" panose="020B0604030504040204" pitchFamily="50" charset="-128"/>
                <a:ea typeface="メイリオ" panose="020B0604030504040204" pitchFamily="50" charset="-128"/>
              </a:rPr>
              <a:t>鹿児島市鴨池新町１０－１</a:t>
            </a:r>
          </a:p>
          <a:p>
            <a:r>
              <a:rPr lang="ja-JP" altLang="en-US" sz="1100" dirty="0">
                <a:latin typeface="メイリオ" panose="020B0604030504040204" pitchFamily="50" charset="-128"/>
                <a:ea typeface="メイリオ" panose="020B0604030504040204" pitchFamily="50" charset="-128"/>
              </a:rPr>
              <a:t>　　　　　　　　　鹿児島県 高齢者生き生き推進課 介護保険室 事業者指導係</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封筒に「①介護員養成研修費用助成事業」と朱書きしてください。</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提出期限</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令和８年２月６日（金）期限厳守・必着</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応募が多数の場合は先着順で受け付けます。</a:t>
            </a:r>
            <a:endParaRPr kumimoji="1" lang="ja-JP" altLang="en-US" sz="11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D02CA6CA-4D0D-4DFA-85D9-B8DAE318522B}"/>
              </a:ext>
            </a:extLst>
          </p:cNvPr>
          <p:cNvSpPr txBox="1"/>
          <p:nvPr/>
        </p:nvSpPr>
        <p:spPr>
          <a:xfrm>
            <a:off x="451941" y="4797495"/>
            <a:ext cx="5936654"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県で交付申請書の内容を確認し，交付決定を行い，通知文を送付します。</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1B44D864-BCAA-4229-9E40-E220EF23715E}"/>
              </a:ext>
            </a:extLst>
          </p:cNvPr>
          <p:cNvSpPr txBox="1"/>
          <p:nvPr/>
        </p:nvSpPr>
        <p:spPr>
          <a:xfrm>
            <a:off x="451941" y="5632429"/>
            <a:ext cx="5936654" cy="93871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介護職員が介護員養成研修を受講し，介護事業所等が受講料全額を支払。</a:t>
            </a:r>
          </a:p>
          <a:p>
            <a:r>
              <a:rPr lang="ja-JP" altLang="en-US" sz="1100" dirty="0">
                <a:latin typeface="メイリオ" panose="020B0604030504040204" pitchFamily="50" charset="-128"/>
                <a:ea typeface="メイリオ" panose="020B0604030504040204" pitchFamily="50" charset="-128"/>
              </a:rPr>
              <a:t>▷　介護職員が令和８年３月末までに研修受講を修了（修了証の交付）しているとともに，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介護事業所等が受講料の支払いを完了していることが，助成の対象となります。（補講等</a:t>
            </a:r>
            <a:endParaRPr lang="en-US" altLang="ja-JP" sz="1100" dirty="0">
              <a:latin typeface="メイリオ" panose="020B0604030504040204" pitchFamily="50" charset="-128"/>
              <a:ea typeface="メイリオ" panose="020B0604030504040204" pitchFamily="50" charset="-128"/>
            </a:endParaRPr>
          </a:p>
          <a:p>
            <a:r>
              <a:rPr lang="ja-JP" altLang="en-US" sz="1100">
                <a:latin typeface="メイリオ" panose="020B0604030504040204" pitchFamily="50" charset="-128"/>
                <a:ea typeface="メイリオ" panose="020B0604030504040204" pitchFamily="50" charset="-128"/>
              </a:rPr>
              <a:t>　により</a:t>
            </a:r>
            <a:r>
              <a:rPr lang="ja-JP" altLang="en-US" sz="1100" dirty="0" err="1">
                <a:latin typeface="メイリオ" panose="020B0604030504040204" pitchFamily="50" charset="-128"/>
                <a:ea typeface="メイリオ" panose="020B0604030504040204" pitchFamily="50" charset="-128"/>
              </a:rPr>
              <a:t>修</a:t>
            </a:r>
            <a:r>
              <a:rPr lang="ja-JP" altLang="en-US" sz="1100" dirty="0">
                <a:latin typeface="メイリオ" panose="020B0604030504040204" pitchFamily="50" charset="-128"/>
                <a:ea typeface="メイリオ" panose="020B0604030504040204" pitchFamily="50" charset="-128"/>
              </a:rPr>
              <a:t>了しなかった場合は対象外となりますのでご注意ください。）</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8026172C-17BE-4576-A9F5-F7D5CC7B5F60}"/>
              </a:ext>
            </a:extLst>
          </p:cNvPr>
          <p:cNvSpPr txBox="1"/>
          <p:nvPr/>
        </p:nvSpPr>
        <p:spPr>
          <a:xfrm>
            <a:off x="417293" y="6921462"/>
            <a:ext cx="5971302" cy="6001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年度内に予定していた介護職員の受講が全て修了し，介護事業所による受講料の支出が</a:t>
            </a:r>
          </a:p>
          <a:p>
            <a:r>
              <a:rPr lang="ja-JP" altLang="en-US" sz="1100" dirty="0">
                <a:latin typeface="メイリオ" panose="020B0604030504040204" pitchFamily="50" charset="-128"/>
                <a:ea typeface="メイリオ" panose="020B0604030504040204" pitchFamily="50" charset="-128"/>
              </a:rPr>
              <a:t>　完了している場合，令和８年３月</a:t>
            </a:r>
            <a:r>
              <a:rPr lang="en-US" altLang="ja-JP" sz="1100" dirty="0">
                <a:latin typeface="メイリオ" panose="020B0604030504040204" pitchFamily="50" charset="-128"/>
                <a:ea typeface="メイリオ" panose="020B0604030504040204" pitchFamily="50" charset="-128"/>
              </a:rPr>
              <a:t>19</a:t>
            </a:r>
            <a:r>
              <a:rPr lang="ja-JP" altLang="en-US" sz="1100" dirty="0">
                <a:latin typeface="メイリオ" panose="020B0604030504040204" pitchFamily="50" charset="-128"/>
                <a:ea typeface="メイリオ" panose="020B0604030504040204" pitchFamily="50" charset="-128"/>
              </a:rPr>
              <a:t>日（木）までに実績報告書を提出します。</a:t>
            </a:r>
            <a:endParaRPr kumimoji="1" lang="ja-JP" altLang="en-US" sz="11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CCCEC97F-D291-462A-89F1-0F7A4D4C8C45}"/>
              </a:ext>
            </a:extLst>
          </p:cNvPr>
          <p:cNvSpPr txBox="1"/>
          <p:nvPr/>
        </p:nvSpPr>
        <p:spPr>
          <a:xfrm>
            <a:off x="420716" y="7892947"/>
            <a:ext cx="5989212"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実績報告書の内容を確認し，交付確定を行い，通知文を送付します。</a:t>
            </a:r>
            <a:endParaRPr kumimoji="1" lang="ja-JP" altLang="en-US" sz="1100" dirty="0">
              <a:latin typeface="メイリオ" panose="020B0604030504040204" pitchFamily="50" charset="-128"/>
              <a:ea typeface="メイリオ" panose="020B0604030504040204" pitchFamily="50" charset="-128"/>
            </a:endParaRPr>
          </a:p>
        </p:txBody>
      </p:sp>
      <p:sp>
        <p:nvSpPr>
          <p:cNvPr id="14" name="四角形: 対角を丸める 13">
            <a:extLst>
              <a:ext uri="{FF2B5EF4-FFF2-40B4-BE49-F238E27FC236}">
                <a16:creationId xmlns:a16="http://schemas.microsoft.com/office/drawing/2014/main" id="{75808E09-7A48-4B79-AABD-6BAFC5E7D0DE}"/>
              </a:ext>
            </a:extLst>
          </p:cNvPr>
          <p:cNvSpPr/>
          <p:nvPr/>
        </p:nvSpPr>
        <p:spPr>
          <a:xfrm>
            <a:off x="593837" y="2952080"/>
            <a:ext cx="1818320" cy="27979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lang="ja-JP" altLang="en-US" sz="1200" dirty="0">
                <a:latin typeface="メイリオ" panose="020B0604030504040204" pitchFamily="50" charset="-128"/>
                <a:ea typeface="メイリオ" panose="020B0604030504040204" pitchFamily="50" charset="-128"/>
              </a:rPr>
              <a:t>２　交付申請書の提出</a:t>
            </a:r>
            <a:endParaRPr kumimoji="1" lang="ja-JP" altLang="en-US" sz="1200" dirty="0">
              <a:latin typeface="メイリオ" panose="020B0604030504040204" pitchFamily="50" charset="-128"/>
              <a:ea typeface="メイリオ" panose="020B0604030504040204" pitchFamily="50" charset="-128"/>
            </a:endParaRPr>
          </a:p>
        </p:txBody>
      </p:sp>
      <p:sp>
        <p:nvSpPr>
          <p:cNvPr id="16" name="四角形: 対角を丸める 15">
            <a:extLst>
              <a:ext uri="{FF2B5EF4-FFF2-40B4-BE49-F238E27FC236}">
                <a16:creationId xmlns:a16="http://schemas.microsoft.com/office/drawing/2014/main" id="{863347CD-1AE0-47E8-ACE7-CE3CE8FA6EE2}"/>
              </a:ext>
            </a:extLst>
          </p:cNvPr>
          <p:cNvSpPr/>
          <p:nvPr/>
        </p:nvSpPr>
        <p:spPr>
          <a:xfrm>
            <a:off x="612570" y="4608264"/>
            <a:ext cx="1818320"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lang="ja-JP" altLang="en-US" sz="1200" dirty="0">
                <a:latin typeface="メイリオ" panose="020B0604030504040204" pitchFamily="50" charset="-128"/>
                <a:ea typeface="メイリオ" panose="020B0604030504040204" pitchFamily="50" charset="-128"/>
              </a:rPr>
              <a:t>３　交付決定＜県＞</a:t>
            </a:r>
            <a:endParaRPr kumimoji="1" lang="ja-JP" altLang="en-US" sz="1200" dirty="0">
              <a:latin typeface="メイリオ" panose="020B0604030504040204" pitchFamily="50" charset="-128"/>
              <a:ea typeface="メイリオ" panose="020B0604030504040204" pitchFamily="50" charset="-128"/>
            </a:endParaRPr>
          </a:p>
        </p:txBody>
      </p:sp>
      <p:sp>
        <p:nvSpPr>
          <p:cNvPr id="18" name="四角形: 対角を丸める 17">
            <a:extLst>
              <a:ext uri="{FF2B5EF4-FFF2-40B4-BE49-F238E27FC236}">
                <a16:creationId xmlns:a16="http://schemas.microsoft.com/office/drawing/2014/main" id="{4030B1A7-4B0F-461B-9343-24E6F85B1C7E}"/>
              </a:ext>
            </a:extLst>
          </p:cNvPr>
          <p:cNvSpPr/>
          <p:nvPr/>
        </p:nvSpPr>
        <p:spPr>
          <a:xfrm>
            <a:off x="593837" y="5472684"/>
            <a:ext cx="1818320" cy="27979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４　補助事業の実施</a:t>
            </a:r>
          </a:p>
        </p:txBody>
      </p:sp>
      <p:sp>
        <p:nvSpPr>
          <p:cNvPr id="20" name="四角形: 対角を丸める 19">
            <a:extLst>
              <a:ext uri="{FF2B5EF4-FFF2-40B4-BE49-F238E27FC236}">
                <a16:creationId xmlns:a16="http://schemas.microsoft.com/office/drawing/2014/main" id="{D4BE8EB1-3102-40D1-95A2-B26D0BCC9F3E}"/>
              </a:ext>
            </a:extLst>
          </p:cNvPr>
          <p:cNvSpPr/>
          <p:nvPr/>
        </p:nvSpPr>
        <p:spPr>
          <a:xfrm>
            <a:off x="564082" y="6768504"/>
            <a:ext cx="1818320" cy="27979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５　実績報告書の提出</a:t>
            </a:r>
          </a:p>
        </p:txBody>
      </p:sp>
      <p:sp>
        <p:nvSpPr>
          <p:cNvPr id="22" name="四角形: 対角を丸める 21">
            <a:extLst>
              <a:ext uri="{FF2B5EF4-FFF2-40B4-BE49-F238E27FC236}">
                <a16:creationId xmlns:a16="http://schemas.microsoft.com/office/drawing/2014/main" id="{BF2C3658-4FDD-4D25-9CB2-D34686E94193}"/>
              </a:ext>
            </a:extLst>
          </p:cNvPr>
          <p:cNvSpPr/>
          <p:nvPr/>
        </p:nvSpPr>
        <p:spPr>
          <a:xfrm>
            <a:off x="564082" y="7720418"/>
            <a:ext cx="1962336"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６　補助金の確定＜県＞</a:t>
            </a:r>
          </a:p>
        </p:txBody>
      </p:sp>
      <p:sp>
        <p:nvSpPr>
          <p:cNvPr id="23" name="テキスト ボックス 22">
            <a:extLst>
              <a:ext uri="{FF2B5EF4-FFF2-40B4-BE49-F238E27FC236}">
                <a16:creationId xmlns:a16="http://schemas.microsoft.com/office/drawing/2014/main" id="{3CDA906F-2029-4C73-ACCE-1E66E16E3F7A}"/>
              </a:ext>
            </a:extLst>
          </p:cNvPr>
          <p:cNvSpPr txBox="1"/>
          <p:nvPr/>
        </p:nvSpPr>
        <p:spPr>
          <a:xfrm>
            <a:off x="372203" y="8695213"/>
            <a:ext cx="6061482"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交付確定通知書が届いたら，請求書を提出します。</a:t>
            </a:r>
            <a:endParaRPr kumimoji="1" lang="ja-JP" altLang="en-US" sz="1100" dirty="0">
              <a:latin typeface="メイリオ" panose="020B0604030504040204" pitchFamily="50" charset="-128"/>
              <a:ea typeface="メイリオ" panose="020B0604030504040204" pitchFamily="50" charset="-128"/>
            </a:endParaRPr>
          </a:p>
        </p:txBody>
      </p:sp>
      <p:sp>
        <p:nvSpPr>
          <p:cNvPr id="25" name="四角形: 対角を丸める 24">
            <a:extLst>
              <a:ext uri="{FF2B5EF4-FFF2-40B4-BE49-F238E27FC236}">
                <a16:creationId xmlns:a16="http://schemas.microsoft.com/office/drawing/2014/main" id="{376FB709-4F56-4416-91A5-BC12F80CC719}"/>
              </a:ext>
            </a:extLst>
          </p:cNvPr>
          <p:cNvSpPr/>
          <p:nvPr/>
        </p:nvSpPr>
        <p:spPr>
          <a:xfrm>
            <a:off x="564081" y="8527336"/>
            <a:ext cx="1848075" cy="279796"/>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７　交付請求書の提出</a:t>
            </a:r>
          </a:p>
        </p:txBody>
      </p:sp>
      <p:sp>
        <p:nvSpPr>
          <p:cNvPr id="26" name="テキスト ボックス 25">
            <a:extLst>
              <a:ext uri="{FF2B5EF4-FFF2-40B4-BE49-F238E27FC236}">
                <a16:creationId xmlns:a16="http://schemas.microsoft.com/office/drawing/2014/main" id="{1DCC752C-1D52-4EAB-AD7C-0B90E55C5B9D}"/>
              </a:ext>
            </a:extLst>
          </p:cNvPr>
          <p:cNvSpPr txBox="1"/>
          <p:nvPr/>
        </p:nvSpPr>
        <p:spPr>
          <a:xfrm>
            <a:off x="372203" y="9497421"/>
            <a:ext cx="6061482"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請求書の内容を確認し，補助金を支払います。</a:t>
            </a:r>
            <a:endParaRPr kumimoji="1" lang="ja-JP" altLang="en-US" sz="1100" dirty="0">
              <a:latin typeface="メイリオ" panose="020B0604030504040204" pitchFamily="50" charset="-128"/>
              <a:ea typeface="メイリオ" panose="020B0604030504040204" pitchFamily="50" charset="-128"/>
            </a:endParaRPr>
          </a:p>
        </p:txBody>
      </p:sp>
      <p:sp>
        <p:nvSpPr>
          <p:cNvPr id="28" name="四角形: 対角を丸める 27">
            <a:extLst>
              <a:ext uri="{FF2B5EF4-FFF2-40B4-BE49-F238E27FC236}">
                <a16:creationId xmlns:a16="http://schemas.microsoft.com/office/drawing/2014/main" id="{E993C41B-BB9F-4E13-8A33-20E844D0B12F}"/>
              </a:ext>
            </a:extLst>
          </p:cNvPr>
          <p:cNvSpPr/>
          <p:nvPr/>
        </p:nvSpPr>
        <p:spPr>
          <a:xfrm>
            <a:off x="521829" y="9322013"/>
            <a:ext cx="1962336"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８　補助金の支払＜県＞</a:t>
            </a:r>
          </a:p>
        </p:txBody>
      </p:sp>
    </p:spTree>
    <p:extLst>
      <p:ext uri="{BB962C8B-B14F-4D97-AF65-F5344CB8AC3E}">
        <p14:creationId xmlns:p14="http://schemas.microsoft.com/office/powerpoint/2010/main" val="16121619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3657</TotalTime>
  <Words>1185</Words>
  <Application>Microsoft Office PowerPoint</Application>
  <PresentationFormat>ユーザー設定</PresentationFormat>
  <Paragraphs>88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鹿児島県</dc:creator>
  <cp:lastModifiedBy>鹿児島県</cp:lastModifiedBy>
  <cp:revision>408</cp:revision>
  <cp:lastPrinted>2025-05-12T02:42:44Z</cp:lastPrinted>
  <dcterms:created xsi:type="dcterms:W3CDTF">2018-08-08T03:30:49Z</dcterms:created>
  <dcterms:modified xsi:type="dcterms:W3CDTF">2025-08-08T00:16:04Z</dcterms:modified>
</cp:coreProperties>
</file>