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1253" r:id="rId5"/>
    <p:sldId id="1182" r:id="rId6"/>
    <p:sldId id="1183" r:id="rId7"/>
    <p:sldId id="1189" r:id="rId8"/>
    <p:sldId id="1184" r:id="rId9"/>
    <p:sldId id="1254" r:id="rId10"/>
    <p:sldId id="1186" r:id="rId11"/>
    <p:sldId id="1187" r:id="rId12"/>
    <p:sldId id="1188" r:id="rId13"/>
    <p:sldId id="1258" r:id="rId14"/>
    <p:sldId id="1255" r:id="rId15"/>
    <p:sldId id="1190" r:id="rId16"/>
    <p:sldId id="1193" r:id="rId17"/>
    <p:sldId id="1194" r:id="rId18"/>
    <p:sldId id="1256" r:id="rId19"/>
    <p:sldId id="1239" r:id="rId20"/>
    <p:sldId id="1241" r:id="rId21"/>
    <p:sldId id="1199" r:id="rId22"/>
    <p:sldId id="1242" r:id="rId23"/>
    <p:sldId id="1200" r:id="rId24"/>
    <p:sldId id="1202" r:id="rId25"/>
    <p:sldId id="1201" r:id="rId26"/>
    <p:sldId id="1203" r:id="rId27"/>
    <p:sldId id="1243" r:id="rId28"/>
    <p:sldId id="1244" r:id="rId29"/>
    <p:sldId id="1206" r:id="rId30"/>
    <p:sldId id="1245" r:id="rId31"/>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我が国の医療と医師の働き方" id="{5F9A9D60-D430-444A-9FEA-A33FEA276069}">
          <p14:sldIdLst/>
        </p14:section>
        <p14:section name="制度の基本について～基本的な労働法制～" id="{72BA2650-69F5-41C4-9CF9-27DCE8143189}">
          <p14:sldIdLst/>
        </p14:section>
        <p14:section name="制度の基本について～医師の特別則～" id="{54BEB44F-34DA-46A0-8A4B-D0A9DD9B8BDD}">
          <p14:sldIdLst/>
        </p14:section>
        <p14:section name="制度の基本について～医師の健康を守る働き方～" id="{87C122CF-940A-448C-8A15-5FC36BDFA3FE}">
          <p14:sldIdLst/>
        </p14:section>
        <p14:section name="現場を支える副業/兼業のために" id="{15DA6D5C-60E7-4CB7-8F2D-A9D4C8702517}">
          <p14:sldIdLst>
            <p14:sldId id="1253"/>
            <p14:sldId id="1182"/>
            <p14:sldId id="1183"/>
            <p14:sldId id="1189"/>
            <p14:sldId id="1184"/>
          </p14:sldIdLst>
        </p14:section>
        <p14:section name="タスク・シフト/シェア" id="{AF4522EB-EF31-4519-8FFB-7389D60ECF05}">
          <p14:sldIdLst>
            <p14:sldId id="1254"/>
            <p14:sldId id="1186"/>
            <p14:sldId id="1187"/>
            <p14:sldId id="1188"/>
            <p14:sldId id="1258"/>
          </p14:sldIdLst>
        </p14:section>
        <p14:section name="医師のプロフェッショナリズム" id="{6CF2B571-2546-4530-9A6F-7FEE16881C9C}">
          <p14:sldIdLst>
            <p14:sldId id="1255"/>
            <p14:sldId id="1190"/>
            <p14:sldId id="1193"/>
            <p14:sldId id="1194"/>
          </p14:sldIdLst>
        </p14:section>
        <p14:section name="働き方を守る様々な法制度" id="{1E3B26E4-3438-4B69-A27C-6BED58061DF4}">
          <p14:sldIdLst>
            <p14:sldId id="1256"/>
            <p14:sldId id="1239"/>
            <p14:sldId id="1241"/>
            <p14:sldId id="1199"/>
            <p14:sldId id="1242"/>
            <p14:sldId id="1200"/>
            <p14:sldId id="1202"/>
            <p14:sldId id="1201"/>
            <p14:sldId id="1203"/>
            <p14:sldId id="1243"/>
            <p14:sldId id="1244"/>
            <p14:sldId id="1206"/>
            <p14:sldId id="1245"/>
          </p14:sldIdLst>
        </p14:section>
      </p14:sectionLst>
    </p:ext>
    <p:ext uri="{EFAFB233-063F-42B5-8137-9DF3F51BA10A}">
      <p15:sldGuideLst xmlns:p15="http://schemas.microsoft.com/office/powerpoint/2012/main">
        <p15:guide id="1" orient="horz" pos="1888"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534C6C-B7F8-067A-300F-7A0B006090F0}" name="ベクトル橋本麻友子" initials="橋本" userId="ベクトル橋本麻友子"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中野 僚介(nakano-ryousuke.cr7)" initials="中野" lastIdx="10" clrIdx="0">
    <p:extLst>
      <p:ext uri="{19B8F6BF-5375-455C-9EA6-DF929625EA0E}">
        <p15:presenceInfo xmlns:p15="http://schemas.microsoft.com/office/powerpoint/2012/main" userId="S-1-5-21-4175116151-3849908774-3845857867-619321" providerId="AD"/>
      </p:ext>
    </p:extLst>
  </p:cmAuthor>
  <p:cmAuthor id="2" name="貫和" initials="MSOffice" lastIdx="7" clrIdx="1">
    <p:extLst>
      <p:ext uri="{19B8F6BF-5375-455C-9EA6-DF929625EA0E}">
        <p15:presenceInfo xmlns:p15="http://schemas.microsoft.com/office/powerpoint/2012/main" userId="貫和"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a:srgbClr val="EDF6F9"/>
    <a:srgbClr val="F1FDFE"/>
    <a:srgbClr val="E6E6E6"/>
    <a:srgbClr val="E7FCFD"/>
    <a:srgbClr val="E4EDF8"/>
    <a:srgbClr val="E9F0FA"/>
    <a:srgbClr val="7EA3CF"/>
    <a:srgbClr val="AFDDDE"/>
    <a:srgbClr val="023C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70" autoAdjust="0"/>
    <p:restoredTop sz="80676" autoAdjust="0"/>
  </p:normalViewPr>
  <p:slideViewPr>
    <p:cSldViewPr>
      <p:cViewPr varScale="1">
        <p:scale>
          <a:sx n="86" d="100"/>
          <a:sy n="86" d="100"/>
        </p:scale>
        <p:origin x="108" y="2280"/>
      </p:cViewPr>
      <p:guideLst>
        <p:guide orient="horz" pos="1888"/>
        <p:guide pos="2880"/>
      </p:guideLst>
    </p:cSldViewPr>
  </p:slideViewPr>
  <p:notesTextViewPr>
    <p:cViewPr>
      <p:scale>
        <a:sx n="100" d="100"/>
        <a:sy n="100" d="100"/>
      </p:scale>
      <p:origin x="0" y="0"/>
    </p:cViewPr>
  </p:notesTextViewPr>
  <p:notesViewPr>
    <p:cSldViewPr>
      <p:cViewPr varScale="1">
        <p:scale>
          <a:sx n="78" d="100"/>
          <a:sy n="78" d="100"/>
        </p:scale>
        <p:origin x="398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89"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6364" cy="513508"/>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4" y="1"/>
            <a:ext cx="3076364" cy="513508"/>
          </a:xfrm>
          <a:prstGeom prst="rect">
            <a:avLst/>
          </a:prstGeom>
        </p:spPr>
        <p:txBody>
          <a:bodyPr vert="horz" lIns="94668" tIns="47334" rIns="94668" bIns="47334" rtlCol="0"/>
          <a:lstStyle>
            <a:lvl1pPr algn="r">
              <a:defRPr sz="1200"/>
            </a:lvl1pPr>
          </a:lstStyle>
          <a:p>
            <a:fld id="{BCBE2059-DE0E-4E45-93F6-EFA36879772D}" type="datetimeFigureOut">
              <a:rPr kumimoji="1" lang="ja-JP" altLang="en-US" smtClean="0"/>
              <a:t>2023/1/10</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09930" y="4925409"/>
            <a:ext cx="5679440" cy="402987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8"/>
            <a:ext cx="3076364" cy="513507"/>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4" y="9721108"/>
            <a:ext cx="3076364" cy="513507"/>
          </a:xfrm>
          <a:prstGeom prst="rect">
            <a:avLst/>
          </a:prstGeom>
        </p:spPr>
        <p:txBody>
          <a:bodyPr vert="horz" lIns="94668" tIns="47334" rIns="94668" bIns="47334" rtlCol="0" anchor="b"/>
          <a:lstStyle>
            <a:lvl1pPr algn="r">
              <a:defRPr sz="1200"/>
            </a:lvl1pPr>
          </a:lstStyle>
          <a:p>
            <a:fld id="{796792A5-21A2-47AD-AB52-EFDCB2AB30E8}" type="slidenum">
              <a:rPr kumimoji="1" lang="ja-JP" altLang="en-US" smtClean="0"/>
              <a:t>‹#›</a:t>
            </a:fld>
            <a:endParaRPr kumimoji="1" lang="ja-JP" altLang="en-US"/>
          </a:p>
        </p:txBody>
      </p:sp>
    </p:spTree>
    <p:extLst>
      <p:ext uri="{BB962C8B-B14F-4D97-AF65-F5344CB8AC3E}">
        <p14:creationId xmlns:p14="http://schemas.microsoft.com/office/powerpoint/2010/main" val="8474515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a:t>
            </a:fld>
            <a:endParaRPr kumimoji="1" lang="ja-JP" altLang="en-US"/>
          </a:p>
        </p:txBody>
      </p:sp>
    </p:spTree>
    <p:extLst>
      <p:ext uri="{BB962C8B-B14F-4D97-AF65-F5344CB8AC3E}">
        <p14:creationId xmlns:p14="http://schemas.microsoft.com/office/powerpoint/2010/main" val="367809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この特定行為研修修了者以外にも、様々な職種へのタスク・シフト／シェアが進められています。</a:t>
            </a:r>
            <a:endParaRPr kumimoji="1" lang="en-US" altLang="ja-JP" dirty="0"/>
          </a:p>
          <a:p>
            <a:r>
              <a:rPr kumimoji="1" lang="ja-JP" altLang="en-US" dirty="0"/>
              <a:t>例えば、臨床検査技師であれば、現行の制度の下でも、医師の具体的指示があれば、診療の補助として、病棟や外来での採血業務が可能です。</a:t>
            </a:r>
            <a:endParaRPr kumimoji="1" lang="en-US" altLang="ja-JP" dirty="0"/>
          </a:p>
          <a:p>
            <a:r>
              <a:rPr kumimoji="1" lang="ja-JP" altLang="en-US" dirty="0"/>
              <a:t>同様に、薬剤師であれば、病棟や手術室での薬剤管理や、薬物療法に関する患者さんへの説明が可能です。</a:t>
            </a:r>
            <a:endParaRPr kumimoji="1" lang="en-US" altLang="ja-JP" dirty="0"/>
          </a:p>
          <a:p>
            <a:r>
              <a:rPr kumimoji="1" lang="ja-JP" altLang="en-US" dirty="0"/>
              <a:t>この他にも、職種にかかわらずタスク・シフト／シェアを進めることが可能な業務として、診断書の下書きや症例データの登録、患者さんの搬送などは、医師事務作業補助者等の職員が行うことも可能となってい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10</a:t>
            </a:fld>
            <a:endParaRPr kumimoji="1" lang="ja-JP" altLang="en-US"/>
          </a:p>
        </p:txBody>
      </p:sp>
    </p:spTree>
    <p:extLst>
      <p:ext uri="{BB962C8B-B14F-4D97-AF65-F5344CB8AC3E}">
        <p14:creationId xmlns:p14="http://schemas.microsoft.com/office/powerpoint/2010/main" val="2986530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11</a:t>
            </a:fld>
            <a:endParaRPr kumimoji="1" lang="ja-JP" altLang="en-US"/>
          </a:p>
        </p:txBody>
      </p:sp>
    </p:spTree>
    <p:extLst>
      <p:ext uri="{BB962C8B-B14F-4D97-AF65-F5344CB8AC3E}">
        <p14:creationId xmlns:p14="http://schemas.microsoft.com/office/powerpoint/2010/main" val="170855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医師という業務の特性上、学生時代から、臨床・専門研修を越えて、継続して修練に励むことが重要です。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12</a:t>
            </a:fld>
            <a:endParaRPr kumimoji="1" lang="ja-JP" altLang="en-US"/>
          </a:p>
        </p:txBody>
      </p:sp>
    </p:spTree>
    <p:extLst>
      <p:ext uri="{BB962C8B-B14F-4D97-AF65-F5344CB8AC3E}">
        <p14:creationId xmlns:p14="http://schemas.microsoft.com/office/powerpoint/2010/main" val="1549624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法に基づく研修、すなわち臨床研修や、専門医の養成期間を終えた後も、自身の技術を高めるための活動は継続していきます。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13</a:t>
            </a:fld>
            <a:endParaRPr kumimoji="1" lang="ja-JP" altLang="en-US"/>
          </a:p>
        </p:txBody>
      </p:sp>
    </p:spTree>
    <p:extLst>
      <p:ext uri="{BB962C8B-B14F-4D97-AF65-F5344CB8AC3E}">
        <p14:creationId xmlns:p14="http://schemas.microsoft.com/office/powerpoint/2010/main" val="181033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師は継続して修練に励むことが求められている一方で、修練を理由に際限なく労働時間が長くなっていいわけではなく、まずは所定の労働時間内で効率的な研修が出来るよう、労働時間を適切に管理することが大切です。</a:t>
            </a:r>
          </a:p>
          <a:p>
            <a:r>
              <a:rPr kumimoji="1" lang="ja-JP" altLang="en-US" dirty="0"/>
              <a:t>特に医師になりたての臨床研修医や専攻医を指導する医師は、臨床研修医・専攻医の労働時間を単に短くするのではなく、研修の密度を高めるような「研修の効率化」を行い、指導医と臨床研修医・専攻医とが互いに満足を得られる研修体制を整えていく必要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14</a:t>
            </a:fld>
            <a:endParaRPr kumimoji="1" lang="ja-JP" altLang="en-US"/>
          </a:p>
        </p:txBody>
      </p:sp>
    </p:spTree>
    <p:extLst>
      <p:ext uri="{BB962C8B-B14F-4D97-AF65-F5344CB8AC3E}">
        <p14:creationId xmlns:p14="http://schemas.microsoft.com/office/powerpoint/2010/main" val="835977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15</a:t>
            </a:fld>
            <a:endParaRPr kumimoji="1" lang="ja-JP" altLang="en-US"/>
          </a:p>
        </p:txBody>
      </p:sp>
    </p:spTree>
    <p:extLst>
      <p:ext uri="{BB962C8B-B14F-4D97-AF65-F5344CB8AC3E}">
        <p14:creationId xmlns:p14="http://schemas.microsoft.com/office/powerpoint/2010/main" val="3382811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さて、医師の働き方改革の制度と直接関連はありませんが、以前より我が国に設けられている、働く人が働きやすい環境を守るための制度を解説します。</a:t>
            </a:r>
          </a:p>
          <a:p>
            <a:r>
              <a:rPr kumimoji="1" lang="ja-JP" altLang="en-US" dirty="0">
                <a:solidFill>
                  <a:schemeClr val="tx1"/>
                </a:solidFill>
              </a:rPr>
              <a:t>まず、ハラスメントを防止する制度についてです。医療現場でもハラスメントが起きることがあります。</a:t>
            </a:r>
            <a:endParaRPr kumimoji="1" lang="en-US" altLang="ja-JP" dirty="0">
              <a:solidFill>
                <a:schemeClr val="tx1"/>
              </a:solidFill>
            </a:endParaRPr>
          </a:p>
          <a:p>
            <a:r>
              <a:rPr kumimoji="1" lang="ja-JP" altLang="en-US" b="0" u="none" dirty="0">
                <a:solidFill>
                  <a:schemeClr val="tx1"/>
                </a:solidFill>
              </a:rPr>
              <a:t>ハラスメントには、例えば、</a:t>
            </a:r>
            <a:endParaRPr kumimoji="1" lang="en-US" altLang="ja-JP" b="0" u="none" dirty="0">
              <a:solidFill>
                <a:schemeClr val="tx1"/>
              </a:solidFill>
            </a:endParaRPr>
          </a:p>
          <a:p>
            <a:r>
              <a:rPr kumimoji="1" lang="ja-JP" altLang="en-US" b="0" u="none" dirty="0">
                <a:solidFill>
                  <a:schemeClr val="tx1"/>
                </a:solidFill>
              </a:rPr>
              <a:t>パワーハラスメント</a:t>
            </a:r>
            <a:endParaRPr kumimoji="1" lang="en-US" altLang="ja-JP" b="0" u="none" dirty="0">
              <a:solidFill>
                <a:schemeClr val="tx1"/>
              </a:solidFill>
            </a:endParaRPr>
          </a:p>
          <a:p>
            <a:r>
              <a:rPr kumimoji="1" lang="ja-JP" altLang="en-US" b="0" u="none" dirty="0">
                <a:solidFill>
                  <a:schemeClr val="tx1"/>
                </a:solidFill>
              </a:rPr>
              <a:t>セクシュアルハラスメント</a:t>
            </a:r>
            <a:endParaRPr kumimoji="1" lang="en-US" altLang="ja-JP" b="0" u="none" dirty="0">
              <a:solidFill>
                <a:schemeClr val="tx1"/>
              </a:solidFill>
            </a:endParaRPr>
          </a:p>
          <a:p>
            <a:r>
              <a:rPr kumimoji="1" lang="ja-JP" altLang="en-US" b="0" u="none" dirty="0">
                <a:solidFill>
                  <a:schemeClr val="tx1"/>
                </a:solidFill>
              </a:rPr>
              <a:t>妊娠・出産・育児休業等に関するハラスメント</a:t>
            </a:r>
            <a:endParaRPr kumimoji="1" lang="en-US" altLang="ja-JP" b="0" u="none" dirty="0">
              <a:solidFill>
                <a:schemeClr val="tx1"/>
              </a:solidFill>
            </a:endParaRPr>
          </a:p>
          <a:p>
            <a:r>
              <a:rPr kumimoji="1" lang="ja-JP" altLang="en-US" b="0" u="none" dirty="0">
                <a:solidFill>
                  <a:schemeClr val="tx1"/>
                </a:solidFill>
              </a:rPr>
              <a:t>があります。</a:t>
            </a:r>
            <a:endParaRPr kumimoji="1" lang="en-US" altLang="ja-JP" b="0" u="none" dirty="0">
              <a:solidFill>
                <a:schemeClr val="tx1"/>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16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07442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dirty="0">
                <a:solidFill>
                  <a:schemeClr val="tx1"/>
                </a:solidFill>
              </a:rPr>
              <a:t>ハラスメントにあったときは、自分の所属する機関の相談窓口に相談しましょう。</a:t>
            </a:r>
            <a:endParaRPr kumimoji="1" lang="en-US" altLang="ja-JP" strike="sngStrike" dirty="0">
              <a:solidFill>
                <a:schemeClr val="tx1"/>
              </a:solidFill>
            </a:endParaRPr>
          </a:p>
          <a:p>
            <a:r>
              <a:rPr kumimoji="1" lang="ja-JP" altLang="en-US" dirty="0">
                <a:solidFill>
                  <a:schemeClr val="tx1"/>
                </a:solidFill>
              </a:rPr>
              <a:t>すべての企業は相談窓口の設置などを含めた、ハラスメント対策を講じる義務があります。</a:t>
            </a:r>
          </a:p>
          <a:p>
            <a:r>
              <a:rPr kumimoji="1" lang="ja-JP" altLang="en-US" dirty="0">
                <a:solidFill>
                  <a:schemeClr val="tx1"/>
                </a:solidFill>
              </a:rPr>
              <a:t>企業が講ずべき措置の詳細は、「あかるい職場応援団」をご覧ください。</a:t>
            </a:r>
          </a:p>
          <a:p>
            <a:endParaRPr kumimoji="1" lang="en-US" altLang="ja-JP" dirty="0">
              <a:solidFill>
                <a:srgbClr val="FF0000"/>
              </a:solidFill>
            </a:endParaRP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17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14751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相談窓口に相談するときには、事実関係を整理することも大切です。</a:t>
            </a:r>
          </a:p>
          <a:p>
            <a:r>
              <a:rPr kumimoji="1" lang="ja-JP" altLang="en-US" dirty="0">
                <a:solidFill>
                  <a:schemeClr val="tx1"/>
                </a:solidFill>
              </a:rPr>
              <a:t>１．ハラスメントだと感じたことが起こった日時</a:t>
            </a:r>
          </a:p>
          <a:p>
            <a:r>
              <a:rPr kumimoji="1" lang="ja-JP" altLang="en-US" dirty="0">
                <a:solidFill>
                  <a:schemeClr val="tx1"/>
                </a:solidFill>
              </a:rPr>
              <a:t>２．どこで起こったのか</a:t>
            </a:r>
          </a:p>
          <a:p>
            <a:r>
              <a:rPr kumimoji="1" lang="ja-JP" altLang="en-US" dirty="0">
                <a:solidFill>
                  <a:schemeClr val="tx1"/>
                </a:solidFill>
              </a:rPr>
              <a:t>３．どのようなことを言われたのか、強要されたのか</a:t>
            </a:r>
          </a:p>
          <a:p>
            <a:r>
              <a:rPr kumimoji="1" lang="ja-JP" altLang="en-US" dirty="0">
                <a:solidFill>
                  <a:schemeClr val="tx1"/>
                </a:solidFill>
              </a:rPr>
              <a:t>４．誰に言われたのか、強要されたのか</a:t>
            </a:r>
          </a:p>
          <a:p>
            <a:r>
              <a:rPr kumimoji="1" lang="ja-JP" altLang="en-US" dirty="0">
                <a:solidFill>
                  <a:schemeClr val="tx1"/>
                </a:solidFill>
              </a:rPr>
              <a:t>５．そのとき誰がみていたか</a:t>
            </a:r>
          </a:p>
          <a:p>
            <a:r>
              <a:rPr kumimoji="1" lang="ja-JP" altLang="en-US" dirty="0">
                <a:solidFill>
                  <a:schemeClr val="tx1"/>
                </a:solidFill>
              </a:rPr>
              <a:t>そのためには、記録を残しておくなどの対応をすることも大切です。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18</a:t>
            </a:fld>
            <a:endParaRPr kumimoji="1" lang="ja-JP" altLang="en-US"/>
          </a:p>
        </p:txBody>
      </p:sp>
    </p:spTree>
    <p:extLst>
      <p:ext uri="{BB962C8B-B14F-4D97-AF65-F5344CB8AC3E}">
        <p14:creationId xmlns:p14="http://schemas.microsoft.com/office/powerpoint/2010/main" val="1063301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ハラスメントに関する悩み事はまずは自分の所属する機関での相談窓口へ相談することができますが、自分の所属する機関に相談窓口がない、様々な理由で相談するのが不安な場合は、これらの機関に相談することができます。</a:t>
            </a:r>
          </a:p>
          <a:p>
            <a:r>
              <a:rPr kumimoji="1" lang="ja-JP" altLang="en-US" dirty="0">
                <a:solidFill>
                  <a:schemeClr val="tx1"/>
                </a:solidFill>
              </a:rPr>
              <a:t>・各都道府県に設置した労働局やその傘下の労働基準監督署には、総合労働相談コーナーが設置されています。総合労働相談コーナーでは、職場におけるいじめ・嫌がらせや労働条件の引き下げなどのあらゆる分野の労働問題に関する相談を受け付けています。</a:t>
            </a:r>
            <a:endParaRPr kumimoji="1" lang="en-US" altLang="ja-JP" dirty="0">
              <a:solidFill>
                <a:schemeClr val="tx1"/>
              </a:solidFill>
            </a:endParaRPr>
          </a:p>
          <a:p>
            <a:r>
              <a:rPr kumimoji="1" lang="ja-JP" altLang="en-US" dirty="0">
                <a:solidFill>
                  <a:schemeClr val="tx1"/>
                </a:solidFill>
              </a:rPr>
              <a:t>・相談のみでは、トラブルの解決に至らなかった場合、都道府県労働局に、あっせんという制度があります。あっせんとは、弁護士などの労働問題の専門家が、中立で公平な立場から、労働者と使用者の双方の話し合いを促進することにより、トラブルの解決を図る制度です。</a:t>
            </a:r>
          </a:p>
          <a:p>
            <a:r>
              <a:rPr kumimoji="1" lang="ja-JP" altLang="en-US" dirty="0">
                <a:solidFill>
                  <a:schemeClr val="tx1"/>
                </a:solidFill>
              </a:rPr>
              <a:t>・法テラス（日本司法支援センター）では、様々な法的トラブルに対して、トラブルの解決に必要な情報やサービスの提供を受けられます。</a:t>
            </a:r>
          </a:p>
          <a:p>
            <a:r>
              <a:rPr kumimoji="1" lang="ja-JP" altLang="en-US" dirty="0">
                <a:solidFill>
                  <a:schemeClr val="tx1"/>
                </a:solidFill>
              </a:rPr>
              <a:t>・みんなの人権</a:t>
            </a:r>
            <a:r>
              <a:rPr kumimoji="1" lang="en-US" altLang="ja-JP" dirty="0">
                <a:solidFill>
                  <a:schemeClr val="tx1"/>
                </a:solidFill>
              </a:rPr>
              <a:t>110</a:t>
            </a:r>
            <a:r>
              <a:rPr kumimoji="1" lang="ja-JP" altLang="en-US" dirty="0">
                <a:solidFill>
                  <a:schemeClr val="tx1"/>
                </a:solidFill>
              </a:rPr>
              <a:t>番は、最寄りの法務局・地方法務局において差別や虐待、ハラスメントなど、様々な人権問題についての相談を受け付ける相談電話です。法務局・地方法務局およびその支局では、窓口において、面接による相談も受け付けています。また、インターネットによる相談にも対応しています。</a:t>
            </a:r>
          </a:p>
          <a:p>
            <a:r>
              <a:rPr kumimoji="1" lang="ja-JP" altLang="en-US" dirty="0">
                <a:solidFill>
                  <a:schemeClr val="tx1"/>
                </a:solidFill>
              </a:rPr>
              <a:t>・また、厚生労働省の委託事業として、職場のハラスメントで困っている労働者等から電話・メールで相談を受ける「ハラスメント悩み相談室」が開設されています。ハラスメント悩み相談室では、専門家が電話・メールから相談を受け付け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19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369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日本の医療においては、大学病院や市中病院等からの医師派遣が地域の医療を支えているという側面があります。そのため、日本では多くの勤務医が複数の医療機関で働いています。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2</a:t>
            </a:fld>
            <a:endParaRPr kumimoji="1" lang="ja-JP" altLang="en-US"/>
          </a:p>
        </p:txBody>
      </p:sp>
    </p:spTree>
    <p:extLst>
      <p:ext uri="{BB962C8B-B14F-4D97-AF65-F5344CB8AC3E}">
        <p14:creationId xmlns:p14="http://schemas.microsoft.com/office/powerpoint/2010/main" val="3369554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労働者である医師には、年次有給休暇を取得する権利が与えられています。</a:t>
            </a:r>
          </a:p>
          <a:p>
            <a:r>
              <a:rPr kumimoji="1" lang="ja-JP" altLang="en-US" dirty="0"/>
              <a:t>勤務開始から６ヶ月継続して勤務し、全労働日の８割以上出勤すると</a:t>
            </a:r>
            <a:r>
              <a:rPr kumimoji="1" lang="en-US" altLang="ja-JP" dirty="0"/>
              <a:t>10</a:t>
            </a:r>
            <a:r>
              <a:rPr kumimoji="1" lang="ja-JP" altLang="en-US" dirty="0"/>
              <a:t>労働日分の有給休暇が付与されます。また、勤続年数に応じ、有給休暇の付与日数は変動します。</a:t>
            </a:r>
          </a:p>
          <a:p>
            <a:r>
              <a:rPr kumimoji="1" lang="ja-JP" altLang="en-US" dirty="0"/>
              <a:t>また、医療機関側は年</a:t>
            </a:r>
            <a:r>
              <a:rPr kumimoji="1" lang="en-US" altLang="ja-JP" dirty="0"/>
              <a:t>10</a:t>
            </a:r>
            <a:r>
              <a:rPr kumimoji="1" lang="ja-JP" altLang="en-US" dirty="0"/>
              <a:t>日以上の年次有給休暇が付与される労働者に対して、年次有給休暇の日数のうち年</a:t>
            </a:r>
            <a:r>
              <a:rPr kumimoji="1" lang="en-US" altLang="ja-JP" dirty="0"/>
              <a:t>5</a:t>
            </a:r>
            <a:r>
              <a:rPr kumimoji="1" lang="ja-JP" altLang="en-US" dirty="0"/>
              <a:t>日については、使用者が時季を指定して取得させることが義務付けられています。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20</a:t>
            </a:fld>
            <a:endParaRPr kumimoji="1" lang="ja-JP" altLang="en-US"/>
          </a:p>
        </p:txBody>
      </p:sp>
    </p:spTree>
    <p:extLst>
      <p:ext uri="{BB962C8B-B14F-4D97-AF65-F5344CB8AC3E}">
        <p14:creationId xmlns:p14="http://schemas.microsoft.com/office/powerpoint/2010/main" val="526218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さらに、有給休暇とは別に家庭の状況やライフステージに応じて取得できる休暇があります。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21</a:t>
            </a:fld>
            <a:endParaRPr kumimoji="1" lang="ja-JP" altLang="en-US"/>
          </a:p>
        </p:txBody>
      </p:sp>
    </p:spTree>
    <p:extLst>
      <p:ext uri="{BB962C8B-B14F-4D97-AF65-F5344CB8AC3E}">
        <p14:creationId xmlns:p14="http://schemas.microsoft.com/office/powerpoint/2010/main" val="3273070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産前産後休業は出産前</a:t>
            </a:r>
            <a:r>
              <a:rPr kumimoji="1" lang="en-US" altLang="ja-JP" dirty="0"/>
              <a:t>6</a:t>
            </a:r>
            <a:r>
              <a:rPr kumimoji="1" lang="ja-JP" altLang="en-US" dirty="0"/>
              <a:t>週間、出産後８週間の休業を保障する制度です。パート・アルバイト等を含め、すべての女性が産前産後休業の対象です。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22</a:t>
            </a:fld>
            <a:endParaRPr kumimoji="1" lang="ja-JP" altLang="en-US"/>
          </a:p>
        </p:txBody>
      </p:sp>
    </p:spTree>
    <p:extLst>
      <p:ext uri="{BB962C8B-B14F-4D97-AF65-F5344CB8AC3E}">
        <p14:creationId xmlns:p14="http://schemas.microsoft.com/office/powerpoint/2010/main" val="828868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産後パパ育休は、通常の育児休業とは別に取得できる育児休業です。産後パパ育休は、お子さんが生まれてから</a:t>
            </a:r>
            <a:r>
              <a:rPr kumimoji="1" lang="en-US" altLang="ja-JP" dirty="0"/>
              <a:t>8</a:t>
            </a:r>
            <a:r>
              <a:rPr kumimoji="1" lang="ja-JP" altLang="en-US" dirty="0"/>
              <a:t>週間以内に、最大</a:t>
            </a:r>
            <a:r>
              <a:rPr kumimoji="1" lang="en-US" altLang="ja-JP" dirty="0"/>
              <a:t>4</a:t>
            </a:r>
            <a:r>
              <a:rPr kumimoji="1" lang="ja-JP" altLang="en-US" dirty="0"/>
              <a:t>週間まで取得することが出来ます。</a:t>
            </a:r>
            <a:endParaRPr kumimoji="1" lang="en-US" altLang="ja-JP" dirty="0"/>
          </a:p>
          <a:p>
            <a:r>
              <a:rPr kumimoji="1" lang="ja-JP" altLang="en-US" dirty="0"/>
              <a:t>また、予め職場に申し出ることで、</a:t>
            </a:r>
            <a:r>
              <a:rPr kumimoji="1" lang="en-US" altLang="ja-JP" dirty="0"/>
              <a:t>2</a:t>
            </a:r>
            <a:r>
              <a:rPr kumimoji="1" lang="ja-JP" altLang="en-US" dirty="0"/>
              <a:t>回に分割して取得することもできます。なお、産後パパ育休の期間であっても、労使の間に合意があれば、一定の上限の範囲で休業中に就業することもできます。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23</a:t>
            </a:fld>
            <a:endParaRPr kumimoji="1" lang="ja-JP" altLang="en-US"/>
          </a:p>
        </p:txBody>
      </p:sp>
    </p:spTree>
    <p:extLst>
      <p:ext uri="{BB962C8B-B14F-4D97-AF65-F5344CB8AC3E}">
        <p14:creationId xmlns:p14="http://schemas.microsoft.com/office/powerpoint/2010/main" val="1833279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育児休業は、女性は産後休業終了後から、男性は出産予定日から、お子さんが</a:t>
            </a:r>
            <a:r>
              <a:rPr kumimoji="1" lang="en-US" altLang="ja-JP" dirty="0"/>
              <a:t>1</a:t>
            </a:r>
            <a:r>
              <a:rPr kumimoji="1" lang="ja-JP" altLang="en-US" dirty="0"/>
              <a:t>歳になるまでの間、取得することができます。</a:t>
            </a:r>
          </a:p>
          <a:p>
            <a:r>
              <a:rPr kumimoji="1" lang="ja-JP" altLang="en-US" dirty="0"/>
              <a:t>両親共に育児休業を取得する場合であれば、お子さんが</a:t>
            </a:r>
            <a:r>
              <a:rPr kumimoji="1" lang="en-US" altLang="ja-JP" dirty="0"/>
              <a:t>1</a:t>
            </a:r>
            <a:r>
              <a:rPr kumimoji="1" lang="ja-JP" altLang="en-US" dirty="0"/>
              <a:t>歳</a:t>
            </a:r>
            <a:r>
              <a:rPr kumimoji="1" lang="en-US" altLang="ja-JP" dirty="0"/>
              <a:t>2</a:t>
            </a:r>
            <a:r>
              <a:rPr kumimoji="1" lang="ja-JP" altLang="en-US" dirty="0"/>
              <a:t>か月になるまでの間</a:t>
            </a:r>
            <a:r>
              <a:rPr kumimoji="1" lang="ja-JP" altLang="en-US" b="0" u="none" dirty="0"/>
              <a:t>で</a:t>
            </a:r>
            <a:r>
              <a:rPr kumimoji="1" lang="en-US" altLang="ja-JP" b="0" u="none" dirty="0"/>
              <a:t>1</a:t>
            </a:r>
            <a:r>
              <a:rPr kumimoji="1" lang="ja-JP" altLang="en-US" b="0" u="none" dirty="0"/>
              <a:t>年間、取得することができるようになります。</a:t>
            </a:r>
            <a:endParaRPr kumimoji="1" lang="en-US" altLang="ja-JP" b="0" u="none" dirty="0"/>
          </a:p>
          <a:p>
            <a:r>
              <a:rPr kumimoji="1" lang="ja-JP" altLang="en-US" b="0" u="none" dirty="0"/>
              <a:t>また、保育所等に入れないなどの事情があれば、</a:t>
            </a:r>
            <a:r>
              <a:rPr kumimoji="1" lang="en-US" altLang="ja-JP" b="0" u="none" dirty="0"/>
              <a:t>1</a:t>
            </a:r>
            <a:r>
              <a:rPr kumimoji="1" lang="ja-JP" altLang="en-US" b="0" u="none" dirty="0"/>
              <a:t>歳</a:t>
            </a:r>
            <a:r>
              <a:rPr kumimoji="1" lang="en-US" altLang="ja-JP" b="0" u="none" dirty="0"/>
              <a:t>6</a:t>
            </a:r>
            <a:r>
              <a:rPr kumimoji="1" lang="ja-JP" altLang="en-US" b="0" u="none" dirty="0"/>
              <a:t>ヶ月までになるまでの間（それでも保育所に入所できない場合には２歳になるまでの間）、育児休業を取得することができます。</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58246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小学校に入る前のお子さんがいらっしゃる方の場合、職場に申し出ることにより、１つの年度中に最大５日まで、</a:t>
            </a:r>
            <a:r>
              <a:rPr kumimoji="1" lang="ja-JP" altLang="en-US" b="0" u="none" dirty="0"/>
              <a:t>病気、けがをしたお子さんの看護又はお子さんに予防接種や健康診断を受けさせるための休暇を時間単位で取得が可能です。</a:t>
            </a:r>
            <a:endParaRPr kumimoji="1" lang="en-US" altLang="ja-JP" b="0" u="none" dirty="0"/>
          </a:p>
          <a:p>
            <a:r>
              <a:rPr kumimoji="1" lang="ja-JP" altLang="en-US" b="0" u="none" dirty="0"/>
              <a:t>また、この対象になる小学校入学前のお子さんが２人以上いらっしゃる場合は、取得可能な上限が</a:t>
            </a:r>
            <a:r>
              <a:rPr kumimoji="1" lang="en-US" altLang="ja-JP" b="0" u="none" dirty="0"/>
              <a:t>10</a:t>
            </a:r>
            <a:r>
              <a:rPr kumimoji="1" lang="ja-JP" altLang="en-US" b="0" u="none" dirty="0"/>
              <a:t>日になります。</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93771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介護休暇は、介護が必要な状態の家族がいらっしゃる場合に、そのご家族の介護や世話をするための休暇です。</a:t>
            </a:r>
          </a:p>
          <a:p>
            <a:r>
              <a:rPr kumimoji="1" lang="ja-JP" altLang="en-US" dirty="0"/>
              <a:t>対象となるご家族が</a:t>
            </a:r>
            <a:r>
              <a:rPr kumimoji="1" lang="en-US" altLang="ja-JP" dirty="0"/>
              <a:t>1</a:t>
            </a:r>
            <a:r>
              <a:rPr kumimoji="1" lang="ja-JP" altLang="en-US" dirty="0"/>
              <a:t>人の場合は年５日を限度に取得が可能であり、</a:t>
            </a:r>
            <a:r>
              <a:rPr kumimoji="1" lang="en-US" altLang="ja-JP" dirty="0"/>
              <a:t>2</a:t>
            </a:r>
            <a:r>
              <a:rPr kumimoji="1" lang="ja-JP" altLang="en-US" dirty="0"/>
              <a:t>人以上の場合は年</a:t>
            </a:r>
            <a:r>
              <a:rPr kumimoji="1" lang="en-US" altLang="ja-JP" dirty="0"/>
              <a:t>10</a:t>
            </a:r>
            <a:r>
              <a:rPr kumimoji="1" lang="ja-JP" altLang="en-US" dirty="0"/>
              <a:t>日まで取得することが可能です。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26</a:t>
            </a:fld>
            <a:endParaRPr kumimoji="1" lang="ja-JP" altLang="en-US"/>
          </a:p>
        </p:txBody>
      </p:sp>
    </p:spTree>
    <p:extLst>
      <p:ext uri="{BB962C8B-B14F-4D97-AF65-F5344CB8AC3E}">
        <p14:creationId xmlns:p14="http://schemas.microsoft.com/office/powerpoint/2010/main" val="2603317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a:t>介護休業とは、介護が必要な状態の家族がいらっしゃる場合に、</a:t>
            </a:r>
            <a:r>
              <a:rPr lang="ja-JP" altLang="en-US" dirty="0"/>
              <a:t>その方</a:t>
            </a:r>
            <a:r>
              <a:rPr lang="ja-JP" altLang="ja-JP" dirty="0"/>
              <a:t>を支える体制を構築するために、一定期間利用することを想定し</a:t>
            </a:r>
            <a:r>
              <a:rPr lang="ja-JP" altLang="en-US" dirty="0"/>
              <a:t>た</a:t>
            </a:r>
            <a:r>
              <a:rPr kumimoji="1" lang="ja-JP" altLang="en-US" b="0" u="none" dirty="0"/>
              <a:t>休業です。</a:t>
            </a:r>
          </a:p>
          <a:p>
            <a:r>
              <a:rPr kumimoji="1" lang="ja-JP" altLang="en-US" dirty="0"/>
              <a:t>対象となるご家族</a:t>
            </a:r>
            <a:r>
              <a:rPr kumimoji="1" lang="en-US" altLang="ja-JP" dirty="0"/>
              <a:t>1</a:t>
            </a:r>
            <a:r>
              <a:rPr kumimoji="1" lang="ja-JP" altLang="en-US" dirty="0"/>
              <a:t>人につき</a:t>
            </a:r>
            <a:r>
              <a:rPr kumimoji="1" lang="en-US" altLang="ja-JP" dirty="0"/>
              <a:t>3</a:t>
            </a:r>
            <a:r>
              <a:rPr kumimoji="1" lang="ja-JP" altLang="en-US" dirty="0"/>
              <a:t>回まで、通算</a:t>
            </a:r>
            <a:r>
              <a:rPr kumimoji="1" lang="en-US" altLang="ja-JP" dirty="0"/>
              <a:t>93</a:t>
            </a:r>
            <a:r>
              <a:rPr kumimoji="1" lang="ja-JP" altLang="en-US" dirty="0"/>
              <a:t>日まで休業できます。</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58553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複数の医療機関で勤務している方の場合、副業や兼業先での労働時間・勤務先・勤務内容などを、主に勤務している医療機関に対して事前に自己申告しておくことが好ましいでしょう。</a:t>
            </a:r>
            <a:endParaRPr kumimoji="1" lang="en-US" altLang="ja-JP" dirty="0"/>
          </a:p>
          <a:p>
            <a:r>
              <a:rPr kumimoji="1" lang="ja-JP" altLang="en-US" dirty="0"/>
              <a:t>チームメンバーがお互いの仕事を把握するきっかけとなるとともに、困ったときにも助けあえる第一歩となります。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a:t>
            </a:fld>
            <a:endParaRPr kumimoji="1" lang="ja-JP" altLang="en-US"/>
          </a:p>
        </p:txBody>
      </p:sp>
    </p:spTree>
    <p:extLst>
      <p:ext uri="{BB962C8B-B14F-4D97-AF65-F5344CB8AC3E}">
        <p14:creationId xmlns:p14="http://schemas.microsoft.com/office/powerpoint/2010/main" val="330895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また、時間外労働や勤務間インターバルのルールを適切に運用するためには、各勤務医の勤務時間の正確な把握や適切なシフト作成が重要となります。</a:t>
            </a:r>
            <a:endParaRPr kumimoji="1" lang="en-US" altLang="ja-JP" dirty="0"/>
          </a:p>
          <a:p>
            <a:r>
              <a:rPr kumimoji="1" lang="ja-JP" altLang="en-US" dirty="0"/>
              <a:t>とはいっても、シフトの作成や調整を行う人に任せっぱなしではいけません。シフトを作成するのも医師をはじめとした医療従事者の方々ですので、期限を守って勤務希望を提出することや、シフトの調整者からの勤務相談にも快く応じられるよう、お互いに助け合うことが大切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a:t>
            </a:fld>
            <a:endParaRPr kumimoji="1" lang="ja-JP" altLang="en-US"/>
          </a:p>
        </p:txBody>
      </p:sp>
    </p:spTree>
    <p:extLst>
      <p:ext uri="{BB962C8B-B14F-4D97-AF65-F5344CB8AC3E}">
        <p14:creationId xmlns:p14="http://schemas.microsoft.com/office/powerpoint/2010/main" val="4281686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どの勤務先でも最適なパフォーマンスが患者さんに提供されるように、労働時間を含む自分の仕事内容をそれぞれの勤務先にシェアして、突然の自分の欠勤にも対応できるような「助け合える」体制を整えてもらうことが大切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a:t>
            </a:fld>
            <a:endParaRPr kumimoji="1" lang="ja-JP" altLang="en-US"/>
          </a:p>
        </p:txBody>
      </p:sp>
    </p:spTree>
    <p:extLst>
      <p:ext uri="{BB962C8B-B14F-4D97-AF65-F5344CB8AC3E}">
        <p14:creationId xmlns:p14="http://schemas.microsoft.com/office/powerpoint/2010/main" val="1558099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a:t>
            </a:fld>
            <a:endParaRPr kumimoji="1" lang="ja-JP" altLang="en-US"/>
          </a:p>
        </p:txBody>
      </p:sp>
    </p:spTree>
    <p:extLst>
      <p:ext uri="{BB962C8B-B14F-4D97-AF65-F5344CB8AC3E}">
        <p14:creationId xmlns:p14="http://schemas.microsoft.com/office/powerpoint/2010/main" val="3192464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医療機関では、医師だけでなく様々な職種の方が働いていますが、全ての医療専門職の方々がそれぞれの専門性を活かし、パフォーマンスを最大化することが大切です。</a:t>
            </a:r>
            <a:endParaRPr kumimoji="1" lang="en-US" altLang="ja-JP" dirty="0"/>
          </a:p>
          <a:p>
            <a:r>
              <a:rPr kumimoji="1" lang="ja-JP" altLang="en-US" dirty="0"/>
              <a:t>そのためには、チームでの話合いや、勉強会などを通して、職種間での連携を強化していく必要があります。</a:t>
            </a:r>
          </a:p>
          <a:p>
            <a:r>
              <a:rPr kumimoji="1" lang="ja-JP" altLang="en-US" dirty="0"/>
              <a:t>このような専門性を活かした</a:t>
            </a:r>
            <a:r>
              <a:rPr kumimoji="1" lang="en-US" altLang="ja-JP" dirty="0"/>
              <a:t>｢</a:t>
            </a:r>
            <a:r>
              <a:rPr kumimoji="1" lang="ja-JP" altLang="en-US" dirty="0"/>
              <a:t>タスク・シフト</a:t>
            </a:r>
            <a:r>
              <a:rPr kumimoji="1" lang="en-US" altLang="ja-JP" dirty="0"/>
              <a:t>/</a:t>
            </a:r>
            <a:r>
              <a:rPr kumimoji="1" lang="ja-JP" altLang="en-US" dirty="0"/>
              <a:t>シェア</a:t>
            </a:r>
            <a:r>
              <a:rPr kumimoji="1" lang="en-US" altLang="ja-JP" dirty="0"/>
              <a:t>｣</a:t>
            </a:r>
            <a:r>
              <a:rPr kumimoji="1" lang="ja-JP" altLang="en-US" dirty="0"/>
              <a:t>により、効率化が進めば、患者さんにとってもより質の高い医療提供にもつながります。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a:t>
            </a:fld>
            <a:endParaRPr kumimoji="1" lang="ja-JP" altLang="en-US"/>
          </a:p>
        </p:txBody>
      </p:sp>
    </p:spTree>
    <p:extLst>
      <p:ext uri="{BB962C8B-B14F-4D97-AF65-F5344CB8AC3E}">
        <p14:creationId xmlns:p14="http://schemas.microsoft.com/office/powerpoint/2010/main" val="3866296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タスク・シフト</a:t>
            </a:r>
            <a:r>
              <a:rPr kumimoji="1" lang="en-US" altLang="ja-JP" dirty="0"/>
              <a:t>/</a:t>
            </a:r>
            <a:r>
              <a:rPr kumimoji="1" lang="ja-JP" altLang="en-US" dirty="0"/>
              <a:t>シェアにあたり、特定行為研修を受けた看護師であれば、診療の補助の一部を担うことができます。特定行為研修修了者が実施することのできる特定行為として、</a:t>
            </a:r>
            <a:r>
              <a:rPr kumimoji="1" lang="en-US" altLang="ja-JP" dirty="0"/>
              <a:t>38</a:t>
            </a:r>
            <a:r>
              <a:rPr kumimoji="1" lang="ja-JP" altLang="en-US" dirty="0"/>
              <a:t>の行為が定められています。</a:t>
            </a:r>
          </a:p>
          <a:p>
            <a:r>
              <a:rPr kumimoji="1" lang="ja-JP" altLang="en-US" dirty="0"/>
              <a:t>特定行為研修修了者は年々増加しており、医師からのタスク・シフト</a:t>
            </a:r>
            <a:r>
              <a:rPr kumimoji="1" lang="en-US" altLang="ja-JP" dirty="0"/>
              <a:t>/</a:t>
            </a:r>
            <a:r>
              <a:rPr kumimoji="1" lang="ja-JP" altLang="en-US" dirty="0"/>
              <a:t>シェアが期待されています。各地域・施設のニーズに合わせて、特定行為研修修了者が活躍することで、医療・看護の質の向上にもつながります。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8</a:t>
            </a:fld>
            <a:endParaRPr kumimoji="1" lang="ja-JP" altLang="en-US"/>
          </a:p>
        </p:txBody>
      </p:sp>
    </p:spTree>
    <p:extLst>
      <p:ext uri="{BB962C8B-B14F-4D97-AF65-F5344CB8AC3E}">
        <p14:creationId xmlns:p14="http://schemas.microsoft.com/office/powerpoint/2010/main" val="865579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特定行為を受けた看護師が行うことができる特定行為としては、</a:t>
            </a:r>
          </a:p>
          <a:p>
            <a:r>
              <a:rPr kumimoji="1" lang="ja-JP" altLang="en-US" dirty="0"/>
              <a:t>・直接動脈穿刺法による採血（動脈血液ガス分析）</a:t>
            </a:r>
          </a:p>
          <a:p>
            <a:r>
              <a:rPr kumimoji="1" lang="ja-JP" altLang="en-US" dirty="0"/>
              <a:t>・経口用気管チューブの位置の調整</a:t>
            </a:r>
          </a:p>
          <a:p>
            <a:r>
              <a:rPr kumimoji="1" lang="ja-JP" altLang="en-US" dirty="0"/>
              <a:t>・中心静脈カテーテルの除去</a:t>
            </a:r>
          </a:p>
          <a:p>
            <a:r>
              <a:rPr kumimoji="1" lang="ja-JP" altLang="en-US" dirty="0"/>
              <a:t>・硬膜外カテーテルによる鎮痛薬の投与および投薬量の調整</a:t>
            </a:r>
          </a:p>
          <a:p>
            <a:r>
              <a:rPr kumimoji="1" lang="ja-JP" altLang="en-US" dirty="0"/>
              <a:t>などが挙げられます。</a:t>
            </a:r>
          </a:p>
          <a:p>
            <a:r>
              <a:rPr kumimoji="1" lang="ja-JP" altLang="en-US" dirty="0"/>
              <a:t>特定行為区分ごとの研修を修了することにより、医師の作成した手順書に従って、その特定行為区分に含まれる特定行為を実施することができます。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9</a:t>
            </a:fld>
            <a:endParaRPr kumimoji="1" lang="ja-JP" altLang="en-US"/>
          </a:p>
        </p:txBody>
      </p:sp>
    </p:spTree>
    <p:extLst>
      <p:ext uri="{BB962C8B-B14F-4D97-AF65-F5344CB8AC3E}">
        <p14:creationId xmlns:p14="http://schemas.microsoft.com/office/powerpoint/2010/main" val="2283907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72915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7143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6006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2804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02798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5855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372D545-8467-428C-B4B7-668AFE11EB3F}" type="datetimeFigureOut">
              <a:rPr kumimoji="1" lang="ja-JP" altLang="en-US" smtClean="0"/>
              <a:t>2023/1/10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7964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372D545-8467-428C-B4B7-668AFE11EB3F}" type="datetimeFigureOut">
              <a:rPr kumimoji="1" lang="ja-JP" altLang="en-US" smtClean="0"/>
              <a:t>2023/1/10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7579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2023/1/10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3472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669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952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2D545-8467-428C-B4B7-668AFE11EB3F}" type="datetimeFigureOut">
              <a:rPr kumimoji="1" lang="ja-JP" altLang="en-US" smtClean="0"/>
              <a:t>2023/1/10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851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no-harassment.mhlw.go.jp/law-measur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楕円 19">
            <a:extLst>
              <a:ext uri="{FF2B5EF4-FFF2-40B4-BE49-F238E27FC236}">
                <a16:creationId xmlns:a16="http://schemas.microsoft.com/office/drawing/2014/main" id="{439E4974-F2BC-BBF6-BCE3-BA4284E3A4A3}"/>
              </a:ext>
            </a:extLst>
          </p:cNvPr>
          <p:cNvSpPr/>
          <p:nvPr/>
        </p:nvSpPr>
        <p:spPr>
          <a:xfrm rot="1185485">
            <a:off x="2297265" y="2623929"/>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26196968-ECCE-2AB5-F7AC-DD6887B59A22}"/>
              </a:ext>
            </a:extLst>
          </p:cNvPr>
          <p:cNvSpPr/>
          <p:nvPr/>
        </p:nvSpPr>
        <p:spPr>
          <a:xfrm rot="1185485">
            <a:off x="1203667" y="3199365"/>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7269B138-7D5A-646C-7A93-493454BEFAFB}"/>
              </a:ext>
            </a:extLst>
          </p:cNvPr>
          <p:cNvSpPr/>
          <p:nvPr/>
        </p:nvSpPr>
        <p:spPr>
          <a:xfrm rot="1185485">
            <a:off x="366198" y="1824977"/>
            <a:ext cx="1403512" cy="1394601"/>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28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2800"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5C2646CA-7947-59FD-897C-2967C1B923DA}"/>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E6E34CAB-1D71-B7D9-646E-B4D716DDD54E}"/>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4149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グループ化 42"/>
          <p:cNvGrpSpPr/>
          <p:nvPr/>
        </p:nvGrpSpPr>
        <p:grpSpPr>
          <a:xfrm rot="9900000" flipH="1">
            <a:off x="2502145" y="3978132"/>
            <a:ext cx="3586372" cy="2839900"/>
            <a:chOff x="250557" y="1586826"/>
            <a:chExt cx="3586372" cy="2839900"/>
          </a:xfrm>
        </p:grpSpPr>
        <p:sp>
          <p:nvSpPr>
            <p:cNvPr id="44" name="楕円 43">
              <a:extLst>
                <a:ext uri="{FF2B5EF4-FFF2-40B4-BE49-F238E27FC236}">
                  <a16:creationId xmlns:a16="http://schemas.microsoft.com/office/drawing/2014/main" id="{317FA5EF-1621-7A4B-4571-A8E61B68F634}"/>
                </a:ext>
              </a:extLst>
            </p:cNvPr>
            <p:cNvSpPr/>
            <p:nvPr/>
          </p:nvSpPr>
          <p:spPr>
            <a:xfrm>
              <a:off x="2152679" y="1586826"/>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0DEF3575-042A-8055-922E-F390244C6178}"/>
                </a:ext>
              </a:extLst>
            </p:cNvPr>
            <p:cNvSpPr/>
            <p:nvPr/>
          </p:nvSpPr>
          <p:spPr>
            <a:xfrm>
              <a:off x="250557" y="2934563"/>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9C9A5F83-70F7-4966-C802-8412E7609469}"/>
                </a:ext>
              </a:extLst>
            </p:cNvPr>
            <p:cNvSpPr/>
            <p:nvPr/>
          </p:nvSpPr>
          <p:spPr>
            <a:xfrm>
              <a:off x="1449351" y="277024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p:cNvGrpSpPr/>
          <p:nvPr/>
        </p:nvGrpSpPr>
        <p:grpSpPr>
          <a:xfrm flipH="1">
            <a:off x="4880644" y="1591763"/>
            <a:ext cx="3586372" cy="2839900"/>
            <a:chOff x="250557" y="1586826"/>
            <a:chExt cx="3586372" cy="2839900"/>
          </a:xfrm>
        </p:grpSpPr>
        <p:sp>
          <p:nvSpPr>
            <p:cNvPr id="40" name="楕円 39">
              <a:extLst>
                <a:ext uri="{FF2B5EF4-FFF2-40B4-BE49-F238E27FC236}">
                  <a16:creationId xmlns:a16="http://schemas.microsoft.com/office/drawing/2014/main" id="{317FA5EF-1621-7A4B-4571-A8E61B68F634}"/>
                </a:ext>
              </a:extLst>
            </p:cNvPr>
            <p:cNvSpPr/>
            <p:nvPr/>
          </p:nvSpPr>
          <p:spPr>
            <a:xfrm>
              <a:off x="2152679" y="1586826"/>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0DEF3575-042A-8055-922E-F390244C6178}"/>
                </a:ext>
              </a:extLst>
            </p:cNvPr>
            <p:cNvSpPr/>
            <p:nvPr/>
          </p:nvSpPr>
          <p:spPr>
            <a:xfrm>
              <a:off x="250557" y="2934563"/>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9C9A5F83-70F7-4966-C802-8412E7609469}"/>
                </a:ext>
              </a:extLst>
            </p:cNvPr>
            <p:cNvSpPr/>
            <p:nvPr/>
          </p:nvSpPr>
          <p:spPr>
            <a:xfrm>
              <a:off x="1449351" y="277024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p:cNvGrpSpPr/>
          <p:nvPr/>
        </p:nvGrpSpPr>
        <p:grpSpPr>
          <a:xfrm>
            <a:off x="250557" y="1586826"/>
            <a:ext cx="3586372" cy="2839900"/>
            <a:chOff x="250557" y="1586826"/>
            <a:chExt cx="3586372" cy="2839900"/>
          </a:xfrm>
        </p:grpSpPr>
        <p:sp>
          <p:nvSpPr>
            <p:cNvPr id="21" name="楕円 20">
              <a:extLst>
                <a:ext uri="{FF2B5EF4-FFF2-40B4-BE49-F238E27FC236}">
                  <a16:creationId xmlns:a16="http://schemas.microsoft.com/office/drawing/2014/main" id="{317FA5EF-1621-7A4B-4571-A8E61B68F634}"/>
                </a:ext>
              </a:extLst>
            </p:cNvPr>
            <p:cNvSpPr/>
            <p:nvPr/>
          </p:nvSpPr>
          <p:spPr>
            <a:xfrm>
              <a:off x="2152679" y="1586826"/>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0DEF3575-042A-8055-922E-F390244C6178}"/>
                </a:ext>
              </a:extLst>
            </p:cNvPr>
            <p:cNvSpPr/>
            <p:nvPr/>
          </p:nvSpPr>
          <p:spPr>
            <a:xfrm>
              <a:off x="250557" y="2934563"/>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9C9A5F83-70F7-4966-C802-8412E7609469}"/>
                </a:ext>
              </a:extLst>
            </p:cNvPr>
            <p:cNvSpPr/>
            <p:nvPr/>
          </p:nvSpPr>
          <p:spPr>
            <a:xfrm>
              <a:off x="1449351" y="277024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id="{A5CBF4D4-5E41-F4C5-0EC9-AA35E217B8BE}"/>
              </a:ext>
            </a:extLst>
          </p:cNvPr>
          <p:cNvSpPr txBox="1"/>
          <p:nvPr/>
        </p:nvSpPr>
        <p:spPr>
          <a:xfrm>
            <a:off x="755802" y="553705"/>
            <a:ext cx="7632396" cy="892552"/>
          </a:xfrm>
          <a:prstGeom prst="rect">
            <a:avLst/>
          </a:prstGeom>
          <a:noFill/>
        </p:spPr>
        <p:txBody>
          <a:bodyPr wrap="square">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特定行為研修修了者以外にも、</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800" b="1" dirty="0">
                <a:solidFill>
                  <a:schemeClr val="accent1"/>
                </a:solidFill>
                <a:latin typeface="游ゴシック" panose="020B0400000000000000" pitchFamily="50" charset="-128"/>
                <a:ea typeface="游ゴシック" panose="020B0400000000000000" pitchFamily="50" charset="-128"/>
              </a:rPr>
              <a:t>多職種のタスク・シフト／シェア</a:t>
            </a:r>
            <a:r>
              <a:rPr kumimoji="1" lang="ja-JP" altLang="en-US" sz="2000" b="1" dirty="0">
                <a:latin typeface="游ゴシック" panose="020B0400000000000000" pitchFamily="50" charset="-128"/>
                <a:ea typeface="游ゴシック" panose="020B0400000000000000" pitchFamily="50" charset="-128"/>
              </a:rPr>
              <a:t>が進んでいます</a:t>
            </a:r>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a:t>
            </a:r>
          </a:p>
        </p:txBody>
      </p:sp>
      <p:pic>
        <p:nvPicPr>
          <p:cNvPr id="8" name="図 7" descr="記号 が含まれている画像&#10;&#10;自動的に生成された説明">
            <a:extLst>
              <a:ext uri="{FF2B5EF4-FFF2-40B4-BE49-F238E27FC236}">
                <a16:creationId xmlns:a16="http://schemas.microsoft.com/office/drawing/2014/main" id="{10841827-469C-FA42-B5BA-C6C05C319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9366" y="4293096"/>
            <a:ext cx="1020148" cy="1766386"/>
          </a:xfrm>
          <a:prstGeom prst="rect">
            <a:avLst/>
          </a:prstGeom>
        </p:spPr>
      </p:pic>
      <p:pic>
        <p:nvPicPr>
          <p:cNvPr id="13" name="図 12" descr="光, シャツ が含まれている画像&#10;&#10;自動的に生成された説明">
            <a:extLst>
              <a:ext uri="{FF2B5EF4-FFF2-40B4-BE49-F238E27FC236}">
                <a16:creationId xmlns:a16="http://schemas.microsoft.com/office/drawing/2014/main" id="{B937531F-16B7-21A7-E966-B5E4C5B59B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802" y="2667836"/>
            <a:ext cx="1361176" cy="1803710"/>
          </a:xfrm>
          <a:prstGeom prst="rect">
            <a:avLst/>
          </a:prstGeom>
        </p:spPr>
      </p:pic>
      <p:pic>
        <p:nvPicPr>
          <p:cNvPr id="15" name="図 14" descr="記号, 食品 が含まれている画像&#10;&#10;自動的に生成された説明">
            <a:extLst>
              <a:ext uri="{FF2B5EF4-FFF2-40B4-BE49-F238E27FC236}">
                <a16:creationId xmlns:a16="http://schemas.microsoft.com/office/drawing/2014/main" id="{9F831405-CB56-FB24-43EA-BB386E81EF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6620" y="1916832"/>
            <a:ext cx="1204698" cy="1724821"/>
          </a:xfrm>
          <a:prstGeom prst="rect">
            <a:avLst/>
          </a:prstGeom>
        </p:spPr>
      </p:pic>
      <p:grpSp>
        <p:nvGrpSpPr>
          <p:cNvPr id="25" name="グループ化 24">
            <a:extLst>
              <a:ext uri="{FF2B5EF4-FFF2-40B4-BE49-F238E27FC236}">
                <a16:creationId xmlns:a16="http://schemas.microsoft.com/office/drawing/2014/main" id="{3344841F-6736-5358-6CF9-40EAD1D974D2}"/>
              </a:ext>
            </a:extLst>
          </p:cNvPr>
          <p:cNvGrpSpPr/>
          <p:nvPr/>
        </p:nvGrpSpPr>
        <p:grpSpPr>
          <a:xfrm>
            <a:off x="2013953" y="1988840"/>
            <a:ext cx="2486039" cy="1243847"/>
            <a:chOff x="1888641" y="2919007"/>
            <a:chExt cx="2444209" cy="1160023"/>
          </a:xfrm>
        </p:grpSpPr>
        <p:sp>
          <p:nvSpPr>
            <p:cNvPr id="26" name="円形吹き出し 25">
              <a:extLst>
                <a:ext uri="{FF2B5EF4-FFF2-40B4-BE49-F238E27FC236}">
                  <a16:creationId xmlns:a16="http://schemas.microsoft.com/office/drawing/2014/main" id="{89770EBE-2A9D-4A96-2FF2-C7AB37063909}"/>
                </a:ext>
              </a:extLst>
            </p:cNvPr>
            <p:cNvSpPr/>
            <p:nvPr/>
          </p:nvSpPr>
          <p:spPr>
            <a:xfrm>
              <a:off x="1888641" y="2919007"/>
              <a:ext cx="2444209" cy="1160023"/>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7E25BFDE-1E2E-147F-82B1-FD6857EFF9AD}"/>
                </a:ext>
              </a:extLst>
            </p:cNvPr>
            <p:cNvSpPr txBox="1"/>
            <p:nvPr/>
          </p:nvSpPr>
          <p:spPr>
            <a:xfrm>
              <a:off x="1985686" y="3244563"/>
              <a:ext cx="2321443" cy="545366"/>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病棟や外来での</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採血業務</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28" name="グループ化 27">
            <a:extLst>
              <a:ext uri="{FF2B5EF4-FFF2-40B4-BE49-F238E27FC236}">
                <a16:creationId xmlns:a16="http://schemas.microsoft.com/office/drawing/2014/main" id="{9E5E0E20-E3A2-FA53-7BE2-B1E24EE624B9}"/>
              </a:ext>
            </a:extLst>
          </p:cNvPr>
          <p:cNvGrpSpPr/>
          <p:nvPr/>
        </p:nvGrpSpPr>
        <p:grpSpPr>
          <a:xfrm>
            <a:off x="6215880" y="1772816"/>
            <a:ext cx="2604592" cy="1238135"/>
            <a:chOff x="2011407" y="2924334"/>
            <a:chExt cx="2560767" cy="1154696"/>
          </a:xfrm>
        </p:grpSpPr>
        <p:sp>
          <p:nvSpPr>
            <p:cNvPr id="29" name="円形吹き出し 25">
              <a:extLst>
                <a:ext uri="{FF2B5EF4-FFF2-40B4-BE49-F238E27FC236}">
                  <a16:creationId xmlns:a16="http://schemas.microsoft.com/office/drawing/2014/main" id="{6604E75E-46CA-32F6-E1E9-3989D0A908CD}"/>
                </a:ext>
              </a:extLst>
            </p:cNvPr>
            <p:cNvSpPr/>
            <p:nvPr/>
          </p:nvSpPr>
          <p:spPr>
            <a:xfrm>
              <a:off x="2011407" y="2924334"/>
              <a:ext cx="2560767" cy="1154696"/>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30" name="テキスト ボックス 29">
              <a:extLst>
                <a:ext uri="{FF2B5EF4-FFF2-40B4-BE49-F238E27FC236}">
                  <a16:creationId xmlns:a16="http://schemas.microsoft.com/office/drawing/2014/main" id="{D156F417-4041-0FD4-5C54-8FCA5894C80F}"/>
                </a:ext>
              </a:extLst>
            </p:cNvPr>
            <p:cNvSpPr txBox="1"/>
            <p:nvPr/>
          </p:nvSpPr>
          <p:spPr>
            <a:xfrm>
              <a:off x="2075426" y="3125800"/>
              <a:ext cx="2496748" cy="774996"/>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病棟や手術室での</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薬剤の管理</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薬物療法に関する説明</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31" name="グループ化 30">
            <a:extLst>
              <a:ext uri="{FF2B5EF4-FFF2-40B4-BE49-F238E27FC236}">
                <a16:creationId xmlns:a16="http://schemas.microsoft.com/office/drawing/2014/main" id="{895F4D23-DF71-9463-2D0C-1C07D8AB07F1}"/>
              </a:ext>
            </a:extLst>
          </p:cNvPr>
          <p:cNvGrpSpPr/>
          <p:nvPr/>
        </p:nvGrpSpPr>
        <p:grpSpPr>
          <a:xfrm>
            <a:off x="4436488" y="4190090"/>
            <a:ext cx="2948691" cy="1327142"/>
            <a:chOff x="1947302" y="3126039"/>
            <a:chExt cx="2257123" cy="952987"/>
          </a:xfrm>
        </p:grpSpPr>
        <p:sp>
          <p:nvSpPr>
            <p:cNvPr id="32" name="円形吹き出し 25">
              <a:extLst>
                <a:ext uri="{FF2B5EF4-FFF2-40B4-BE49-F238E27FC236}">
                  <a16:creationId xmlns:a16="http://schemas.microsoft.com/office/drawing/2014/main" id="{184DCC03-E980-BD83-6F8F-44D6D3050637}"/>
                </a:ext>
              </a:extLst>
            </p:cNvPr>
            <p:cNvSpPr/>
            <p:nvPr/>
          </p:nvSpPr>
          <p:spPr>
            <a:xfrm>
              <a:off x="1947302" y="3126039"/>
              <a:ext cx="2257123" cy="952987"/>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8B059676-6263-2F90-4FB1-924C35945573}"/>
                </a:ext>
              </a:extLst>
            </p:cNvPr>
            <p:cNvSpPr txBox="1"/>
            <p:nvPr/>
          </p:nvSpPr>
          <p:spPr>
            <a:xfrm>
              <a:off x="2020845" y="3328145"/>
              <a:ext cx="2183580" cy="596718"/>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診断書等の書類の下書き</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症例データの登録</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患者さんの搬送</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p:txBody>
        </p:sp>
      </p:grpSp>
      <p:sp>
        <p:nvSpPr>
          <p:cNvPr id="18"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sp>
        <p:nvSpPr>
          <p:cNvPr id="17" name="タイトル 1">
            <a:extLst>
              <a:ext uri="{FF2B5EF4-FFF2-40B4-BE49-F238E27FC236}">
                <a16:creationId xmlns:a16="http://schemas.microsoft.com/office/drawing/2014/main" id="{21BE02DE-8363-1F97-3FED-C4E22B8868C1}"/>
              </a:ext>
            </a:extLst>
          </p:cNvPr>
          <p:cNvSpPr txBox="1">
            <a:spLocks/>
          </p:cNvSpPr>
          <p:nvPr/>
        </p:nvSpPr>
        <p:spPr>
          <a:xfrm>
            <a:off x="669966" y="4600839"/>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臨床検査技師</a:t>
            </a:r>
          </a:p>
        </p:txBody>
      </p:sp>
      <p:sp>
        <p:nvSpPr>
          <p:cNvPr id="19" name="タイトル 1">
            <a:extLst>
              <a:ext uri="{FF2B5EF4-FFF2-40B4-BE49-F238E27FC236}">
                <a16:creationId xmlns:a16="http://schemas.microsoft.com/office/drawing/2014/main" id="{21BE02DE-8363-1F97-3FED-C4E22B8868C1}"/>
              </a:ext>
            </a:extLst>
          </p:cNvPr>
          <p:cNvSpPr txBox="1">
            <a:spLocks/>
          </p:cNvSpPr>
          <p:nvPr/>
        </p:nvSpPr>
        <p:spPr>
          <a:xfrm>
            <a:off x="5162449" y="3762556"/>
            <a:ext cx="838869"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薬剤師</a:t>
            </a:r>
          </a:p>
        </p:txBody>
      </p:sp>
      <p:sp>
        <p:nvSpPr>
          <p:cNvPr id="20" name="タイトル 1">
            <a:extLst>
              <a:ext uri="{FF2B5EF4-FFF2-40B4-BE49-F238E27FC236}">
                <a16:creationId xmlns:a16="http://schemas.microsoft.com/office/drawing/2014/main" id="{21BE02DE-8363-1F97-3FED-C4E22B8868C1}"/>
              </a:ext>
            </a:extLst>
          </p:cNvPr>
          <p:cNvSpPr txBox="1">
            <a:spLocks/>
          </p:cNvSpPr>
          <p:nvPr/>
        </p:nvSpPr>
        <p:spPr>
          <a:xfrm>
            <a:off x="2698620" y="6185563"/>
            <a:ext cx="2476327" cy="26758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医師事務作業補助者等</a:t>
            </a:r>
          </a:p>
        </p:txBody>
      </p:sp>
      <p:sp>
        <p:nvSpPr>
          <p:cNvPr id="47" name="テキスト ボックス 46">
            <a:extLst>
              <a:ext uri="{FF2B5EF4-FFF2-40B4-BE49-F238E27FC236}">
                <a16:creationId xmlns:a16="http://schemas.microsoft.com/office/drawing/2014/main" id="{2CCD6670-4659-5C03-B8BC-B3F358102615}"/>
              </a:ext>
            </a:extLst>
          </p:cNvPr>
          <p:cNvSpPr txBox="1"/>
          <p:nvPr/>
        </p:nvSpPr>
        <p:spPr>
          <a:xfrm>
            <a:off x="400345" y="1642996"/>
            <a:ext cx="4762104" cy="461665"/>
          </a:xfrm>
          <a:prstGeom prst="rect">
            <a:avLst/>
          </a:prstGeom>
          <a:noFill/>
          <a:ln>
            <a:noFill/>
          </a:ln>
        </p:spPr>
        <p:txBody>
          <a:bodyPr wrap="square" rtlCol="0">
            <a:spAutoFit/>
          </a:bodyPr>
          <a:lstStyle/>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たとえば･･･</a:t>
            </a:r>
            <a:endPar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94281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楕円 1">
            <a:extLst>
              <a:ext uri="{FF2B5EF4-FFF2-40B4-BE49-F238E27FC236}">
                <a16:creationId xmlns:a16="http://schemas.microsoft.com/office/drawing/2014/main" id="{8419A24E-0703-0808-76F9-F9544A7F5397}"/>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9F09DBFD-EBC6-AD93-7A36-6E4D26112F6E}"/>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1B8E4C70-D321-FB4D-AD0A-5037CFA86417}"/>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CDE3A3B8-9FA6-31D9-363F-7D9A5C169368}"/>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6EC4B18-1E3F-026B-8625-9FC1C13DB175}"/>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8218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467544" y="559432"/>
            <a:ext cx="8208912" cy="954107"/>
          </a:xfrm>
          <a:prstGeom prst="rect">
            <a:avLst/>
          </a:prstGeom>
          <a:noFill/>
        </p:spPr>
        <p:txBody>
          <a:bodyPr wrap="square">
            <a:spAutoFit/>
          </a:bodyPr>
          <a:lstStyle/>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医師としての基本的価値観＝</a:t>
            </a:r>
            <a:r>
              <a:rPr lang="ja-JP" altLang="en-US" sz="2800" b="1" dirty="0">
                <a:solidFill>
                  <a:schemeClr val="accent1"/>
                </a:solidFill>
                <a:latin typeface="游ゴシック" panose="020B0400000000000000" pitchFamily="50" charset="-128"/>
                <a:ea typeface="游ゴシック" panose="020B0400000000000000" pitchFamily="50" charset="-128"/>
              </a:rPr>
              <a:t>プロフェッショナリズム</a:t>
            </a:r>
            <a:endParaRPr lang="en-US" altLang="ja-JP" sz="28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にもあるとおり、</a:t>
            </a:r>
            <a:r>
              <a:rPr lang="ja-JP" altLang="en-US" sz="2800" b="1" dirty="0">
                <a:solidFill>
                  <a:schemeClr val="accent1"/>
                </a:solidFill>
                <a:latin typeface="游ゴシック" panose="020B0400000000000000" pitchFamily="50" charset="-128"/>
                <a:ea typeface="游ゴシック" panose="020B0400000000000000" pitchFamily="50" charset="-128"/>
              </a:rPr>
              <a:t>継続して修練に励む事も重要</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です。</a:t>
            </a:r>
            <a:endPar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4" name="図 3" descr="男性の顔の絵&#10;&#10;低い精度で自動的に生成された説明">
            <a:extLst>
              <a:ext uri="{FF2B5EF4-FFF2-40B4-BE49-F238E27FC236}">
                <a16:creationId xmlns:a16="http://schemas.microsoft.com/office/drawing/2014/main" id="{EC6A1A34-A6C3-7950-4CC2-8DE6AF757D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766" y="3025801"/>
            <a:ext cx="2404468" cy="3278818"/>
          </a:xfrm>
          <a:prstGeom prst="rect">
            <a:avLst/>
          </a:prstGeom>
        </p:spPr>
      </p:pic>
      <p:sp>
        <p:nvSpPr>
          <p:cNvPr id="5" name="楕円 4">
            <a:extLst>
              <a:ext uri="{FF2B5EF4-FFF2-40B4-BE49-F238E27FC236}">
                <a16:creationId xmlns:a16="http://schemas.microsoft.com/office/drawing/2014/main" id="{9E5CA797-82C9-93FC-322E-A9551B38C110}"/>
              </a:ext>
            </a:extLst>
          </p:cNvPr>
          <p:cNvSpPr/>
          <p:nvPr/>
        </p:nvSpPr>
        <p:spPr>
          <a:xfrm>
            <a:off x="5794435" y="1777222"/>
            <a:ext cx="1969440" cy="184595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 name="楕円 5">
            <a:extLst>
              <a:ext uri="{FF2B5EF4-FFF2-40B4-BE49-F238E27FC236}">
                <a16:creationId xmlns:a16="http://schemas.microsoft.com/office/drawing/2014/main" id="{3CA546BD-0D8A-507A-0EFB-D1D56C122435}"/>
              </a:ext>
            </a:extLst>
          </p:cNvPr>
          <p:cNvSpPr/>
          <p:nvPr/>
        </p:nvSpPr>
        <p:spPr>
          <a:xfrm>
            <a:off x="6468423" y="4366488"/>
            <a:ext cx="1969440" cy="184595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 name="楕円 6">
            <a:extLst>
              <a:ext uri="{FF2B5EF4-FFF2-40B4-BE49-F238E27FC236}">
                <a16:creationId xmlns:a16="http://schemas.microsoft.com/office/drawing/2014/main" id="{CCE0173E-9B29-3E4D-6C17-F3EA1CEA2DBC}"/>
              </a:ext>
            </a:extLst>
          </p:cNvPr>
          <p:cNvSpPr/>
          <p:nvPr/>
        </p:nvSpPr>
        <p:spPr>
          <a:xfrm>
            <a:off x="551021" y="4378469"/>
            <a:ext cx="1969440" cy="184595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8" name="楕円 7">
            <a:extLst>
              <a:ext uri="{FF2B5EF4-FFF2-40B4-BE49-F238E27FC236}">
                <a16:creationId xmlns:a16="http://schemas.microsoft.com/office/drawing/2014/main" id="{37663CDF-0515-4037-DC70-49B6D7878D33}"/>
              </a:ext>
            </a:extLst>
          </p:cNvPr>
          <p:cNvSpPr/>
          <p:nvPr/>
        </p:nvSpPr>
        <p:spPr>
          <a:xfrm>
            <a:off x="1565797" y="1776516"/>
            <a:ext cx="1969440" cy="186441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421396C1-C2E0-0950-866C-53D45AC9B3BB}"/>
              </a:ext>
            </a:extLst>
          </p:cNvPr>
          <p:cNvSpPr txBox="1"/>
          <p:nvPr/>
        </p:nvSpPr>
        <p:spPr>
          <a:xfrm>
            <a:off x="1537147" y="2385557"/>
            <a:ext cx="2026741" cy="646331"/>
          </a:xfrm>
          <a:prstGeom prst="rect">
            <a:avLst/>
          </a:prstGeom>
          <a:noFill/>
        </p:spPr>
        <p:txBody>
          <a:bodyPr wrap="square" rtlCol="0">
            <a:spAutoFit/>
          </a:bodyPr>
          <a:lstStyle/>
          <a:p>
            <a:pPr algn="ctr"/>
            <a:r>
              <a:rPr kumimoji="1" lang="ja-JP" altLang="en-US" b="1" dirty="0">
                <a:solidFill>
                  <a:schemeClr val="bg2">
                    <a:lumMod val="25000"/>
                  </a:schemeClr>
                </a:solidFill>
                <a:latin typeface="游ゴシック" panose="020B0400000000000000" pitchFamily="50" charset="-128"/>
                <a:ea typeface="游ゴシック" panose="020B0400000000000000" pitchFamily="50" charset="-128"/>
              </a:rPr>
              <a:t>社会的使命と</a:t>
            </a:r>
            <a:endParaRPr kumimoji="1" lang="en-US" altLang="ja-JP"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bg2">
                    <a:lumMod val="25000"/>
                  </a:schemeClr>
                </a:solidFill>
                <a:latin typeface="游ゴシック" panose="020B0400000000000000" pitchFamily="50" charset="-128"/>
                <a:ea typeface="游ゴシック" panose="020B0400000000000000" pitchFamily="50" charset="-128"/>
              </a:rPr>
              <a:t>公衆衛生への寄与</a:t>
            </a:r>
            <a:endParaRPr kumimoji="1" lang="en-US" altLang="ja-JP"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C40CF46E-0C92-D0E1-C261-5CE4F1DB7211}"/>
              </a:ext>
            </a:extLst>
          </p:cNvPr>
          <p:cNvSpPr txBox="1"/>
          <p:nvPr/>
        </p:nvSpPr>
        <p:spPr>
          <a:xfrm>
            <a:off x="726086" y="5020625"/>
            <a:ext cx="1619309"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利他的な</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態度</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3C55E117-B8DC-A57D-6A57-6722D0B07958}"/>
              </a:ext>
            </a:extLst>
          </p:cNvPr>
          <p:cNvSpPr txBox="1"/>
          <p:nvPr/>
        </p:nvSpPr>
        <p:spPr>
          <a:xfrm>
            <a:off x="6558951" y="4986214"/>
            <a:ext cx="1809237"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人間性の</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尊重</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4324B11B-0690-B895-7D56-1A22A45C0B68}"/>
              </a:ext>
            </a:extLst>
          </p:cNvPr>
          <p:cNvSpPr txBox="1"/>
          <p:nvPr/>
        </p:nvSpPr>
        <p:spPr>
          <a:xfrm>
            <a:off x="5673943" y="2346255"/>
            <a:ext cx="2210425"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自らを高める</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姿勢</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2" name="タイトル 1">
            <a:extLst>
              <a:ext uri="{FF2B5EF4-FFF2-40B4-BE49-F238E27FC236}">
                <a16:creationId xmlns:a16="http://schemas.microsoft.com/office/drawing/2014/main" id="{8BBFD0F4-2B19-B3CF-B9A9-82C7C865CB03}"/>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spTree>
    <p:extLst>
      <p:ext uri="{BB962C8B-B14F-4D97-AF65-F5344CB8AC3E}">
        <p14:creationId xmlns:p14="http://schemas.microsoft.com/office/powerpoint/2010/main" val="4107797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B2A358-0E6F-D04D-FFD7-6718DFEACD8F}"/>
              </a:ext>
            </a:extLst>
          </p:cNvPr>
          <p:cNvSpPr/>
          <p:nvPr/>
        </p:nvSpPr>
        <p:spPr>
          <a:xfrm>
            <a:off x="2469289" y="5237572"/>
            <a:ext cx="2115532" cy="160422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D7EB421-37E7-C805-254F-A5306483E238}"/>
              </a:ext>
            </a:extLst>
          </p:cNvPr>
          <p:cNvSpPr/>
          <p:nvPr/>
        </p:nvSpPr>
        <p:spPr>
          <a:xfrm>
            <a:off x="6701463" y="3601992"/>
            <a:ext cx="2115532" cy="323663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26047A1-9B23-E53E-2418-13061AACA685}"/>
              </a:ext>
            </a:extLst>
          </p:cNvPr>
          <p:cNvSpPr/>
          <p:nvPr/>
        </p:nvSpPr>
        <p:spPr>
          <a:xfrm>
            <a:off x="4584531" y="4293066"/>
            <a:ext cx="2115532" cy="254555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BCC491F-E9FB-2B09-939B-5083131F039F}"/>
              </a:ext>
            </a:extLst>
          </p:cNvPr>
          <p:cNvSpPr/>
          <p:nvPr/>
        </p:nvSpPr>
        <p:spPr>
          <a:xfrm>
            <a:off x="336021" y="6274307"/>
            <a:ext cx="2136687" cy="56431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8DC63404-7C7A-3276-667A-7B419CEA7F6A}"/>
              </a:ext>
            </a:extLst>
          </p:cNvPr>
          <p:cNvSpPr/>
          <p:nvPr/>
        </p:nvSpPr>
        <p:spPr>
          <a:xfrm>
            <a:off x="2485303" y="6251041"/>
            <a:ext cx="55233" cy="55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AA0876FA-3F44-B08B-0546-36164CE0D57F}"/>
              </a:ext>
            </a:extLst>
          </p:cNvPr>
          <p:cNvSpPr/>
          <p:nvPr/>
        </p:nvSpPr>
        <p:spPr>
          <a:xfrm>
            <a:off x="4567109" y="5249304"/>
            <a:ext cx="45719" cy="154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25831288-0F11-CC56-E4B2-6390A604F686}"/>
              </a:ext>
            </a:extLst>
          </p:cNvPr>
          <p:cNvSpPr/>
          <p:nvPr/>
        </p:nvSpPr>
        <p:spPr>
          <a:xfrm>
            <a:off x="6686521" y="4305971"/>
            <a:ext cx="45719" cy="2519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B50D6274-2667-E492-EDCC-658C375D3856}"/>
              </a:ext>
            </a:extLst>
          </p:cNvPr>
          <p:cNvSpPr/>
          <p:nvPr/>
        </p:nvSpPr>
        <p:spPr>
          <a:xfrm flipV="1">
            <a:off x="356812" y="6297241"/>
            <a:ext cx="8445075" cy="560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BBF257F-CDED-DD11-0200-FD7F5E936EED}"/>
              </a:ext>
            </a:extLst>
          </p:cNvPr>
          <p:cNvSpPr txBox="1"/>
          <p:nvPr/>
        </p:nvSpPr>
        <p:spPr>
          <a:xfrm>
            <a:off x="467544" y="559432"/>
            <a:ext cx="8208912" cy="1261884"/>
          </a:xfrm>
          <a:prstGeom prst="rect">
            <a:avLst/>
          </a:prstGeom>
          <a:noFill/>
        </p:spPr>
        <p:txBody>
          <a:bodyPr wrap="square">
            <a:spAutoFit/>
          </a:bodyPr>
          <a:lstStyle/>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法に基づく研修や、専門医の養成期間を終えた後も、</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自身の技術を高めるための活動は</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継続していきます。</a:t>
            </a:r>
            <a:endParaRPr lang="ja-JP" altLang="en-US" sz="2000" b="1" dirty="0">
              <a:solidFill>
                <a:schemeClr val="accent1"/>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167B5144-C0A6-364B-6388-FA9AAFA50D0B}"/>
              </a:ext>
            </a:extLst>
          </p:cNvPr>
          <p:cNvSpPr txBox="1"/>
          <p:nvPr/>
        </p:nvSpPr>
        <p:spPr>
          <a:xfrm>
            <a:off x="2631576" y="5496680"/>
            <a:ext cx="1716607" cy="707886"/>
          </a:xfrm>
          <a:prstGeom prst="rect">
            <a:avLst/>
          </a:prstGeom>
          <a:noFill/>
        </p:spPr>
        <p:txBody>
          <a:bodyPr wrap="square" rtlCol="0">
            <a:spAutoFit/>
          </a:bodyPr>
          <a:lstStyle/>
          <a:p>
            <a:pPr algn="ct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法に基づく</a:t>
            </a:r>
            <a:endPar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b="1" dirty="0">
                <a:solidFill>
                  <a:schemeClr val="accent1"/>
                </a:solidFill>
                <a:latin typeface="游ゴシック" panose="020B0400000000000000" pitchFamily="50" charset="-128"/>
                <a:ea typeface="游ゴシック" panose="020B0400000000000000" pitchFamily="50" charset="-128"/>
              </a:rPr>
              <a:t>臨床研修</a:t>
            </a:r>
            <a:r>
              <a:rPr kumimoji="1" lang="en-US" altLang="ja-JP" sz="2800" b="1" dirty="0">
                <a:solidFill>
                  <a:schemeClr val="accent1"/>
                </a:solidFill>
                <a:latin typeface="游ゴシック" panose="020B0400000000000000" pitchFamily="50" charset="-128"/>
                <a:ea typeface="游ゴシック" panose="020B0400000000000000" pitchFamily="50" charset="-128"/>
              </a:rPr>
              <a:t>2</a:t>
            </a:r>
            <a:r>
              <a:rPr kumimoji="1" lang="ja-JP" altLang="en-US" sz="2800" b="1" dirty="0">
                <a:solidFill>
                  <a:schemeClr val="accent1"/>
                </a:solidFill>
                <a:latin typeface="游ゴシック" panose="020B0400000000000000" pitchFamily="50" charset="-128"/>
                <a:ea typeface="游ゴシック" panose="020B0400000000000000" pitchFamily="50" charset="-128"/>
              </a:rPr>
              <a:t>年</a:t>
            </a:r>
          </a:p>
        </p:txBody>
      </p:sp>
      <p:sp>
        <p:nvSpPr>
          <p:cNvPr id="13" name="テキスト ボックス 12">
            <a:extLst>
              <a:ext uri="{FF2B5EF4-FFF2-40B4-BE49-F238E27FC236}">
                <a16:creationId xmlns:a16="http://schemas.microsoft.com/office/drawing/2014/main" id="{712CF6B5-E9D2-E8FF-8B87-056D79B17E00}"/>
              </a:ext>
            </a:extLst>
          </p:cNvPr>
          <p:cNvSpPr txBox="1"/>
          <p:nvPr/>
        </p:nvSpPr>
        <p:spPr>
          <a:xfrm>
            <a:off x="4602243" y="4502183"/>
            <a:ext cx="2190040" cy="800219"/>
          </a:xfrm>
          <a:prstGeom prst="rect">
            <a:avLst/>
          </a:prstGeom>
          <a:noFill/>
        </p:spPr>
        <p:txBody>
          <a:bodyPr wrap="square" rtlCol="0">
            <a:spAutoFit/>
          </a:bodyPr>
          <a:lstStyle/>
          <a:p>
            <a:pPr algn="ctr"/>
            <a:r>
              <a:rPr kumimoji="1" lang="ja-JP" altLang="en-US" b="1" dirty="0">
                <a:solidFill>
                  <a:schemeClr val="accent1"/>
                </a:solidFill>
                <a:latin typeface="游ゴシック" panose="020B0400000000000000" pitchFamily="50" charset="-128"/>
                <a:ea typeface="游ゴシック" panose="020B0400000000000000" pitchFamily="50" charset="-128"/>
              </a:rPr>
              <a:t>専門研修</a:t>
            </a:r>
            <a:endParaRPr kumimoji="1" lang="en-US" altLang="ja-JP" b="1" dirty="0">
              <a:solidFill>
                <a:schemeClr val="accent1"/>
              </a:solidFill>
              <a:latin typeface="游ゴシック" panose="020B0400000000000000" pitchFamily="50" charset="-128"/>
              <a:ea typeface="游ゴシック" panose="020B0400000000000000" pitchFamily="50" charset="-128"/>
            </a:endParaRPr>
          </a:p>
          <a:p>
            <a:pPr lvl="0" algn="ctr"/>
            <a:r>
              <a:rPr lang="en-US" altLang="ja-JP" sz="2800" b="1" dirty="0">
                <a:solidFill>
                  <a:schemeClr val="accent1"/>
                </a:solidFill>
                <a:latin typeface="游ゴシック" panose="020B0400000000000000" pitchFamily="50" charset="-128"/>
                <a:ea typeface="游ゴシック" panose="020B0400000000000000" pitchFamily="50" charset="-128"/>
              </a:rPr>
              <a:t>3</a:t>
            </a:r>
            <a:r>
              <a:rPr lang="ja-JP" altLang="en-US" sz="2800" b="1" dirty="0">
                <a:solidFill>
                  <a:schemeClr val="accent1"/>
                </a:solidFill>
                <a:latin typeface="游ゴシック" panose="020B0400000000000000" pitchFamily="50" charset="-128"/>
                <a:ea typeface="游ゴシック" panose="020B0400000000000000" pitchFamily="50" charset="-128"/>
              </a:rPr>
              <a:t>年</a:t>
            </a:r>
            <a:r>
              <a:rPr lang="ja-JP" altLang="en-US" sz="1600" b="1" dirty="0">
                <a:solidFill>
                  <a:schemeClr val="accent1"/>
                </a:solidFill>
                <a:latin typeface="游ゴシック" panose="020B0400000000000000" pitchFamily="50" charset="-128"/>
                <a:ea typeface="游ゴシック" panose="020B0400000000000000" pitchFamily="50" charset="-128"/>
              </a:rPr>
              <a:t>以上</a:t>
            </a:r>
            <a:endParaRPr lang="ja-JP" altLang="en-US" sz="2800" b="1" dirty="0">
              <a:solidFill>
                <a:schemeClr val="accent1"/>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C3166D60-1FC2-3CAF-9550-57D6F8C810E5}"/>
              </a:ext>
            </a:extLst>
          </p:cNvPr>
          <p:cNvSpPr txBox="1"/>
          <p:nvPr/>
        </p:nvSpPr>
        <p:spPr>
          <a:xfrm>
            <a:off x="6782012" y="3863025"/>
            <a:ext cx="2019875" cy="923330"/>
          </a:xfrm>
          <a:prstGeom prst="rect">
            <a:avLst/>
          </a:prstGeom>
          <a:noFill/>
        </p:spPr>
        <p:txBody>
          <a:bodyPr wrap="square" rtlCol="0">
            <a:spAutoFit/>
          </a:bodyPr>
          <a:lstStyle/>
          <a:p>
            <a:pPr algn="ctr"/>
            <a:r>
              <a:rPr kumimoji="1" lang="ja-JP" altLang="en-US" b="1" dirty="0">
                <a:solidFill>
                  <a:schemeClr val="accent1"/>
                </a:solidFill>
                <a:latin typeface="游ゴシック" panose="020B0400000000000000" pitchFamily="50" charset="-128"/>
                <a:ea typeface="游ゴシック" panose="020B0400000000000000" pitchFamily="50" charset="-128"/>
              </a:rPr>
              <a:t>専門性のより高い技能の習得</a:t>
            </a:r>
            <a:r>
              <a:rPr lang="ja-JP" altLang="en-US" b="1" dirty="0">
                <a:solidFill>
                  <a:schemeClr val="accent1"/>
                </a:solidFill>
                <a:latin typeface="游ゴシック" panose="020B0400000000000000" pitchFamily="50" charset="-128"/>
                <a:ea typeface="游ゴシック" panose="020B0400000000000000" pitchFamily="50" charset="-128"/>
              </a:rPr>
              <a:t>や研究など</a:t>
            </a:r>
            <a:endParaRPr kumimoji="1" lang="en-US" altLang="ja-JP" b="1" dirty="0">
              <a:solidFill>
                <a:schemeClr val="accent1"/>
              </a:solidFill>
              <a:latin typeface="游ゴシック" panose="020B0400000000000000" pitchFamily="50" charset="-128"/>
              <a:ea typeface="游ゴシック" panose="020B0400000000000000" pitchFamily="50" charset="-128"/>
            </a:endParaRPr>
          </a:p>
        </p:txBody>
      </p:sp>
      <p:pic>
        <p:nvPicPr>
          <p:cNvPr id="16" name="図 15">
            <a:extLst>
              <a:ext uri="{FF2B5EF4-FFF2-40B4-BE49-F238E27FC236}">
                <a16:creationId xmlns:a16="http://schemas.microsoft.com/office/drawing/2014/main" id="{E21F4484-51D2-A7D4-EDFB-519E50BB43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342" y="4703729"/>
            <a:ext cx="1477690" cy="1648636"/>
          </a:xfrm>
          <a:prstGeom prst="rect">
            <a:avLst/>
          </a:prstGeom>
        </p:spPr>
      </p:pic>
      <p:pic>
        <p:nvPicPr>
          <p:cNvPr id="18" name="図 17" descr="アイコン&#10;&#10;自動的に生成された説明">
            <a:extLst>
              <a:ext uri="{FF2B5EF4-FFF2-40B4-BE49-F238E27FC236}">
                <a16:creationId xmlns:a16="http://schemas.microsoft.com/office/drawing/2014/main" id="{D22C96E2-724B-9EDB-B664-2964D3EB08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918" y="3588953"/>
            <a:ext cx="1078446" cy="1648636"/>
          </a:xfrm>
          <a:prstGeom prst="rect">
            <a:avLst/>
          </a:prstGeom>
        </p:spPr>
      </p:pic>
      <p:pic>
        <p:nvPicPr>
          <p:cNvPr id="23" name="図 22" descr="男性の顔の絵&#10;&#10;低い精度で自動的に生成された説明">
            <a:extLst>
              <a:ext uri="{FF2B5EF4-FFF2-40B4-BE49-F238E27FC236}">
                <a16:creationId xmlns:a16="http://schemas.microsoft.com/office/drawing/2014/main" id="{251C760D-7A26-1BC1-0C64-D416DB4545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5479" y="1893187"/>
            <a:ext cx="1329962" cy="1687267"/>
          </a:xfrm>
          <a:prstGeom prst="rect">
            <a:avLst/>
          </a:prstGeom>
        </p:spPr>
      </p:pic>
      <p:pic>
        <p:nvPicPr>
          <p:cNvPr id="25" name="図 24" descr="男性の顔の絵&#10;&#10;低い精度で自動的に生成された説明">
            <a:extLst>
              <a:ext uri="{FF2B5EF4-FFF2-40B4-BE49-F238E27FC236}">
                <a16:creationId xmlns:a16="http://schemas.microsoft.com/office/drawing/2014/main" id="{611FA83C-D527-E40E-6719-974FC97F66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3184" y="2590101"/>
            <a:ext cx="1238670" cy="1689099"/>
          </a:xfrm>
          <a:prstGeom prst="rect">
            <a:avLst/>
          </a:prstGeom>
        </p:spPr>
      </p:pic>
      <p:pic>
        <p:nvPicPr>
          <p:cNvPr id="27" name="図 26" descr="ロゴ, アイコン&#10;&#10;自動的に生成された説明">
            <a:extLst>
              <a:ext uri="{FF2B5EF4-FFF2-40B4-BE49-F238E27FC236}">
                <a16:creationId xmlns:a16="http://schemas.microsoft.com/office/drawing/2014/main" id="{4116B2D4-F174-5DC5-4E42-5A5031D60B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0841" y="4641628"/>
            <a:ext cx="941834" cy="810770"/>
          </a:xfrm>
          <a:prstGeom prst="rect">
            <a:avLst/>
          </a:prstGeom>
        </p:spPr>
      </p:pic>
      <p:pic>
        <p:nvPicPr>
          <p:cNvPr id="29" name="図 28" descr="アイコン&#10;&#10;自動的に生成された説明">
            <a:extLst>
              <a:ext uri="{FF2B5EF4-FFF2-40B4-BE49-F238E27FC236}">
                <a16:creationId xmlns:a16="http://schemas.microsoft.com/office/drawing/2014/main" id="{BD149170-ADBB-2C29-EF0B-A10DC01C43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253" y="6045738"/>
            <a:ext cx="482939" cy="466120"/>
          </a:xfrm>
          <a:prstGeom prst="rect">
            <a:avLst/>
          </a:prstGeom>
        </p:spPr>
      </p:pic>
      <p:pic>
        <p:nvPicPr>
          <p:cNvPr id="31" name="図 30" descr="ホイール が含まれている画像&#10;&#10;自動的に生成された説明">
            <a:extLst>
              <a:ext uri="{FF2B5EF4-FFF2-40B4-BE49-F238E27FC236}">
                <a16:creationId xmlns:a16="http://schemas.microsoft.com/office/drawing/2014/main" id="{4799C9D8-D621-BE7A-E077-D623C849865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7612" y="2646097"/>
            <a:ext cx="1185160" cy="1141419"/>
          </a:xfrm>
          <a:prstGeom prst="rect">
            <a:avLst/>
          </a:prstGeom>
        </p:spPr>
      </p:pic>
      <p:sp>
        <p:nvSpPr>
          <p:cNvPr id="22" name="タイトル 1">
            <a:extLst>
              <a:ext uri="{FF2B5EF4-FFF2-40B4-BE49-F238E27FC236}">
                <a16:creationId xmlns:a16="http://schemas.microsoft.com/office/drawing/2014/main" id="{8BBFD0F4-2B19-B3CF-B9A9-82C7C865CB03}"/>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spTree>
    <p:extLst>
      <p:ext uri="{BB962C8B-B14F-4D97-AF65-F5344CB8AC3E}">
        <p14:creationId xmlns:p14="http://schemas.microsoft.com/office/powerpoint/2010/main" val="1638353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図形, 円&#10;&#10;自動的に生成された説明">
            <a:extLst>
              <a:ext uri="{FF2B5EF4-FFF2-40B4-BE49-F238E27FC236}">
                <a16:creationId xmlns:a16="http://schemas.microsoft.com/office/drawing/2014/main" id="{0EFD3B41-1591-D692-A40E-D065D2C4DD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134" y="3452704"/>
            <a:ext cx="1569218" cy="1170215"/>
          </a:xfrm>
          <a:prstGeom prst="rect">
            <a:avLst/>
          </a:prstGeom>
        </p:spPr>
      </p:pic>
      <p:pic>
        <p:nvPicPr>
          <p:cNvPr id="22" name="図 21" descr="図形, 円&#10;&#10;自動的に生成された説明">
            <a:extLst>
              <a:ext uri="{FF2B5EF4-FFF2-40B4-BE49-F238E27FC236}">
                <a16:creationId xmlns:a16="http://schemas.microsoft.com/office/drawing/2014/main" id="{ADE39FB8-0226-7577-17EA-9A73BA46D6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198016" y="2204927"/>
            <a:ext cx="2270738" cy="1705423"/>
          </a:xfrm>
          <a:prstGeom prst="rect">
            <a:avLst/>
          </a:prstGeom>
        </p:spPr>
      </p:pic>
      <p:pic>
        <p:nvPicPr>
          <p:cNvPr id="19" name="図 18" descr="図形, 円&#10;&#10;自動的に生成された説明">
            <a:extLst>
              <a:ext uri="{FF2B5EF4-FFF2-40B4-BE49-F238E27FC236}">
                <a16:creationId xmlns:a16="http://schemas.microsoft.com/office/drawing/2014/main" id="{8CC0B06A-1D99-8050-1F80-0B07914D3A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2952" y="1906792"/>
            <a:ext cx="2213013" cy="1705423"/>
          </a:xfrm>
          <a:prstGeom prst="rect">
            <a:avLst/>
          </a:prstGeom>
        </p:spPr>
      </p:pic>
      <p:pic>
        <p:nvPicPr>
          <p:cNvPr id="9" name="図 8" descr="アイコン&#10;&#10;自動的に生成された説明">
            <a:extLst>
              <a:ext uri="{FF2B5EF4-FFF2-40B4-BE49-F238E27FC236}">
                <a16:creationId xmlns:a16="http://schemas.microsoft.com/office/drawing/2014/main" id="{B963F7C9-149B-5A47-9B5C-1A11CF2F85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1854" flipH="1">
            <a:off x="200565" y="2282808"/>
            <a:ext cx="1432569" cy="1105971"/>
          </a:xfrm>
          <a:prstGeom prst="rect">
            <a:avLst/>
          </a:prstGeom>
        </p:spPr>
      </p:pic>
      <p:pic>
        <p:nvPicPr>
          <p:cNvPr id="3" name="図 2" descr="アイコン&#10;&#10;自動的に生成された説明">
            <a:extLst>
              <a:ext uri="{FF2B5EF4-FFF2-40B4-BE49-F238E27FC236}">
                <a16:creationId xmlns:a16="http://schemas.microsoft.com/office/drawing/2014/main" id="{369747E0-1317-5F52-6413-AD5057088B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7267" y="2286741"/>
            <a:ext cx="1553605" cy="1179920"/>
          </a:xfrm>
          <a:prstGeom prst="rect">
            <a:avLst/>
          </a:prstGeom>
        </p:spPr>
      </p:pic>
      <p:sp>
        <p:nvSpPr>
          <p:cNvPr id="11" name="矢印: 右 10">
            <a:extLst>
              <a:ext uri="{FF2B5EF4-FFF2-40B4-BE49-F238E27FC236}">
                <a16:creationId xmlns:a16="http://schemas.microsoft.com/office/drawing/2014/main" id="{091F982F-6C5D-780D-DE90-136DC8C4DD83}"/>
              </a:ext>
            </a:extLst>
          </p:cNvPr>
          <p:cNvSpPr/>
          <p:nvPr/>
        </p:nvSpPr>
        <p:spPr>
          <a:xfrm>
            <a:off x="3866340" y="4761002"/>
            <a:ext cx="849676" cy="878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14" name="図 13" descr="シャツ が含まれている画像&#10;&#10;自動的に生成された説明">
            <a:extLst>
              <a:ext uri="{FF2B5EF4-FFF2-40B4-BE49-F238E27FC236}">
                <a16:creationId xmlns:a16="http://schemas.microsoft.com/office/drawing/2014/main" id="{6463DE40-46B0-D33E-F1EE-3CCF9E1C08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3607" y="3452704"/>
            <a:ext cx="1372881" cy="2856616"/>
          </a:xfrm>
          <a:prstGeom prst="rect">
            <a:avLst/>
          </a:prstGeom>
        </p:spPr>
      </p:pic>
      <p:pic>
        <p:nvPicPr>
          <p:cNvPr id="16" name="図 15" descr="選手, 男 が含まれている画像&#10;&#10;自動的に生成された説明">
            <a:extLst>
              <a:ext uri="{FF2B5EF4-FFF2-40B4-BE49-F238E27FC236}">
                <a16:creationId xmlns:a16="http://schemas.microsoft.com/office/drawing/2014/main" id="{0B0E93F7-9029-C962-5BA0-DD43451713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05303" y="3852416"/>
            <a:ext cx="2965961" cy="2234378"/>
          </a:xfrm>
          <a:prstGeom prst="rect">
            <a:avLst/>
          </a:prstGeom>
        </p:spPr>
      </p:pic>
      <p:sp>
        <p:nvSpPr>
          <p:cNvPr id="17" name="テキスト ボックス 16">
            <a:extLst>
              <a:ext uri="{FF2B5EF4-FFF2-40B4-BE49-F238E27FC236}">
                <a16:creationId xmlns:a16="http://schemas.microsoft.com/office/drawing/2014/main" id="{35B98B73-ACAE-14EF-AF6C-FE687C5E68C8}"/>
              </a:ext>
            </a:extLst>
          </p:cNvPr>
          <p:cNvSpPr txBox="1"/>
          <p:nvPr/>
        </p:nvSpPr>
        <p:spPr>
          <a:xfrm>
            <a:off x="4248934" y="2625407"/>
            <a:ext cx="2256131" cy="830997"/>
          </a:xfrm>
          <a:prstGeom prst="rect">
            <a:avLst/>
          </a:prstGeom>
          <a:noFill/>
        </p:spPr>
        <p:txBody>
          <a:bodyPr wrap="square" rtlCol="0">
            <a:spAutoFit/>
          </a:bodyPr>
          <a:lstStyle/>
          <a:p>
            <a:r>
              <a:rPr lang="ja-JP" altLang="en-US" sz="1600" b="1" dirty="0">
                <a:solidFill>
                  <a:schemeClr val="accent1"/>
                </a:solidFill>
                <a:latin typeface="游ゴシック" panose="020B0400000000000000" pitchFamily="50" charset="-128"/>
                <a:ea typeface="游ゴシック" panose="020B0400000000000000" pitchFamily="50" charset="-128"/>
              </a:rPr>
              <a:t>私は〇〇を目標にして</a:t>
            </a:r>
            <a:endParaRPr lang="en-US" altLang="ja-JP" sz="1600" b="1" dirty="0">
              <a:solidFill>
                <a:schemeClr val="accent1"/>
              </a:solidFill>
              <a:latin typeface="游ゴシック" panose="020B0400000000000000" pitchFamily="50" charset="-128"/>
              <a:ea typeface="游ゴシック" panose="020B0400000000000000" pitchFamily="50" charset="-128"/>
            </a:endParaRPr>
          </a:p>
          <a:p>
            <a:r>
              <a:rPr lang="ja-JP" altLang="en-US" sz="1600" b="1" dirty="0">
                <a:solidFill>
                  <a:schemeClr val="accent1"/>
                </a:solidFill>
                <a:latin typeface="游ゴシック" panose="020B0400000000000000" pitchFamily="50" charset="-128"/>
                <a:ea typeface="游ゴシック" panose="020B0400000000000000" pitchFamily="50" charset="-128"/>
              </a:rPr>
              <a:t>研修したいです！</a:t>
            </a:r>
          </a:p>
        </p:txBody>
      </p:sp>
      <p:sp>
        <p:nvSpPr>
          <p:cNvPr id="26" name="テキスト ボックス 25">
            <a:extLst>
              <a:ext uri="{FF2B5EF4-FFF2-40B4-BE49-F238E27FC236}">
                <a16:creationId xmlns:a16="http://schemas.microsoft.com/office/drawing/2014/main" id="{59636B21-0B43-1106-3D57-46E408ACDC3A}"/>
              </a:ext>
            </a:extLst>
          </p:cNvPr>
          <p:cNvSpPr txBox="1"/>
          <p:nvPr/>
        </p:nvSpPr>
        <p:spPr>
          <a:xfrm>
            <a:off x="467544" y="620688"/>
            <a:ext cx="8208912" cy="1446550"/>
          </a:xfrm>
          <a:prstGeom prst="rect">
            <a:avLst/>
          </a:prstGeom>
          <a:noFill/>
        </p:spPr>
        <p:txBody>
          <a:bodyPr wrap="square">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継続した修練に励む一方で、</a:t>
            </a:r>
          </a:p>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労働時間の超過をしないよう管理する事は大切です。</a:t>
            </a:r>
          </a:p>
          <a:p>
            <a:r>
              <a:rPr lang="ja-JP" altLang="en-US" sz="2400" b="1" dirty="0">
                <a:solidFill>
                  <a:schemeClr val="accent1"/>
                </a:solidFill>
                <a:latin typeface="游ゴシック" panose="020B0400000000000000" pitchFamily="50" charset="-128"/>
                <a:ea typeface="游ゴシック" panose="020B0400000000000000" pitchFamily="50" charset="-128"/>
              </a:rPr>
              <a:t>所定の労働時間内で効率的な</a:t>
            </a:r>
          </a:p>
          <a:p>
            <a:r>
              <a:rPr lang="ja-JP" altLang="en-US" sz="2400" b="1" dirty="0">
                <a:solidFill>
                  <a:schemeClr val="accent1"/>
                </a:solidFill>
                <a:latin typeface="游ゴシック" panose="020B0400000000000000" pitchFamily="50" charset="-128"/>
                <a:ea typeface="游ゴシック" panose="020B0400000000000000" pitchFamily="50" charset="-128"/>
              </a:rPr>
              <a:t>研修を目指しましょう。</a:t>
            </a:r>
          </a:p>
        </p:txBody>
      </p:sp>
      <p:sp>
        <p:nvSpPr>
          <p:cNvPr id="4" name="テキスト ボックス 3">
            <a:extLst>
              <a:ext uri="{FF2B5EF4-FFF2-40B4-BE49-F238E27FC236}">
                <a16:creationId xmlns:a16="http://schemas.microsoft.com/office/drawing/2014/main" id="{512ACC57-DCAD-2BD7-B3F1-47622AE776D2}"/>
              </a:ext>
            </a:extLst>
          </p:cNvPr>
          <p:cNvSpPr txBox="1"/>
          <p:nvPr/>
        </p:nvSpPr>
        <p:spPr>
          <a:xfrm>
            <a:off x="2268370" y="2586627"/>
            <a:ext cx="1211397" cy="523220"/>
          </a:xfrm>
          <a:prstGeom prst="rect">
            <a:avLst/>
          </a:prstGeom>
          <a:noFill/>
        </p:spPr>
        <p:txBody>
          <a:bodyPr wrap="square" rtlCol="0">
            <a:spAutoFit/>
          </a:bodyPr>
          <a:lstStyle/>
          <a:p>
            <a:pPr algn="ct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終わらない</a:t>
            </a:r>
            <a:endPar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自己研鑽</a:t>
            </a:r>
          </a:p>
        </p:txBody>
      </p:sp>
      <p:sp>
        <p:nvSpPr>
          <p:cNvPr id="5" name="テキスト ボックス 4">
            <a:extLst>
              <a:ext uri="{FF2B5EF4-FFF2-40B4-BE49-F238E27FC236}">
                <a16:creationId xmlns:a16="http://schemas.microsoft.com/office/drawing/2014/main" id="{ADAC8226-8C57-D7B7-5D49-78E62C9C6039}"/>
              </a:ext>
            </a:extLst>
          </p:cNvPr>
          <p:cNvSpPr txBox="1"/>
          <p:nvPr/>
        </p:nvSpPr>
        <p:spPr>
          <a:xfrm>
            <a:off x="255159" y="2618263"/>
            <a:ext cx="1211397" cy="307777"/>
          </a:xfrm>
          <a:prstGeom prst="rect">
            <a:avLst/>
          </a:prstGeom>
          <a:noFill/>
        </p:spPr>
        <p:txBody>
          <a:bodyPr wrap="square" rtlCol="0">
            <a:spAutoFit/>
          </a:bodyPr>
          <a:lstStyle/>
          <a:p>
            <a:pPr algn="ct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実技研修</a:t>
            </a:r>
          </a:p>
        </p:txBody>
      </p:sp>
      <p:sp>
        <p:nvSpPr>
          <p:cNvPr id="10" name="テキスト ボックス 9">
            <a:extLst>
              <a:ext uri="{FF2B5EF4-FFF2-40B4-BE49-F238E27FC236}">
                <a16:creationId xmlns:a16="http://schemas.microsoft.com/office/drawing/2014/main" id="{E123FFBD-D38B-41AD-7A32-CCCEAF5D881C}"/>
              </a:ext>
            </a:extLst>
          </p:cNvPr>
          <p:cNvSpPr txBox="1"/>
          <p:nvPr/>
        </p:nvSpPr>
        <p:spPr>
          <a:xfrm>
            <a:off x="6779322" y="2326578"/>
            <a:ext cx="2257174" cy="830997"/>
          </a:xfrm>
          <a:prstGeom prst="rect">
            <a:avLst/>
          </a:prstGeom>
          <a:noFill/>
        </p:spPr>
        <p:txBody>
          <a:bodyPr wrap="square" rtlCol="0">
            <a:spAutoFit/>
          </a:bodyPr>
          <a:lstStyle/>
          <a:p>
            <a:r>
              <a:rPr lang="ja-JP" altLang="en-US" sz="1600" b="1" dirty="0">
                <a:solidFill>
                  <a:schemeClr val="accent1"/>
                </a:solidFill>
                <a:latin typeface="游ゴシック" panose="020B0400000000000000" pitchFamily="50" charset="-128"/>
                <a:ea typeface="游ゴシック" panose="020B0400000000000000" pitchFamily="50" charset="-128"/>
              </a:rPr>
              <a:t>君の目標達成のために</a:t>
            </a:r>
          </a:p>
          <a:p>
            <a:r>
              <a:rPr lang="ja-JP" altLang="en-US" sz="1600" b="1" dirty="0">
                <a:solidFill>
                  <a:schemeClr val="accent1"/>
                </a:solidFill>
                <a:latin typeface="游ゴシック" panose="020B0400000000000000" pitchFamily="50" charset="-128"/>
                <a:ea typeface="游ゴシック" panose="020B0400000000000000" pitchFamily="50" charset="-128"/>
              </a:rPr>
              <a:t>サポートするよ。</a:t>
            </a:r>
          </a:p>
        </p:txBody>
      </p:sp>
      <p:sp>
        <p:nvSpPr>
          <p:cNvPr id="12" name="テキスト ボックス 11">
            <a:extLst>
              <a:ext uri="{FF2B5EF4-FFF2-40B4-BE49-F238E27FC236}">
                <a16:creationId xmlns:a16="http://schemas.microsoft.com/office/drawing/2014/main" id="{6E861DF1-A9E8-8079-FF10-0A2F6A02AC76}"/>
              </a:ext>
            </a:extLst>
          </p:cNvPr>
          <p:cNvSpPr txBox="1"/>
          <p:nvPr/>
        </p:nvSpPr>
        <p:spPr>
          <a:xfrm>
            <a:off x="2473348" y="3862576"/>
            <a:ext cx="1696970" cy="276999"/>
          </a:xfrm>
          <a:prstGeom prst="rect">
            <a:avLst/>
          </a:prstGeom>
          <a:noFill/>
        </p:spPr>
        <p:txBody>
          <a:bodyPr wrap="square" rtlCol="0">
            <a:spAutoFit/>
          </a:bodyPr>
          <a:lstStyle/>
          <a:p>
            <a:pPr algn="ct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休める時間がない！</a:t>
            </a:r>
          </a:p>
        </p:txBody>
      </p:sp>
      <p:sp>
        <p:nvSpPr>
          <p:cNvPr id="18" name="タイトル 1">
            <a:extLst>
              <a:ext uri="{FF2B5EF4-FFF2-40B4-BE49-F238E27FC236}">
                <a16:creationId xmlns:a16="http://schemas.microsoft.com/office/drawing/2014/main" id="{8BBFD0F4-2B19-B3CF-B9A9-82C7C865CB03}"/>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spTree>
    <p:extLst>
      <p:ext uri="{BB962C8B-B14F-4D97-AF65-F5344CB8AC3E}">
        <p14:creationId xmlns:p14="http://schemas.microsoft.com/office/powerpoint/2010/main" val="577092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3853B615-9D74-BB07-EEFC-AB0C286EE6E1}"/>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31F9C117-5C2B-B8C8-1BB6-A21CD8DAE2F7}"/>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4DCE0AF7-DA5A-CA91-9D7C-3E80F9D594F3}"/>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4485DFA2-8976-9967-6BA9-C40945ED1EFD}"/>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371B26D-B052-2601-00EB-5D4572FD40EA}"/>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6935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467544" y="559432"/>
            <a:ext cx="849694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医療現場でもハラスメントが起きることがあります。</a:t>
            </a:r>
          </a:p>
        </p:txBody>
      </p:sp>
      <p:sp>
        <p:nvSpPr>
          <p:cNvPr id="2" name="テキスト ボックス 1">
            <a:extLst>
              <a:ext uri="{FF2B5EF4-FFF2-40B4-BE49-F238E27FC236}">
                <a16:creationId xmlns:a16="http://schemas.microsoft.com/office/drawing/2014/main" id="{53F883EE-2355-354D-A8FC-AEF198B93FCB}"/>
              </a:ext>
            </a:extLst>
          </p:cNvPr>
          <p:cNvSpPr txBox="1"/>
          <p:nvPr/>
        </p:nvSpPr>
        <p:spPr>
          <a:xfrm>
            <a:off x="569339" y="1860512"/>
            <a:ext cx="7272808"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例えば</a:t>
            </a: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　</a:t>
            </a:r>
            <a:r>
              <a:rPr kumimoji="1" lang="ja-JP" altLang="en-US"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パワーハラスメント</a:t>
            </a:r>
            <a:endParaRPr kumimoji="1" lang="en-US" altLang="ja-JP" sz="2400" b="1" i="0" u="none" strike="sng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　セクシュアルハラスメント</a:t>
            </a:r>
            <a:endParaRPr kumimoji="1" lang="en-US" altLang="ja-JP"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　妊娠・出産・育児休業等に関するハラスメント</a:t>
            </a:r>
            <a:endParaRPr kumimoji="1" lang="en-US" altLang="ja-JP"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があります。</a:t>
            </a:r>
          </a:p>
        </p:txBody>
      </p:sp>
      <p:pic>
        <p:nvPicPr>
          <p:cNvPr id="13" name="図 12" descr="光 が含まれている画像&#10;&#10;自動的に生成された説明">
            <a:extLst>
              <a:ext uri="{FF2B5EF4-FFF2-40B4-BE49-F238E27FC236}">
                <a16:creationId xmlns:a16="http://schemas.microsoft.com/office/drawing/2014/main" id="{499A3108-6012-2471-AB33-0356D25039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6301" y="4731312"/>
            <a:ext cx="1661750" cy="1506000"/>
          </a:xfrm>
          <a:prstGeom prst="rect">
            <a:avLst/>
          </a:prstGeom>
        </p:spPr>
      </p:pic>
      <p:sp>
        <p:nvSpPr>
          <p:cNvPr id="4"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1641502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11E119F-5FF8-8991-8FE1-F473DB05A6FD}"/>
              </a:ext>
            </a:extLst>
          </p:cNvPr>
          <p:cNvSpPr txBox="1"/>
          <p:nvPr/>
        </p:nvSpPr>
        <p:spPr>
          <a:xfrm>
            <a:off x="474305" y="1916832"/>
            <a:ext cx="8208912"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すべての企業は相談窓口の設置などを含めた、ハラスメント対策を講じる義務があります。</a:t>
            </a: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ハラスメントにあったときは、自分の所属する機関の相談窓口に相談しましょう。</a:t>
            </a: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講ずべき措置の詳細は「あかるい職場応援団」をご覧ください。</a:t>
            </a: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hlinkClick r:id="rId3"/>
              </a:rPr>
              <a:t>https://www.no-harassment.mhlw.go.jp/law-measure</a:t>
            </a:r>
            <a:endParaRPr kumimoji="1" lang="en-US" altLang="ja-JP"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1BBF257F-CDED-DD11-0200-FD7F5E936EED}"/>
              </a:ext>
            </a:extLst>
          </p:cNvPr>
          <p:cNvSpPr txBox="1"/>
          <p:nvPr/>
        </p:nvSpPr>
        <p:spPr>
          <a:xfrm>
            <a:off x="474305" y="419472"/>
            <a:ext cx="820891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ハラスメントにあったら、まずは相談しましょう</a:t>
            </a:r>
          </a:p>
        </p:txBody>
      </p:sp>
      <p:pic>
        <p:nvPicPr>
          <p:cNvPr id="7" name="図 6" descr="ウィンドウ が含まれている画像&#10;&#10;自動的に生成された説明">
            <a:extLst>
              <a:ext uri="{FF2B5EF4-FFF2-40B4-BE49-F238E27FC236}">
                <a16:creationId xmlns:a16="http://schemas.microsoft.com/office/drawing/2014/main" id="{A8D2A49B-D804-DD0C-DF02-70EA5EBD62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3871859"/>
            <a:ext cx="1550370" cy="2430144"/>
          </a:xfrm>
          <a:prstGeom prst="rect">
            <a:avLst/>
          </a:prstGeom>
        </p:spPr>
      </p:pic>
      <p:sp>
        <p:nvSpPr>
          <p:cNvPr id="8"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3882795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E97AC1A-710D-2533-2892-447CF56242D4}"/>
              </a:ext>
            </a:extLst>
          </p:cNvPr>
          <p:cNvSpPr txBox="1"/>
          <p:nvPr/>
        </p:nvSpPr>
        <p:spPr>
          <a:xfrm>
            <a:off x="682477" y="577800"/>
            <a:ext cx="5689723" cy="369332"/>
          </a:xfrm>
          <a:prstGeom prst="rect">
            <a:avLst/>
          </a:prstGeom>
          <a:noFill/>
        </p:spPr>
        <p:txBody>
          <a:bodyPr wrap="square" rtlCol="0">
            <a:spAutoFit/>
          </a:bodyPr>
          <a:lstStyle/>
          <a:p>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相談窓口に相談するときには、</a:t>
            </a:r>
          </a:p>
        </p:txBody>
      </p:sp>
      <p:sp>
        <p:nvSpPr>
          <p:cNvPr id="6" name="テキスト ボックス 5">
            <a:extLst>
              <a:ext uri="{FF2B5EF4-FFF2-40B4-BE49-F238E27FC236}">
                <a16:creationId xmlns:a16="http://schemas.microsoft.com/office/drawing/2014/main" id="{13E8E458-A71D-1A86-9C84-8F545DE495F0}"/>
              </a:ext>
            </a:extLst>
          </p:cNvPr>
          <p:cNvSpPr txBox="1"/>
          <p:nvPr/>
        </p:nvSpPr>
        <p:spPr>
          <a:xfrm>
            <a:off x="809409" y="1032705"/>
            <a:ext cx="7525183" cy="954107"/>
          </a:xfrm>
          <a:prstGeom prst="rect">
            <a:avLst/>
          </a:prstGeom>
          <a:noFill/>
        </p:spPr>
        <p:txBody>
          <a:bodyPr wrap="square" rtlCol="0">
            <a:spAutoFit/>
          </a:bodyPr>
          <a:lstStyle/>
          <a:p>
            <a:r>
              <a:rPr lang="ja-JP" altLang="en-US" sz="2800" b="1" dirty="0">
                <a:solidFill>
                  <a:schemeClr val="accent1"/>
                </a:solidFill>
                <a:latin typeface="游ゴシック" panose="020B0400000000000000" pitchFamily="50" charset="-128"/>
                <a:ea typeface="游ゴシック" panose="020B0400000000000000" pitchFamily="50" charset="-128"/>
              </a:rPr>
              <a:t>以下のような事実関係を整理することも大切です。</a:t>
            </a:r>
            <a:endParaRPr lang="en-US" altLang="ja-JP" sz="2800"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E018828D-8AFE-7667-76E0-867A873D2C6A}"/>
              </a:ext>
            </a:extLst>
          </p:cNvPr>
          <p:cNvSpPr txBox="1"/>
          <p:nvPr/>
        </p:nvSpPr>
        <p:spPr>
          <a:xfrm>
            <a:off x="899592" y="2348880"/>
            <a:ext cx="6532932" cy="2862322"/>
          </a:xfrm>
          <a:prstGeom prst="rect">
            <a:avLst/>
          </a:prstGeom>
          <a:noFill/>
        </p:spPr>
        <p:txBody>
          <a:bodyPr wrap="square" rtlCol="0">
            <a:spAutoFit/>
          </a:bodyPr>
          <a:lstStyle/>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ハラスメントだと感じたことが起こった日時</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どこで起こったのか</a:t>
            </a:r>
          </a:p>
          <a:p>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どのようなことを言われたのか、強要されたのか</a:t>
            </a:r>
          </a:p>
          <a:p>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4,</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誰に言われたのか、強要されたのか</a:t>
            </a:r>
          </a:p>
          <a:p>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5,</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そのとき、誰がみていたか</a:t>
            </a:r>
            <a:endPar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3"/>
          <a:stretch>
            <a:fillRect/>
          </a:stretch>
        </p:blipFill>
        <p:spPr>
          <a:xfrm>
            <a:off x="7048225" y="4005064"/>
            <a:ext cx="1286367" cy="2133785"/>
          </a:xfrm>
          <a:prstGeom prst="rect">
            <a:avLst/>
          </a:prstGeom>
        </p:spPr>
      </p:pic>
      <p:sp>
        <p:nvSpPr>
          <p:cNvPr id="8"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2995357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E97AC1A-710D-2533-2892-447CF56242D4}"/>
              </a:ext>
            </a:extLst>
          </p:cNvPr>
          <p:cNvSpPr txBox="1"/>
          <p:nvPr/>
        </p:nvSpPr>
        <p:spPr>
          <a:xfrm>
            <a:off x="682476" y="521180"/>
            <a:ext cx="71097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自分の所属する機関に窓口がない、相談するのが不安な場合は</a:t>
            </a:r>
            <a:r>
              <a:rPr kumimoji="1" lang="en-US" altLang="ja-JP" sz="18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13E8E458-A71D-1A86-9C84-8F545DE495F0}"/>
              </a:ext>
            </a:extLst>
          </p:cNvPr>
          <p:cNvSpPr txBox="1"/>
          <p:nvPr/>
        </p:nvSpPr>
        <p:spPr>
          <a:xfrm>
            <a:off x="956224" y="983630"/>
            <a:ext cx="72315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srgbClr val="4F81BD"/>
                </a:solidFill>
                <a:effectLst/>
                <a:uLnTx/>
                <a:uFillTx/>
                <a:latin typeface="游ゴシック" panose="020B0400000000000000" pitchFamily="50" charset="-128"/>
                <a:ea typeface="游ゴシック" panose="020B0400000000000000" pitchFamily="50" charset="-128"/>
                <a:cs typeface="+mn-cs"/>
              </a:rPr>
              <a:t>公的な機関に相談する</a:t>
            </a:r>
            <a:r>
              <a:rPr kumimoji="1" lang="ja-JP" altLang="en-US" sz="32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こともできます。</a:t>
            </a:r>
            <a:endParaRPr kumimoji="1" lang="en-US" altLang="ja-JP" sz="3200" b="1" i="0" u="none" strike="noStrike" kern="1200" cap="none" spc="0" normalizeH="0" baseline="0" noProof="0" dirty="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5C7B9B4E-B1E6-2DC3-34FA-0EFBAB8DFA56}"/>
              </a:ext>
            </a:extLst>
          </p:cNvPr>
          <p:cNvSpPr txBox="1"/>
          <p:nvPr/>
        </p:nvSpPr>
        <p:spPr>
          <a:xfrm>
            <a:off x="1676117" y="1988840"/>
            <a:ext cx="611612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総合労働相談コーナー</a:t>
            </a:r>
            <a:r>
              <a:rPr kumimoji="0"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、雇用環境・均等部（室）</a:t>
            </a:r>
            <a:endParaRPr kumimoji="0" lang="en-US"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（都道府県</a:t>
            </a: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労働局</a:t>
            </a:r>
            <a:r>
              <a:rPr kumimoji="0"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、労働基準監督署）</a:t>
            </a:r>
            <a:endParaRPr kumimoji="1" lang="ja-JP" altLang="en-US" sz="32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3ABDDB13-31B1-52CB-6333-F0040E74E287}"/>
              </a:ext>
            </a:extLst>
          </p:cNvPr>
          <p:cNvSpPr txBox="1"/>
          <p:nvPr/>
        </p:nvSpPr>
        <p:spPr>
          <a:xfrm>
            <a:off x="1651786" y="2882355"/>
            <a:ext cx="647689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個別労働紛争の解決のためのあっせん</a:t>
            </a:r>
            <a:endParaRPr kumimoji="1" lang="en-US"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（都道府県労働局）</a:t>
            </a:r>
            <a:endParaRPr kumimoji="1" lang="en-US"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497118BC-F150-CF2B-A9B6-C9B85FD18CBD}"/>
              </a:ext>
            </a:extLst>
          </p:cNvPr>
          <p:cNvSpPr txBox="1"/>
          <p:nvPr/>
        </p:nvSpPr>
        <p:spPr>
          <a:xfrm>
            <a:off x="1651786" y="3863207"/>
            <a:ext cx="470847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法テラス(日本司法支援センター)</a:t>
            </a:r>
          </a:p>
        </p:txBody>
      </p:sp>
      <p:sp>
        <p:nvSpPr>
          <p:cNvPr id="32" name="テキスト ボックス 31">
            <a:extLst>
              <a:ext uri="{FF2B5EF4-FFF2-40B4-BE49-F238E27FC236}">
                <a16:creationId xmlns:a16="http://schemas.microsoft.com/office/drawing/2014/main" id="{A1D138AE-4727-5416-8F32-1FCACA2CEE09}"/>
              </a:ext>
            </a:extLst>
          </p:cNvPr>
          <p:cNvSpPr txBox="1"/>
          <p:nvPr/>
        </p:nvSpPr>
        <p:spPr>
          <a:xfrm>
            <a:off x="1661023" y="4618953"/>
            <a:ext cx="6968596"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みんなの人権110番</a:t>
            </a:r>
            <a:r>
              <a:rPr kumimoji="0"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　</a:t>
            </a:r>
            <a:endParaRPr kumimoji="0" lang="en-US"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全国共通人権相談ダイヤル</a:t>
            </a:r>
            <a:endParaRPr kumimoji="0" lang="ja-JP" altLang="ja-JP" sz="32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7A630F5E-B3BC-8717-E0FD-BA1B54702A49}"/>
              </a:ext>
            </a:extLst>
          </p:cNvPr>
          <p:cNvSpPr txBox="1"/>
          <p:nvPr/>
        </p:nvSpPr>
        <p:spPr>
          <a:xfrm>
            <a:off x="1685353" y="5575521"/>
            <a:ext cx="37797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ハラスメント悩み相談室</a:t>
            </a:r>
          </a:p>
        </p:txBody>
      </p:sp>
      <p:pic>
        <p:nvPicPr>
          <p:cNvPr id="9" name="図 8" descr="アイコン&#10;&#10;自動的に生成された説明">
            <a:extLst>
              <a:ext uri="{FF2B5EF4-FFF2-40B4-BE49-F238E27FC236}">
                <a16:creationId xmlns:a16="http://schemas.microsoft.com/office/drawing/2014/main" id="{04478E31-3DAD-B936-5335-56F0DCFF92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5464323"/>
            <a:ext cx="565408" cy="496619"/>
          </a:xfrm>
          <a:prstGeom prst="rect">
            <a:avLst/>
          </a:prstGeom>
        </p:spPr>
      </p:pic>
      <p:pic>
        <p:nvPicPr>
          <p:cNvPr id="14" name="図 13" descr="アイコン&#10;&#10;自動的に生成された説明">
            <a:extLst>
              <a:ext uri="{FF2B5EF4-FFF2-40B4-BE49-F238E27FC236}">
                <a16:creationId xmlns:a16="http://schemas.microsoft.com/office/drawing/2014/main" id="{0A5DFAD3-E7E4-0E2A-72B1-063937327C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889992"/>
            <a:ext cx="565408" cy="496619"/>
          </a:xfrm>
          <a:prstGeom prst="rect">
            <a:avLst/>
          </a:prstGeom>
        </p:spPr>
      </p:pic>
      <p:pic>
        <p:nvPicPr>
          <p:cNvPr id="15" name="図 14" descr="アイコン&#10;&#10;自動的に生成された説明">
            <a:extLst>
              <a:ext uri="{FF2B5EF4-FFF2-40B4-BE49-F238E27FC236}">
                <a16:creationId xmlns:a16="http://schemas.microsoft.com/office/drawing/2014/main" id="{29B4538D-96FC-21E9-7856-8BF04C6C29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2809080"/>
            <a:ext cx="565408" cy="496619"/>
          </a:xfrm>
          <a:prstGeom prst="rect">
            <a:avLst/>
          </a:prstGeom>
        </p:spPr>
      </p:pic>
      <p:pic>
        <p:nvPicPr>
          <p:cNvPr id="16" name="図 15" descr="アイコン&#10;&#10;自動的に生成された説明">
            <a:extLst>
              <a:ext uri="{FF2B5EF4-FFF2-40B4-BE49-F238E27FC236}">
                <a16:creationId xmlns:a16="http://schemas.microsoft.com/office/drawing/2014/main" id="{949086F6-EFC8-F324-5770-CD403FACD9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3751347"/>
            <a:ext cx="565408" cy="496619"/>
          </a:xfrm>
          <a:prstGeom prst="rect">
            <a:avLst/>
          </a:prstGeom>
        </p:spPr>
      </p:pic>
      <p:pic>
        <p:nvPicPr>
          <p:cNvPr id="17" name="図 16" descr="アイコン&#10;&#10;自動的に生成された説明">
            <a:extLst>
              <a:ext uri="{FF2B5EF4-FFF2-40B4-BE49-F238E27FC236}">
                <a16:creationId xmlns:a16="http://schemas.microsoft.com/office/drawing/2014/main" id="{E0319B12-9B23-5384-2BF1-3511E785E6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4639070"/>
            <a:ext cx="565408" cy="496619"/>
          </a:xfrm>
          <a:prstGeom prst="rect">
            <a:avLst/>
          </a:prstGeom>
        </p:spPr>
      </p:pic>
      <p:pic>
        <p:nvPicPr>
          <p:cNvPr id="19" name="図 18" descr="ウィンドウ が含まれている画像&#10;&#10;自動的に生成された説明">
            <a:extLst>
              <a:ext uri="{FF2B5EF4-FFF2-40B4-BE49-F238E27FC236}">
                <a16:creationId xmlns:a16="http://schemas.microsoft.com/office/drawing/2014/main" id="{A8D2A49B-D804-DD0C-DF02-70EA5EBD62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3019" y="3683339"/>
            <a:ext cx="1536294" cy="2408079"/>
          </a:xfrm>
          <a:prstGeom prst="rect">
            <a:avLst/>
          </a:prstGeom>
        </p:spPr>
      </p:pic>
      <p:sp>
        <p:nvSpPr>
          <p:cNvPr id="18"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3782361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679472" y="603845"/>
            <a:ext cx="7785057" cy="954107"/>
          </a:xfrm>
          <a:prstGeom prst="rect">
            <a:avLst/>
          </a:prstGeom>
          <a:noFill/>
        </p:spPr>
        <p:txBody>
          <a:bodyPr wrap="square">
            <a:spAutoFit/>
          </a:bodyPr>
          <a:lstStyle/>
          <a:p>
            <a:pPr algn="ctr"/>
            <a:r>
              <a:rPr kumimoji="1" lang="ja-JP" altLang="en-US" sz="2800" b="1" dirty="0">
                <a:solidFill>
                  <a:schemeClr val="accent1"/>
                </a:solidFill>
                <a:latin typeface="游ゴシック" panose="020B0400000000000000" pitchFamily="50" charset="-128"/>
                <a:ea typeface="游ゴシック" panose="020B0400000000000000" pitchFamily="50" charset="-128"/>
              </a:rPr>
              <a:t>大学病院や市中病院等からの医師派遣が、</a:t>
            </a:r>
          </a:p>
          <a:p>
            <a:pPr algn="ctr"/>
            <a:r>
              <a:rPr kumimoji="1" lang="ja-JP" altLang="en-US" sz="2800" b="1" dirty="0">
                <a:solidFill>
                  <a:schemeClr val="accent1"/>
                </a:solidFill>
                <a:latin typeface="游ゴシック" panose="020B0400000000000000" pitchFamily="50" charset="-128"/>
                <a:ea typeface="游ゴシック" panose="020B0400000000000000" pitchFamily="50" charset="-128"/>
              </a:rPr>
              <a:t>地域の医療を支えている</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という側面があります。</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5" name="図 4" descr="グラフ が含まれている画像&#10;&#10;自動的に生成された説明">
            <a:extLst>
              <a:ext uri="{FF2B5EF4-FFF2-40B4-BE49-F238E27FC236}">
                <a16:creationId xmlns:a16="http://schemas.microsoft.com/office/drawing/2014/main" id="{F8EB8A20-D7E7-FB1E-CC98-E4E3DBFB69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971" y="2062821"/>
            <a:ext cx="2186910" cy="1637395"/>
          </a:xfrm>
          <a:prstGeom prst="rect">
            <a:avLst/>
          </a:prstGeom>
        </p:spPr>
      </p:pic>
      <p:pic>
        <p:nvPicPr>
          <p:cNvPr id="7" name="図 6" descr="アイコン&#10;&#10;自動的に生成された説明">
            <a:extLst>
              <a:ext uri="{FF2B5EF4-FFF2-40B4-BE49-F238E27FC236}">
                <a16:creationId xmlns:a16="http://schemas.microsoft.com/office/drawing/2014/main" id="{2EB2A17C-DC3C-1B86-664E-48FE9C04D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739" y="3253838"/>
            <a:ext cx="2711243" cy="1697950"/>
          </a:xfrm>
          <a:prstGeom prst="rect">
            <a:avLst/>
          </a:prstGeom>
        </p:spPr>
      </p:pic>
      <p:pic>
        <p:nvPicPr>
          <p:cNvPr id="9" name="図 8" descr="アイコン&#10;&#10;自動的に生成された説明">
            <a:extLst>
              <a:ext uri="{FF2B5EF4-FFF2-40B4-BE49-F238E27FC236}">
                <a16:creationId xmlns:a16="http://schemas.microsoft.com/office/drawing/2014/main" id="{C2743D67-DB60-E5EC-EE91-A6D7DBE0B7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168" y="2851323"/>
            <a:ext cx="2686456" cy="1679036"/>
          </a:xfrm>
          <a:prstGeom prst="rect">
            <a:avLst/>
          </a:prstGeom>
        </p:spPr>
      </p:pic>
      <p:sp>
        <p:nvSpPr>
          <p:cNvPr id="12" name="テキスト ボックス 11">
            <a:extLst>
              <a:ext uri="{FF2B5EF4-FFF2-40B4-BE49-F238E27FC236}">
                <a16:creationId xmlns:a16="http://schemas.microsoft.com/office/drawing/2014/main" id="{39531A51-E0CD-D8C1-0704-610858AACE5F}"/>
              </a:ext>
            </a:extLst>
          </p:cNvPr>
          <p:cNvSpPr txBox="1"/>
          <p:nvPr/>
        </p:nvSpPr>
        <p:spPr>
          <a:xfrm>
            <a:off x="2021328" y="5373216"/>
            <a:ext cx="5101345" cy="830997"/>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そのため、日本では多くの勤務医が</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複数の医療機関で働いています。</a:t>
            </a:r>
          </a:p>
        </p:txBody>
      </p:sp>
      <p:pic>
        <p:nvPicPr>
          <p:cNvPr id="3" name="図 2" descr="男性の顔の絵&#10;&#10;低い精度で自動的に生成された説明">
            <a:extLst>
              <a:ext uri="{FF2B5EF4-FFF2-40B4-BE49-F238E27FC236}">
                <a16:creationId xmlns:a16="http://schemas.microsoft.com/office/drawing/2014/main" id="{5F2FE052-D8DF-585D-B025-9258E129D4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9973" y="2662030"/>
            <a:ext cx="3591655" cy="2351146"/>
          </a:xfrm>
          <a:prstGeom prst="rect">
            <a:avLst/>
          </a:prstGeom>
        </p:spPr>
      </p:pic>
      <p:sp>
        <p:nvSpPr>
          <p:cNvPr id="6" name="タイトル 1">
            <a:extLst>
              <a:ext uri="{FF2B5EF4-FFF2-40B4-BE49-F238E27FC236}">
                <a16:creationId xmlns:a16="http://schemas.microsoft.com/office/drawing/2014/main" id="{C2004709-8AEB-97D4-EA6F-5B923E46E2DE}"/>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38893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E97AC1A-710D-2533-2892-447CF56242D4}"/>
              </a:ext>
            </a:extLst>
          </p:cNvPr>
          <p:cNvSpPr txBox="1"/>
          <p:nvPr/>
        </p:nvSpPr>
        <p:spPr>
          <a:xfrm>
            <a:off x="1727139" y="558704"/>
            <a:ext cx="5689723" cy="369332"/>
          </a:xfrm>
          <a:prstGeom prst="rect">
            <a:avLst/>
          </a:prstGeom>
          <a:noFill/>
        </p:spPr>
        <p:txBody>
          <a:bodyPr wrap="square" rtlCol="0">
            <a:spAutoFit/>
          </a:bodyPr>
          <a:lstStyle/>
          <a:p>
            <a:pPr algn="ct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労働者である医師には、</a:t>
            </a:r>
          </a:p>
        </p:txBody>
      </p:sp>
      <p:sp>
        <p:nvSpPr>
          <p:cNvPr id="3" name="テキスト ボックス 2">
            <a:extLst>
              <a:ext uri="{FF2B5EF4-FFF2-40B4-BE49-F238E27FC236}">
                <a16:creationId xmlns:a16="http://schemas.microsoft.com/office/drawing/2014/main" id="{3A7DFE9C-872D-5EBA-5812-04B907058248}"/>
              </a:ext>
            </a:extLst>
          </p:cNvPr>
          <p:cNvSpPr txBox="1"/>
          <p:nvPr/>
        </p:nvSpPr>
        <p:spPr>
          <a:xfrm>
            <a:off x="1231666" y="987986"/>
            <a:ext cx="6388911" cy="1031051"/>
          </a:xfrm>
          <a:prstGeom prst="rect">
            <a:avLst/>
          </a:prstGeom>
          <a:noFill/>
        </p:spPr>
        <p:txBody>
          <a:bodyPr wrap="square" rtlCol="0">
            <a:spAutoFit/>
          </a:bodyPr>
          <a:lstStyle/>
          <a:p>
            <a:pPr algn="ctr"/>
            <a:endParaRPr lang="en-US" altLang="ja-JP" sz="11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3200" b="1" dirty="0">
                <a:solidFill>
                  <a:schemeClr val="accent1"/>
                </a:solidFill>
                <a:latin typeface="游ゴシック" panose="020B0400000000000000" pitchFamily="50" charset="-128"/>
                <a:ea typeface="游ゴシック" panose="020B0400000000000000" pitchFamily="50" charset="-128"/>
              </a:rPr>
              <a:t>年次有給休暇</a:t>
            </a:r>
            <a:r>
              <a:rPr lang="ja-JP" altLang="en-US" sz="2000" b="1" dirty="0">
                <a:solidFill>
                  <a:schemeClr val="accent1"/>
                </a:solidFill>
                <a:latin typeface="游ゴシック" panose="020B0400000000000000" pitchFamily="50" charset="-128"/>
                <a:ea typeface="游ゴシック" panose="020B0400000000000000" pitchFamily="50" charset="-128"/>
              </a:rPr>
              <a:t>を</a:t>
            </a:r>
            <a:r>
              <a:rPr lang="ja-JP" altLang="en-US" sz="3200" b="1" dirty="0">
                <a:solidFill>
                  <a:schemeClr val="accent1"/>
                </a:solidFill>
                <a:latin typeface="游ゴシック" panose="020B0400000000000000" pitchFamily="50" charset="-128"/>
                <a:ea typeface="游ゴシック" panose="020B0400000000000000" pitchFamily="50" charset="-128"/>
              </a:rPr>
              <a:t>取得する権利</a:t>
            </a:r>
            <a:br>
              <a:rPr lang="en-US" altLang="ja-JP" sz="3200" b="1" dirty="0">
                <a:solidFill>
                  <a:schemeClr val="accent1"/>
                </a:solidFill>
                <a:latin typeface="游ゴシック" panose="020B0400000000000000" pitchFamily="50" charset="-128"/>
                <a:ea typeface="游ゴシック" panose="020B0400000000000000" pitchFamily="50" charset="-128"/>
              </a:rPr>
            </a:b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が与えられています。</a:t>
            </a:r>
            <a:endPar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2AE8BA8C-E2D1-2BDB-C7A6-3240746BCEC9}"/>
              </a:ext>
            </a:extLst>
          </p:cNvPr>
          <p:cNvSpPr txBox="1"/>
          <p:nvPr/>
        </p:nvSpPr>
        <p:spPr>
          <a:xfrm>
            <a:off x="1727138" y="892903"/>
            <a:ext cx="2844862" cy="400110"/>
          </a:xfrm>
          <a:prstGeom prst="rect">
            <a:avLst/>
          </a:prstGeom>
          <a:noFill/>
        </p:spPr>
        <p:txBody>
          <a:bodyPr wrap="square" rtlCol="0">
            <a:spAutoFit/>
          </a:bodyPr>
          <a:lstStyle/>
          <a:p>
            <a:r>
              <a:rPr kumimoji="1" lang="ja-JP" altLang="en-US" sz="2000" b="1" dirty="0">
                <a:solidFill>
                  <a:schemeClr val="accent1"/>
                </a:solidFill>
                <a:latin typeface="游ゴシック" panose="020B0400000000000000" pitchFamily="50" charset="-128"/>
                <a:ea typeface="游ゴシック" panose="020B0400000000000000" pitchFamily="50" charset="-128"/>
              </a:rPr>
              <a:t>  ・  ・  ・  ・  ・  ・</a:t>
            </a:r>
            <a:endParaRPr kumimoji="1" lang="ja-JP" altLang="en-US" sz="11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D465D7D3-1362-70B2-56CF-8712677D5973}"/>
              </a:ext>
            </a:extLst>
          </p:cNvPr>
          <p:cNvSpPr txBox="1"/>
          <p:nvPr/>
        </p:nvSpPr>
        <p:spPr>
          <a:xfrm>
            <a:off x="4572000" y="890846"/>
            <a:ext cx="2732743" cy="400110"/>
          </a:xfrm>
          <a:prstGeom prst="rect">
            <a:avLst/>
          </a:prstGeom>
          <a:noFill/>
        </p:spPr>
        <p:txBody>
          <a:bodyPr wrap="square" rtlCol="0">
            <a:spAutoFit/>
          </a:bodyPr>
          <a:lstStyle/>
          <a:p>
            <a:r>
              <a:rPr kumimoji="1" lang="ja-JP" altLang="en-US" sz="2000" b="1" dirty="0">
                <a:solidFill>
                  <a:schemeClr val="accent1"/>
                </a:solidFill>
                <a:latin typeface="游ゴシック" panose="020B0400000000000000" pitchFamily="50" charset="-128"/>
                <a:ea typeface="游ゴシック" panose="020B0400000000000000" pitchFamily="50" charset="-128"/>
              </a:rPr>
              <a:t>・  ・  ・  ・  ・  ・</a:t>
            </a:r>
            <a:endParaRPr kumimoji="1" lang="ja-JP" altLang="en-US" sz="1100" b="1"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8FE9AEB5-7C40-D9B5-E8DE-D1F60EF21C7B}"/>
              </a:ext>
            </a:extLst>
          </p:cNvPr>
          <p:cNvSpPr txBox="1"/>
          <p:nvPr/>
        </p:nvSpPr>
        <p:spPr>
          <a:xfrm>
            <a:off x="2736166" y="6065415"/>
            <a:ext cx="4108069" cy="261610"/>
          </a:xfrm>
          <a:prstGeom prst="rect">
            <a:avLst/>
          </a:prstGeom>
          <a:noFill/>
        </p:spPr>
        <p:txBody>
          <a:bodyPr wrap="square" rtlCol="0">
            <a:spAutoFit/>
          </a:bodyPr>
          <a:lstStyle/>
          <a:p>
            <a:r>
              <a:rPr lang="en-US" altLang="ja-JP" sz="1050" dirty="0">
                <a:solidFill>
                  <a:srgbClr val="FF0000"/>
                </a:solidFill>
                <a:latin typeface="游ゴシック" panose="020B0400000000000000" pitchFamily="50" charset="-128"/>
                <a:ea typeface="游ゴシック" panose="020B0400000000000000" pitchFamily="50" charset="-128"/>
              </a:rPr>
              <a:t>※</a:t>
            </a:r>
            <a:r>
              <a:rPr lang="ja-JP" altLang="en-US" sz="1050">
                <a:solidFill>
                  <a:srgbClr val="FF0000"/>
                </a:solidFill>
                <a:latin typeface="游ゴシック" panose="020B0400000000000000" pitchFamily="50" charset="-128"/>
                <a:ea typeface="游ゴシック" panose="020B0400000000000000" pitchFamily="50" charset="-128"/>
              </a:rPr>
              <a:t>勤続年数に応じて有給休暇の付与日数は変動します。</a:t>
            </a:r>
            <a:endParaRPr lang="ja-JP" altLang="en-US" sz="1400">
              <a:solidFill>
                <a:srgbClr val="FF0000"/>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4D314258-A892-4652-98C5-3EB39F518834}"/>
              </a:ext>
            </a:extLst>
          </p:cNvPr>
          <p:cNvSpPr txBox="1"/>
          <p:nvPr/>
        </p:nvSpPr>
        <p:spPr>
          <a:xfrm>
            <a:off x="401494" y="5576401"/>
            <a:ext cx="8341010" cy="461665"/>
          </a:xfrm>
          <a:prstGeom prst="rect">
            <a:avLst/>
          </a:prstGeom>
          <a:noFill/>
        </p:spPr>
        <p:txBody>
          <a:bodyPr wrap="square" rtlCol="0">
            <a:spAutoFit/>
          </a:bodyPr>
          <a:lstStyle/>
          <a:p>
            <a:pPr algn="ctr"/>
            <a:r>
              <a:rPr lang="en-US" altLang="ja-JP" sz="2400" b="1" dirty="0">
                <a:solidFill>
                  <a:srgbClr val="FF0000"/>
                </a:solidFill>
                <a:latin typeface="游ゴシック" panose="020B0400000000000000" pitchFamily="50" charset="-128"/>
                <a:ea typeface="游ゴシック" panose="020B0400000000000000" pitchFamily="50" charset="-128"/>
              </a:rPr>
              <a:t>10</a:t>
            </a:r>
            <a:r>
              <a:rPr lang="ja-JP" altLang="en-US" sz="2400" b="1" dirty="0">
                <a:solidFill>
                  <a:srgbClr val="FF0000"/>
                </a:solidFill>
                <a:latin typeface="游ゴシック" panose="020B0400000000000000" pitchFamily="50" charset="-128"/>
                <a:ea typeface="游ゴシック" panose="020B0400000000000000" pitchFamily="50" charset="-128"/>
              </a:rPr>
              <a:t>労働日分の有給休暇</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が付与されます。</a:t>
            </a:r>
          </a:p>
        </p:txBody>
      </p:sp>
      <p:sp>
        <p:nvSpPr>
          <p:cNvPr id="13" name="テキスト ボックス 12">
            <a:extLst>
              <a:ext uri="{FF2B5EF4-FFF2-40B4-BE49-F238E27FC236}">
                <a16:creationId xmlns:a16="http://schemas.microsoft.com/office/drawing/2014/main" id="{6E5F2EA7-650A-A599-0037-8CFB7636F719}"/>
              </a:ext>
            </a:extLst>
          </p:cNvPr>
          <p:cNvSpPr txBox="1"/>
          <p:nvPr/>
        </p:nvSpPr>
        <p:spPr>
          <a:xfrm>
            <a:off x="401495" y="5042149"/>
            <a:ext cx="8341010" cy="461665"/>
          </a:xfrm>
          <a:prstGeom prst="rect">
            <a:avLst/>
          </a:prstGeom>
          <a:noFill/>
        </p:spPr>
        <p:txBody>
          <a:bodyPr wrap="square" rtlCol="0">
            <a:spAutoFit/>
          </a:bodyPr>
          <a:lstStyle/>
          <a:p>
            <a:pPr algn="ctr"/>
            <a:r>
              <a:rPr kumimoji="1" lang="ja-JP" altLang="en-US" sz="2400" b="1" dirty="0">
                <a:solidFill>
                  <a:schemeClr val="accent1"/>
                </a:solidFill>
                <a:latin typeface="游ゴシック" panose="020B0400000000000000" pitchFamily="50" charset="-128"/>
                <a:ea typeface="游ゴシック" panose="020B0400000000000000" pitchFamily="50" charset="-128"/>
              </a:rPr>
              <a:t>勤務開始から</a:t>
            </a:r>
            <a:r>
              <a:rPr kumimoji="1" lang="en-US" altLang="ja-JP" sz="2400" b="1" dirty="0">
                <a:solidFill>
                  <a:schemeClr val="accent1"/>
                </a:solidFill>
                <a:latin typeface="游ゴシック" panose="020B0400000000000000" pitchFamily="50" charset="-128"/>
                <a:ea typeface="游ゴシック" panose="020B0400000000000000" pitchFamily="50" charset="-128"/>
              </a:rPr>
              <a:t>6</a:t>
            </a:r>
            <a:r>
              <a:rPr kumimoji="1" lang="ja-JP" altLang="en-US" sz="2400" b="1" dirty="0">
                <a:solidFill>
                  <a:schemeClr val="accent1"/>
                </a:solidFill>
                <a:latin typeface="游ゴシック" panose="020B0400000000000000" pitchFamily="50" charset="-128"/>
                <a:ea typeface="游ゴシック" panose="020B0400000000000000" pitchFamily="50" charset="-128"/>
              </a:rPr>
              <a:t>か月継続勤務</a:t>
            </a:r>
            <a:r>
              <a:rPr kumimoji="1"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し、</a:t>
            </a:r>
            <a:r>
              <a:rPr lang="ja-JP" altLang="en-US" sz="2400" b="1" dirty="0">
                <a:solidFill>
                  <a:schemeClr val="accent1"/>
                </a:solidFill>
                <a:latin typeface="游ゴシック" panose="020B0400000000000000" pitchFamily="50" charset="-128"/>
                <a:ea typeface="游ゴシック" panose="020B0400000000000000" pitchFamily="50" charset="-128"/>
              </a:rPr>
              <a:t>全労働日の</a:t>
            </a:r>
            <a:r>
              <a:rPr lang="en-US" altLang="ja-JP" sz="2400" b="1" dirty="0">
                <a:solidFill>
                  <a:schemeClr val="accent1"/>
                </a:solidFill>
                <a:latin typeface="游ゴシック" panose="020B0400000000000000" pitchFamily="50" charset="-128"/>
                <a:ea typeface="游ゴシック" panose="020B0400000000000000" pitchFamily="50" charset="-128"/>
              </a:rPr>
              <a:t>8</a:t>
            </a:r>
            <a:r>
              <a:rPr lang="ja-JP" altLang="en-US" sz="2400" b="1" dirty="0">
                <a:solidFill>
                  <a:schemeClr val="accent1"/>
                </a:solidFill>
                <a:latin typeface="游ゴシック" panose="020B0400000000000000" pitchFamily="50" charset="-128"/>
                <a:ea typeface="游ゴシック" panose="020B0400000000000000" pitchFamily="50" charset="-128"/>
              </a:rPr>
              <a:t>割以上出勤</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すると</a:t>
            </a:r>
          </a:p>
        </p:txBody>
      </p:sp>
      <p:pic>
        <p:nvPicPr>
          <p:cNvPr id="15" name="図 14" descr="選手, 野球, ゲーム, ボール が含まれている画像&#10;&#10;自動的に生成された説明">
            <a:extLst>
              <a:ext uri="{FF2B5EF4-FFF2-40B4-BE49-F238E27FC236}">
                <a16:creationId xmlns:a16="http://schemas.microsoft.com/office/drawing/2014/main" id="{A8382CAF-C13F-8758-67A4-1440C56774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2302377"/>
            <a:ext cx="3203069" cy="2494775"/>
          </a:xfrm>
          <a:prstGeom prst="rect">
            <a:avLst/>
          </a:prstGeom>
        </p:spPr>
      </p:pic>
      <p:pic>
        <p:nvPicPr>
          <p:cNvPr id="17" name="図 16" descr="選手, 持つ, 再生, ゲーム が含まれている画像&#10;&#10;自動的に生成された説明">
            <a:extLst>
              <a:ext uri="{FF2B5EF4-FFF2-40B4-BE49-F238E27FC236}">
                <a16:creationId xmlns:a16="http://schemas.microsoft.com/office/drawing/2014/main" id="{45A2B559-B48A-9681-E613-CF72295CAF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3737" y="2313016"/>
            <a:ext cx="3916365" cy="2606858"/>
          </a:xfrm>
          <a:prstGeom prst="rect">
            <a:avLst/>
          </a:prstGeom>
        </p:spPr>
      </p:pic>
      <p:sp>
        <p:nvSpPr>
          <p:cNvPr id="12"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1200642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A7DFE9C-872D-5EBA-5812-04B907058248}"/>
              </a:ext>
            </a:extLst>
          </p:cNvPr>
          <p:cNvSpPr txBox="1"/>
          <p:nvPr/>
        </p:nvSpPr>
        <p:spPr>
          <a:xfrm>
            <a:off x="395536" y="3272631"/>
            <a:ext cx="8136904" cy="461665"/>
          </a:xfrm>
          <a:prstGeom prst="rect">
            <a:avLst/>
          </a:prstGeom>
          <a:noFill/>
        </p:spPr>
        <p:txBody>
          <a:bodyPr wrap="square" rtlCol="0" anchor="ctr">
            <a:spAutoFit/>
          </a:bodyPr>
          <a:lstStyle/>
          <a:p>
            <a:r>
              <a:rPr lang="ja-JP" altLang="en-US" sz="2400" b="1" dirty="0">
                <a:solidFill>
                  <a:schemeClr val="accent1"/>
                </a:solidFill>
                <a:latin typeface="游ゴシック" panose="020B0400000000000000" pitchFamily="50" charset="-128"/>
                <a:ea typeface="游ゴシック" panose="020B0400000000000000" pitchFamily="50" charset="-128"/>
              </a:rPr>
              <a:t>家庭の状況やライフステージに応じて取得できる休暇</a:t>
            </a:r>
            <a:endParaRPr lang="en-US" altLang="ja-JP" sz="2400" b="1" dirty="0">
              <a:solidFill>
                <a:schemeClr val="accent1"/>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8C0BF753-85A9-CBC4-5B82-7F9092304525}"/>
              </a:ext>
            </a:extLst>
          </p:cNvPr>
          <p:cNvSpPr txBox="1"/>
          <p:nvPr/>
        </p:nvSpPr>
        <p:spPr>
          <a:xfrm>
            <a:off x="395536" y="2757944"/>
            <a:ext cx="3075220" cy="830997"/>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有給休暇とは別に</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A5F58739-4722-8954-AD54-DCD3063A0874}"/>
              </a:ext>
            </a:extLst>
          </p:cNvPr>
          <p:cNvSpPr txBox="1"/>
          <p:nvPr/>
        </p:nvSpPr>
        <p:spPr>
          <a:xfrm>
            <a:off x="395536" y="3784614"/>
            <a:ext cx="3075220" cy="461665"/>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があります。</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544331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29D5073-9A41-043D-F268-4FF68A743640}"/>
              </a:ext>
            </a:extLst>
          </p:cNvPr>
          <p:cNvSpPr txBox="1"/>
          <p:nvPr/>
        </p:nvSpPr>
        <p:spPr>
          <a:xfrm>
            <a:off x="2411760" y="1539993"/>
            <a:ext cx="4163598" cy="264657"/>
          </a:xfrm>
          <a:prstGeom prst="rect">
            <a:avLst/>
          </a:prstGeom>
          <a:noFill/>
        </p:spPr>
        <p:txBody>
          <a:bodyPr wrap="square" rtlCol="0">
            <a:spAutoFit/>
          </a:bodyPr>
          <a:lstStyle/>
          <a:p>
            <a:r>
              <a:rPr kumimoji="1" lang="en-US" altLang="ja-JP" sz="1100" b="1" dirty="0">
                <a:solidFill>
                  <a:srgbClr val="FF625A"/>
                </a:solidFill>
                <a:latin typeface="游ゴシック" panose="020B0400000000000000" pitchFamily="50" charset="-128"/>
                <a:ea typeface="游ゴシック" panose="020B0400000000000000" pitchFamily="50" charset="-128"/>
              </a:rPr>
              <a:t>※</a:t>
            </a:r>
            <a:r>
              <a:rPr kumimoji="1" lang="ja-JP" altLang="en-US" sz="1100" b="1" dirty="0">
                <a:solidFill>
                  <a:srgbClr val="FF625A"/>
                </a:solidFill>
                <a:latin typeface="游ゴシック" panose="020B0400000000000000" pitchFamily="50" charset="-128"/>
                <a:ea typeface="游ゴシック" panose="020B0400000000000000" pitchFamily="50" charset="-128"/>
              </a:rPr>
              <a:t>パート・アルバイト等含め、すべての女性が制度の対象です。</a:t>
            </a:r>
          </a:p>
        </p:txBody>
      </p:sp>
      <p:sp>
        <p:nvSpPr>
          <p:cNvPr id="11" name="正方形/長方形 10">
            <a:extLst>
              <a:ext uri="{FF2B5EF4-FFF2-40B4-BE49-F238E27FC236}">
                <a16:creationId xmlns:a16="http://schemas.microsoft.com/office/drawing/2014/main" id="{716DECDF-ABA8-531E-8368-498AD6B6A927}"/>
              </a:ext>
            </a:extLst>
          </p:cNvPr>
          <p:cNvSpPr/>
          <p:nvPr/>
        </p:nvSpPr>
        <p:spPr>
          <a:xfrm>
            <a:off x="1175152" y="548680"/>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4800" b="1" dirty="0">
                <a:solidFill>
                  <a:schemeClr val="accent1"/>
                </a:solidFill>
                <a:latin typeface="游ゴシック" panose="020B0400000000000000" pitchFamily="50" charset="-128"/>
                <a:ea typeface="游ゴシック" panose="020B0400000000000000" pitchFamily="50" charset="-128"/>
              </a:rPr>
              <a:t>産前産後休業</a:t>
            </a:r>
          </a:p>
        </p:txBody>
      </p:sp>
      <p:sp>
        <p:nvSpPr>
          <p:cNvPr id="12" name="テキスト ボックス 11">
            <a:extLst>
              <a:ext uri="{FF2B5EF4-FFF2-40B4-BE49-F238E27FC236}">
                <a16:creationId xmlns:a16="http://schemas.microsoft.com/office/drawing/2014/main" id="{D0671822-A5F5-00A7-72D5-4A71B111A8F6}"/>
              </a:ext>
            </a:extLst>
          </p:cNvPr>
          <p:cNvSpPr txBox="1"/>
          <p:nvPr/>
        </p:nvSpPr>
        <p:spPr>
          <a:xfrm>
            <a:off x="750437" y="5508521"/>
            <a:ext cx="3301400" cy="892552"/>
          </a:xfrm>
          <a:prstGeom prst="rect">
            <a:avLst/>
          </a:prstGeom>
          <a:noFill/>
        </p:spPr>
        <p:txBody>
          <a:bodyPr wrap="square" rtlCol="0">
            <a:spAutoFit/>
          </a:bodyPr>
          <a:lstStyle/>
          <a:p>
            <a:pPr algn="ct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出産前：</a:t>
            </a:r>
            <a:r>
              <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3200" b="1" dirty="0">
                <a:solidFill>
                  <a:schemeClr val="accent1"/>
                </a:solidFill>
                <a:latin typeface="游ゴシック" panose="020B0400000000000000" pitchFamily="50" charset="-128"/>
                <a:ea typeface="游ゴシック" panose="020B0400000000000000" pitchFamily="50" charset="-128"/>
              </a:rPr>
              <a:t>6</a:t>
            </a:r>
            <a:r>
              <a:rPr lang="ja-JP" altLang="en-US" sz="3200" b="1" dirty="0">
                <a:solidFill>
                  <a:schemeClr val="accent1"/>
                </a:solidFill>
                <a:latin typeface="游ゴシック" panose="020B0400000000000000" pitchFamily="50" charset="-128"/>
                <a:ea typeface="游ゴシック" panose="020B0400000000000000" pitchFamily="50" charset="-128"/>
              </a:rPr>
              <a:t>週間</a:t>
            </a:r>
            <a:endParaRPr lang="en-US" altLang="ja-JP" sz="32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b="1" dirty="0">
                <a:solidFill>
                  <a:schemeClr val="accent1"/>
                </a:solidFill>
                <a:latin typeface="游ゴシック" panose="020B0400000000000000" pitchFamily="50" charset="-128"/>
                <a:ea typeface="游ゴシック" panose="020B0400000000000000" pitchFamily="50" charset="-128"/>
              </a:rPr>
              <a:t>（多胎妊娠は</a:t>
            </a:r>
            <a:r>
              <a:rPr lang="en-US" altLang="ja-JP" b="1" dirty="0">
                <a:solidFill>
                  <a:schemeClr val="accent1"/>
                </a:solidFill>
                <a:latin typeface="游ゴシック" panose="020B0400000000000000" pitchFamily="50" charset="-128"/>
                <a:ea typeface="游ゴシック" panose="020B0400000000000000" pitchFamily="50" charset="-128"/>
              </a:rPr>
              <a:t>14</a:t>
            </a:r>
            <a:r>
              <a:rPr lang="ja-JP" altLang="en-US" b="1" dirty="0">
                <a:solidFill>
                  <a:schemeClr val="accent1"/>
                </a:solidFill>
                <a:latin typeface="游ゴシック" panose="020B0400000000000000" pitchFamily="50" charset="-128"/>
                <a:ea typeface="游ゴシック" panose="020B0400000000000000" pitchFamily="50" charset="-128"/>
              </a:rPr>
              <a:t>週間）</a:t>
            </a:r>
            <a:endParaRPr lang="en-US" altLang="ja-JP" b="1" dirty="0">
              <a:solidFill>
                <a:schemeClr val="accent1"/>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4E17FECF-E689-7AA4-FF0E-D126C90E163A}"/>
              </a:ext>
            </a:extLst>
          </p:cNvPr>
          <p:cNvSpPr txBox="1"/>
          <p:nvPr/>
        </p:nvSpPr>
        <p:spPr>
          <a:xfrm>
            <a:off x="4750473" y="5508521"/>
            <a:ext cx="3925983" cy="584775"/>
          </a:xfrm>
          <a:prstGeom prst="rect">
            <a:avLst/>
          </a:prstGeom>
          <a:noFill/>
        </p:spPr>
        <p:txBody>
          <a:bodyPr wrap="square" rtlCol="0">
            <a:spAutoFit/>
          </a:bodyPr>
          <a:lstStyle/>
          <a:p>
            <a:pPr algn="ct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出産後：</a:t>
            </a:r>
            <a:r>
              <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3200" b="1" dirty="0">
                <a:solidFill>
                  <a:schemeClr val="accent1"/>
                </a:solidFill>
                <a:latin typeface="游ゴシック" panose="020B0400000000000000" pitchFamily="50" charset="-128"/>
                <a:ea typeface="游ゴシック" panose="020B0400000000000000" pitchFamily="50" charset="-128"/>
              </a:rPr>
              <a:t>8</a:t>
            </a:r>
            <a:r>
              <a:rPr lang="ja-JP" altLang="en-US" sz="3200" b="1" dirty="0">
                <a:solidFill>
                  <a:schemeClr val="accent1"/>
                </a:solidFill>
                <a:latin typeface="游ゴシック" panose="020B0400000000000000" pitchFamily="50" charset="-128"/>
                <a:ea typeface="游ゴシック" panose="020B0400000000000000" pitchFamily="50" charset="-128"/>
              </a:rPr>
              <a:t>週間</a:t>
            </a:r>
          </a:p>
        </p:txBody>
      </p:sp>
      <p:pic>
        <p:nvPicPr>
          <p:cNvPr id="18" name="図 17">
            <a:extLst>
              <a:ext uri="{FF2B5EF4-FFF2-40B4-BE49-F238E27FC236}">
                <a16:creationId xmlns:a16="http://schemas.microsoft.com/office/drawing/2014/main" id="{1E4E6804-A636-FE59-09BC-24EB46558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9032" y="2104760"/>
            <a:ext cx="2291320" cy="3305827"/>
          </a:xfrm>
          <a:prstGeom prst="rect">
            <a:avLst/>
          </a:prstGeom>
        </p:spPr>
      </p:pic>
      <p:pic>
        <p:nvPicPr>
          <p:cNvPr id="20" name="図 19" descr="ウィンドウ, 時計 が含まれている画像&#10;&#10;自動的に生成された説明">
            <a:extLst>
              <a:ext uri="{FF2B5EF4-FFF2-40B4-BE49-F238E27FC236}">
                <a16:creationId xmlns:a16="http://schemas.microsoft.com/office/drawing/2014/main" id="{EC75CD91-E342-0DDC-67B1-6E57C6B89D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2052157"/>
            <a:ext cx="2108093" cy="3316485"/>
          </a:xfrm>
          <a:prstGeom prst="rect">
            <a:avLst/>
          </a:prstGeom>
        </p:spPr>
      </p:pic>
      <p:sp>
        <p:nvSpPr>
          <p:cNvPr id="3" name="正方形/長方形 2">
            <a:extLst>
              <a:ext uri="{FF2B5EF4-FFF2-40B4-BE49-F238E27FC236}">
                <a16:creationId xmlns:a16="http://schemas.microsoft.com/office/drawing/2014/main" id="{D8C565E9-F4E2-6A77-45AF-CF2D5AD6D80E}"/>
              </a:ext>
            </a:extLst>
          </p:cNvPr>
          <p:cNvSpPr/>
          <p:nvPr/>
        </p:nvSpPr>
        <p:spPr>
          <a:xfrm>
            <a:off x="755576" y="135439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0"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266619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48680"/>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4800" b="1" dirty="0">
                <a:solidFill>
                  <a:schemeClr val="accent1"/>
                </a:solidFill>
                <a:latin typeface="游ゴシック" panose="020B0400000000000000" pitchFamily="50" charset="-128"/>
                <a:ea typeface="游ゴシック" panose="020B0400000000000000" pitchFamily="50" charset="-128"/>
              </a:rPr>
              <a:t>産後パパ育休</a:t>
            </a:r>
          </a:p>
        </p:txBody>
      </p:sp>
      <p:sp>
        <p:nvSpPr>
          <p:cNvPr id="2" name="テキスト ボックス 1">
            <a:extLst>
              <a:ext uri="{FF2B5EF4-FFF2-40B4-BE49-F238E27FC236}">
                <a16:creationId xmlns:a16="http://schemas.microsoft.com/office/drawing/2014/main" id="{653025DE-B772-CF4F-146E-B09F2137679B}"/>
              </a:ext>
            </a:extLst>
          </p:cNvPr>
          <p:cNvSpPr txBox="1"/>
          <p:nvPr/>
        </p:nvSpPr>
        <p:spPr>
          <a:xfrm>
            <a:off x="657357" y="5355213"/>
            <a:ext cx="7829286" cy="954107"/>
          </a:xfrm>
          <a:prstGeom prst="rect">
            <a:avLst/>
          </a:prstGeom>
          <a:noFill/>
        </p:spPr>
        <p:txBody>
          <a:bodyPr wrap="square" rtlCol="0">
            <a:spAutoFit/>
          </a:bodyPr>
          <a:lstStyle/>
          <a:p>
            <a:pPr algn="ctr"/>
            <a:r>
              <a:rPr lang="ja-JP" altLang="en-US" sz="2800" b="1" dirty="0">
                <a:solidFill>
                  <a:schemeClr val="accent1"/>
                </a:solidFill>
                <a:latin typeface="游ゴシック" panose="020B0400000000000000" pitchFamily="50" charset="-128"/>
                <a:ea typeface="游ゴシック" panose="020B0400000000000000" pitchFamily="50" charset="-128"/>
              </a:rPr>
              <a:t>出生後</a:t>
            </a:r>
            <a:r>
              <a:rPr lang="en-US" altLang="ja-JP" sz="2800" b="1" dirty="0">
                <a:solidFill>
                  <a:schemeClr val="accent1"/>
                </a:solidFill>
                <a:latin typeface="游ゴシック" panose="020B0400000000000000" pitchFamily="50" charset="-128"/>
                <a:ea typeface="游ゴシック" panose="020B0400000000000000" pitchFamily="50" charset="-128"/>
              </a:rPr>
              <a:t>8</a:t>
            </a:r>
            <a:r>
              <a:rPr lang="ja-JP" altLang="en-US" sz="2800" b="1" dirty="0">
                <a:solidFill>
                  <a:schemeClr val="accent1"/>
                </a:solidFill>
                <a:latin typeface="游ゴシック" panose="020B0400000000000000" pitchFamily="50" charset="-128"/>
                <a:ea typeface="游ゴシック" panose="020B0400000000000000" pitchFamily="50" charset="-128"/>
              </a:rPr>
              <a:t>週間以内に最大</a:t>
            </a:r>
            <a:r>
              <a:rPr lang="en-US" altLang="ja-JP" sz="2800" b="1" dirty="0">
                <a:solidFill>
                  <a:schemeClr val="accent1"/>
                </a:solidFill>
                <a:latin typeface="游ゴシック" panose="020B0400000000000000" pitchFamily="50" charset="-128"/>
                <a:ea typeface="游ゴシック" panose="020B0400000000000000" pitchFamily="50" charset="-128"/>
              </a:rPr>
              <a:t>4</a:t>
            </a:r>
            <a:r>
              <a:rPr lang="ja-JP" altLang="en-US" sz="2800" b="1" dirty="0">
                <a:solidFill>
                  <a:schemeClr val="accent1"/>
                </a:solidFill>
                <a:latin typeface="游ゴシック" panose="020B0400000000000000" pitchFamily="50" charset="-128"/>
                <a:ea typeface="游ゴシック" panose="020B0400000000000000" pitchFamily="50" charset="-128"/>
              </a:rPr>
              <a:t>週間、</a:t>
            </a:r>
            <a:endParaRPr lang="en-US" altLang="ja-JP" sz="28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通常の育児休業とは別に</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取得可能です。</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5" name="図 4" descr="記号, 男, 持つ が含まれている画像&#10;&#10;自動的に生成された説明">
            <a:extLst>
              <a:ext uri="{FF2B5EF4-FFF2-40B4-BE49-F238E27FC236}">
                <a16:creationId xmlns:a16="http://schemas.microsoft.com/office/drawing/2014/main" id="{B8906FF1-EC3A-AE58-6AA8-8EFB5761C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575" y="1997300"/>
            <a:ext cx="2348849" cy="3257200"/>
          </a:xfrm>
          <a:prstGeom prst="rect">
            <a:avLst/>
          </a:prstGeom>
        </p:spPr>
      </p:pic>
      <p:sp>
        <p:nvSpPr>
          <p:cNvPr id="3" name="正方形/長方形 2">
            <a:extLst>
              <a:ext uri="{FF2B5EF4-FFF2-40B4-BE49-F238E27FC236}">
                <a16:creationId xmlns:a16="http://schemas.microsoft.com/office/drawing/2014/main" id="{4F4320B4-EF1F-14C8-E057-44E4E0793240}"/>
              </a:ext>
            </a:extLst>
          </p:cNvPr>
          <p:cNvSpPr/>
          <p:nvPr/>
        </p:nvSpPr>
        <p:spPr>
          <a:xfrm>
            <a:off x="755576" y="135439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348016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48680"/>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育児休業</a:t>
            </a:r>
          </a:p>
        </p:txBody>
      </p:sp>
      <p:sp>
        <p:nvSpPr>
          <p:cNvPr id="3" name="テキスト ボックス 2">
            <a:extLst>
              <a:ext uri="{FF2B5EF4-FFF2-40B4-BE49-F238E27FC236}">
                <a16:creationId xmlns:a16="http://schemas.microsoft.com/office/drawing/2014/main" id="{67EA5D5F-C9D4-8C13-8ED8-76D4A1BE7F44}"/>
              </a:ext>
            </a:extLst>
          </p:cNvPr>
          <p:cNvSpPr txBox="1"/>
          <p:nvPr/>
        </p:nvSpPr>
        <p:spPr>
          <a:xfrm>
            <a:off x="860268" y="5544815"/>
            <a:ext cx="7423464"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原則</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子が</a:t>
            </a:r>
            <a:r>
              <a:rPr kumimoji="1" lang="en-US" altLang="ja-JP"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1</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歳になるまで</a:t>
            </a:r>
            <a:r>
              <a:rPr kumimoji="1" lang="en-US" altLang="ja-JP"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2</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回に分けて</a:t>
            </a:r>
            <a:r>
              <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取得可能です。</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子が保育所などに入所できない場合に限り、子が</a:t>
            </a:r>
            <a:r>
              <a:rPr kumimoji="1" lang="en-US" altLang="ja-JP"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歳</a:t>
            </a:r>
            <a:r>
              <a:rPr kumimoji="1" lang="en-US" altLang="ja-JP"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6</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カ月まで（再延長で</a:t>
            </a:r>
            <a:r>
              <a:rPr kumimoji="1" lang="en-US" altLang="ja-JP"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2</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歳まで）延長することが可能です。</a:t>
            </a:r>
            <a:endParaRPr kumimoji="1" lang="ja-JP" altLang="en-US"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4" name="円形吹き出し 22">
            <a:extLst>
              <a:ext uri="{FF2B5EF4-FFF2-40B4-BE49-F238E27FC236}">
                <a16:creationId xmlns:a16="http://schemas.microsoft.com/office/drawing/2014/main" id="{A9067BA5-6AB3-026D-28CD-A0B9CC57710F}"/>
              </a:ext>
            </a:extLst>
          </p:cNvPr>
          <p:cNvSpPr/>
          <p:nvPr/>
        </p:nvSpPr>
        <p:spPr>
          <a:xfrm>
            <a:off x="5652120" y="2095628"/>
            <a:ext cx="2656839" cy="1404377"/>
          </a:xfrm>
          <a:prstGeom prst="wedgeEllipseCallout">
            <a:avLst>
              <a:gd name="adj1" fmla="val -41442"/>
              <a:gd name="adj2" fmla="val 5999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65000"/>
                    <a:lumOff val="35000"/>
                  </a:prstClr>
                </a:solidFill>
                <a:effectLst/>
                <a:uLnTx/>
                <a:uFillTx/>
                <a:latin typeface="游ゴシック" panose="020B0400000000000000" pitchFamily="50" charset="-128"/>
                <a:ea typeface="游ゴシック" panose="020B0400000000000000" pitchFamily="50" charset="-128"/>
                <a:cs typeface="+mn-cs"/>
              </a:rPr>
              <a:t>ｚ</a:t>
            </a:r>
          </a:p>
        </p:txBody>
      </p:sp>
      <p:sp>
        <p:nvSpPr>
          <p:cNvPr id="6" name="テキスト ボックス 5">
            <a:extLst>
              <a:ext uri="{FF2B5EF4-FFF2-40B4-BE49-F238E27FC236}">
                <a16:creationId xmlns:a16="http://schemas.microsoft.com/office/drawing/2014/main" id="{B47D1178-DB95-3876-695B-8E226F6C506B}"/>
              </a:ext>
            </a:extLst>
          </p:cNvPr>
          <p:cNvSpPr txBox="1"/>
          <p:nvPr/>
        </p:nvSpPr>
        <p:spPr>
          <a:xfrm>
            <a:off x="5807589" y="2395929"/>
            <a:ext cx="243425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夫婦で交代して</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お休みを取得することも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できる！</a:t>
            </a:r>
          </a:p>
        </p:txBody>
      </p:sp>
      <p:pic>
        <p:nvPicPr>
          <p:cNvPr id="9" name="図 8" descr="食品 が含まれている画像&#10;&#10;自動的に生成された説明">
            <a:extLst>
              <a:ext uri="{FF2B5EF4-FFF2-40B4-BE49-F238E27FC236}">
                <a16:creationId xmlns:a16="http://schemas.microsoft.com/office/drawing/2014/main" id="{EC39EE89-4A03-3C0F-1DC7-2DF8F326B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477" y="1778803"/>
            <a:ext cx="3673858" cy="3513969"/>
          </a:xfrm>
          <a:prstGeom prst="rect">
            <a:avLst/>
          </a:prstGeom>
        </p:spPr>
      </p:pic>
      <p:sp>
        <p:nvSpPr>
          <p:cNvPr id="2" name="正方形/長方形 1">
            <a:extLst>
              <a:ext uri="{FF2B5EF4-FFF2-40B4-BE49-F238E27FC236}">
                <a16:creationId xmlns:a16="http://schemas.microsoft.com/office/drawing/2014/main" id="{F4966414-8914-C0E7-C87E-C2793FCBD05C}"/>
              </a:ext>
            </a:extLst>
          </p:cNvPr>
          <p:cNvSpPr/>
          <p:nvPr/>
        </p:nvSpPr>
        <p:spPr>
          <a:xfrm>
            <a:off x="755576" y="135439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2108444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65481"/>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子の看護休暇</a:t>
            </a:r>
          </a:p>
        </p:txBody>
      </p:sp>
      <p:sp>
        <p:nvSpPr>
          <p:cNvPr id="2" name="テキスト ボックス 1">
            <a:extLst>
              <a:ext uri="{FF2B5EF4-FFF2-40B4-BE49-F238E27FC236}">
                <a16:creationId xmlns:a16="http://schemas.microsoft.com/office/drawing/2014/main" id="{A0007303-59D7-7E0B-2062-B09BB801A729}"/>
              </a:ext>
            </a:extLst>
          </p:cNvPr>
          <p:cNvSpPr txBox="1"/>
          <p:nvPr/>
        </p:nvSpPr>
        <p:spPr>
          <a:xfrm>
            <a:off x="1614712" y="6001543"/>
            <a:ext cx="59145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小学校就学の始期に達するまでの子が</a:t>
            </a:r>
            <a:r>
              <a:rPr kumimoji="1" lang="en-US" altLang="ja-JP"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人以上の場合は</a:t>
            </a:r>
            <a:r>
              <a:rPr kumimoji="1" lang="en-US" altLang="ja-JP"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10</a:t>
            </a:r>
            <a:r>
              <a:rPr kumimoji="1" lang="ja-JP" altLang="en-US"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日となります。</a:t>
            </a:r>
          </a:p>
        </p:txBody>
      </p:sp>
      <p:sp>
        <p:nvSpPr>
          <p:cNvPr id="5" name="テキスト ボックス 4">
            <a:extLst>
              <a:ext uri="{FF2B5EF4-FFF2-40B4-BE49-F238E27FC236}">
                <a16:creationId xmlns:a16="http://schemas.microsoft.com/office/drawing/2014/main" id="{0FFDDDC8-3195-B18B-3373-819C8F983B01}"/>
              </a:ext>
            </a:extLst>
          </p:cNvPr>
          <p:cNvSpPr txBox="1"/>
          <p:nvPr/>
        </p:nvSpPr>
        <p:spPr>
          <a:xfrm>
            <a:off x="1506700" y="5491721"/>
            <a:ext cx="6130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年度において、</a:t>
            </a:r>
            <a:r>
              <a:rPr kumimoji="1" lang="en-US" altLang="ja-JP" sz="32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5</a:t>
            </a:r>
            <a:r>
              <a:rPr kumimoji="1" lang="ja-JP" altLang="en-US" sz="32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日を限度 </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に取得可能です。</a:t>
            </a:r>
          </a:p>
        </p:txBody>
      </p:sp>
      <p:pic>
        <p:nvPicPr>
          <p:cNvPr id="8" name="図 7" descr="部屋, 食品 が含まれている画像&#10;&#10;自動的に生成された説明">
            <a:extLst>
              <a:ext uri="{FF2B5EF4-FFF2-40B4-BE49-F238E27FC236}">
                <a16:creationId xmlns:a16="http://schemas.microsoft.com/office/drawing/2014/main" id="{1A75E0B1-7413-558E-08B7-B09694D0C8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8746" y="1723401"/>
            <a:ext cx="3946507" cy="3588815"/>
          </a:xfrm>
          <a:prstGeom prst="rect">
            <a:avLst/>
          </a:prstGeom>
        </p:spPr>
      </p:pic>
      <p:sp>
        <p:nvSpPr>
          <p:cNvPr id="3" name="正方形/長方形 2">
            <a:extLst>
              <a:ext uri="{FF2B5EF4-FFF2-40B4-BE49-F238E27FC236}">
                <a16:creationId xmlns:a16="http://schemas.microsoft.com/office/drawing/2014/main" id="{E63B19C7-AC52-B898-0D6D-B8B9A9B5D7B7}"/>
              </a:ext>
            </a:extLst>
          </p:cNvPr>
          <p:cNvSpPr/>
          <p:nvPr/>
        </p:nvSpPr>
        <p:spPr>
          <a:xfrm>
            <a:off x="755576" y="1371196"/>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77993FBE-3301-6645-1F20-D70BA038E69D}"/>
              </a:ext>
            </a:extLst>
          </p:cNvPr>
          <p:cNvSpPr txBox="1"/>
          <p:nvPr/>
        </p:nvSpPr>
        <p:spPr>
          <a:xfrm>
            <a:off x="1506700" y="6388278"/>
            <a:ext cx="462098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n-cs"/>
              </a:rPr>
              <a:t>時間単位での取得が可能です。</a:t>
            </a:r>
            <a:endParaRPr kumimoji="1" lang="en-US" altLang="ja-JP" sz="1100" b="1"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n-cs"/>
            </a:endParaRPr>
          </a:p>
        </p:txBody>
      </p:sp>
      <p:sp>
        <p:nvSpPr>
          <p:cNvPr id="10"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1538581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35235"/>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4800" b="1" dirty="0">
                <a:solidFill>
                  <a:schemeClr val="accent1"/>
                </a:solidFill>
                <a:latin typeface="游ゴシック" panose="020B0400000000000000" pitchFamily="50" charset="-128"/>
                <a:ea typeface="游ゴシック" panose="020B0400000000000000" pitchFamily="50" charset="-128"/>
              </a:rPr>
              <a:t>介護休暇</a:t>
            </a:r>
            <a:endParaRPr kumimoji="1" lang="ja-JP" altLang="en-US" sz="4800" b="1" dirty="0">
              <a:solidFill>
                <a:schemeClr val="accent1"/>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46887C83-CF8E-7873-DC16-84D00A6382FA}"/>
              </a:ext>
            </a:extLst>
          </p:cNvPr>
          <p:cNvSpPr txBox="1"/>
          <p:nvPr/>
        </p:nvSpPr>
        <p:spPr>
          <a:xfrm>
            <a:off x="1175152" y="5484440"/>
            <a:ext cx="4496567" cy="338554"/>
          </a:xfrm>
          <a:prstGeom prst="rect">
            <a:avLst/>
          </a:prstGeom>
          <a:noFill/>
        </p:spPr>
        <p:txBody>
          <a:bodyPr wrap="square" rtlCol="0">
            <a:spAutoFit/>
          </a:bodyPr>
          <a:lstStyle/>
          <a:p>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対象家族が</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人以上の場合は年</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日となります。</a:t>
            </a:r>
          </a:p>
        </p:txBody>
      </p:sp>
      <p:sp>
        <p:nvSpPr>
          <p:cNvPr id="4" name="テキスト ボックス 3">
            <a:extLst>
              <a:ext uri="{FF2B5EF4-FFF2-40B4-BE49-F238E27FC236}">
                <a16:creationId xmlns:a16="http://schemas.microsoft.com/office/drawing/2014/main" id="{77993FBE-3301-6645-1F20-D70BA038E69D}"/>
              </a:ext>
            </a:extLst>
          </p:cNvPr>
          <p:cNvSpPr txBox="1"/>
          <p:nvPr/>
        </p:nvSpPr>
        <p:spPr>
          <a:xfrm>
            <a:off x="1175152" y="5950441"/>
            <a:ext cx="6532762" cy="261610"/>
          </a:xfrm>
          <a:prstGeom prst="rect">
            <a:avLst/>
          </a:prstGeom>
          <a:noFill/>
        </p:spPr>
        <p:txBody>
          <a:bodyPr wrap="square" rtlCol="0">
            <a:spAutoFit/>
          </a:bodyPr>
          <a:lstStyle/>
          <a:p>
            <a:r>
              <a:rPr lang="en-US" altLang="ja-JP" sz="1100" b="1" dirty="0">
                <a:solidFill>
                  <a:srgbClr val="FF625A"/>
                </a:solidFill>
                <a:latin typeface="游ゴシック" panose="020B0400000000000000" pitchFamily="50" charset="-128"/>
                <a:ea typeface="游ゴシック" panose="020B0400000000000000" pitchFamily="50" charset="-128"/>
              </a:rPr>
              <a:t>※</a:t>
            </a:r>
            <a:r>
              <a:rPr lang="ja-JP" altLang="en-US" sz="1100" b="1" dirty="0">
                <a:solidFill>
                  <a:srgbClr val="FF625A"/>
                </a:solidFill>
                <a:latin typeface="游ゴシック" panose="020B0400000000000000" pitchFamily="50" charset="-128"/>
                <a:ea typeface="游ゴシック" panose="020B0400000000000000" pitchFamily="50" charset="-128"/>
              </a:rPr>
              <a:t>時間単位での取得が可能です。</a:t>
            </a:r>
            <a:endParaRPr lang="en-US" altLang="ja-JP" sz="1100" b="1" dirty="0">
              <a:solidFill>
                <a:srgbClr val="FF625A"/>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6B3284C7-7188-E435-26F9-A2FD0818FCA9}"/>
              </a:ext>
            </a:extLst>
          </p:cNvPr>
          <p:cNvSpPr txBox="1"/>
          <p:nvPr/>
        </p:nvSpPr>
        <p:spPr>
          <a:xfrm>
            <a:off x="1175152" y="1533732"/>
            <a:ext cx="6830118" cy="461665"/>
          </a:xfrm>
          <a:prstGeom prst="rect">
            <a:avLst/>
          </a:prstGeom>
          <a:noFill/>
        </p:spPr>
        <p:txBody>
          <a:bodyPr wrap="square" rtlCol="0">
            <a:spAutoFit/>
          </a:bodyPr>
          <a:lstStyle/>
          <a:p>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要介護状態（負傷、疾病または身体上もしくは精神上の障害により、２週間以上の期間にわたり</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常時介護を必要とする状態）にある対象家族の介護や世話をするための休暇</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0BDAA01E-FE3D-8CB6-5A2D-EF4B0B7914F9}"/>
              </a:ext>
            </a:extLst>
          </p:cNvPr>
          <p:cNvSpPr txBox="1"/>
          <p:nvPr/>
        </p:nvSpPr>
        <p:spPr>
          <a:xfrm>
            <a:off x="1175152" y="5000069"/>
            <a:ext cx="6872831" cy="523220"/>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対象家族が</a:t>
            </a:r>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人の場合は</a:t>
            </a:r>
            <a:r>
              <a:rPr lang="ja-JP" altLang="en-US" sz="2800" b="1" dirty="0">
                <a:solidFill>
                  <a:schemeClr val="accent1"/>
                </a:solidFill>
                <a:latin typeface="游ゴシック" panose="020B0400000000000000" pitchFamily="50" charset="-128"/>
                <a:ea typeface="游ゴシック" panose="020B0400000000000000" pitchFamily="50" charset="-128"/>
              </a:rPr>
              <a:t>年</a:t>
            </a:r>
            <a:r>
              <a:rPr lang="en-US" altLang="ja-JP" sz="2800" b="1" dirty="0">
                <a:solidFill>
                  <a:schemeClr val="accent1"/>
                </a:solidFill>
                <a:latin typeface="游ゴシック" panose="020B0400000000000000" pitchFamily="50" charset="-128"/>
                <a:ea typeface="游ゴシック" panose="020B0400000000000000" pitchFamily="50" charset="-128"/>
              </a:rPr>
              <a:t>5</a:t>
            </a:r>
            <a:r>
              <a:rPr lang="ja-JP" altLang="en-US" sz="2800" b="1" dirty="0">
                <a:solidFill>
                  <a:schemeClr val="accent1"/>
                </a:solidFill>
                <a:latin typeface="游ゴシック" panose="020B0400000000000000" pitchFamily="50" charset="-128"/>
                <a:ea typeface="游ゴシック" panose="020B0400000000000000" pitchFamily="50" charset="-128"/>
              </a:rPr>
              <a:t>日</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を</a:t>
            </a:r>
            <a:r>
              <a:rPr lang="ja-JP" altLang="en-US" sz="2800" b="1" dirty="0">
                <a:solidFill>
                  <a:schemeClr val="accent1"/>
                </a:solidFill>
                <a:latin typeface="游ゴシック" panose="020B0400000000000000" pitchFamily="50" charset="-128"/>
                <a:ea typeface="游ゴシック" panose="020B0400000000000000" pitchFamily="50" charset="-128"/>
              </a:rPr>
              <a:t>限度</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に取得が可能です。</a:t>
            </a:r>
          </a:p>
        </p:txBody>
      </p:sp>
      <p:pic>
        <p:nvPicPr>
          <p:cNvPr id="10" name="図 9" descr="記号, らくがき が含まれている画像&#10;&#10;自動的に生成された説明">
            <a:extLst>
              <a:ext uri="{FF2B5EF4-FFF2-40B4-BE49-F238E27FC236}">
                <a16:creationId xmlns:a16="http://schemas.microsoft.com/office/drawing/2014/main" id="{51742558-ED5C-2546-87E4-CBB26ED9E5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6989" y="2604577"/>
            <a:ext cx="4602736" cy="2216378"/>
          </a:xfrm>
          <a:prstGeom prst="rect">
            <a:avLst/>
          </a:prstGeom>
        </p:spPr>
      </p:pic>
      <p:sp>
        <p:nvSpPr>
          <p:cNvPr id="2" name="正方形/長方形 1">
            <a:extLst>
              <a:ext uri="{FF2B5EF4-FFF2-40B4-BE49-F238E27FC236}">
                <a16:creationId xmlns:a16="http://schemas.microsoft.com/office/drawing/2014/main" id="{88625CBB-8C2C-2E78-1BA9-F5E953E910EF}"/>
              </a:ext>
            </a:extLst>
          </p:cNvPr>
          <p:cNvSpPr/>
          <p:nvPr/>
        </p:nvSpPr>
        <p:spPr>
          <a:xfrm>
            <a:off x="755576" y="133133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8" name="図 7" descr="図形&#10;&#10;自動的に生成された説明">
            <a:extLst>
              <a:ext uri="{FF2B5EF4-FFF2-40B4-BE49-F238E27FC236}">
                <a16:creationId xmlns:a16="http://schemas.microsoft.com/office/drawing/2014/main" id="{E68CA45F-3AD0-4F9B-7CD4-9B4500A620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3" y="2286749"/>
            <a:ext cx="2803110" cy="1776789"/>
          </a:xfrm>
          <a:prstGeom prst="rect">
            <a:avLst/>
          </a:prstGeom>
        </p:spPr>
      </p:pic>
      <p:sp>
        <p:nvSpPr>
          <p:cNvPr id="9" name="吹き出し: 角を丸めた四角形 8">
            <a:extLst>
              <a:ext uri="{FF2B5EF4-FFF2-40B4-BE49-F238E27FC236}">
                <a16:creationId xmlns:a16="http://schemas.microsoft.com/office/drawing/2014/main" id="{84143972-2FB6-D1DA-B331-9318C406E97D}"/>
              </a:ext>
            </a:extLst>
          </p:cNvPr>
          <p:cNvSpPr/>
          <p:nvPr/>
        </p:nvSpPr>
        <p:spPr>
          <a:xfrm>
            <a:off x="6159395" y="2341689"/>
            <a:ext cx="2664296" cy="1389677"/>
          </a:xfrm>
          <a:prstGeom prst="wedgeRoundRectCallout">
            <a:avLst>
              <a:gd name="adj1" fmla="val -62662"/>
              <a:gd name="adj2" fmla="val 35408"/>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介護の対象となる家族は</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p>
          <a:p>
            <a:endPar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配偶者（事実婚を含む）</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父母 </a:t>
            </a:r>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子（養子を含む）</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孫</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配偶者の父母　</a:t>
            </a:r>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祖父母 </a:t>
            </a:r>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兄弟姉妹　</a:t>
            </a:r>
            <a:endPar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2"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3439381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記号, らくがき が含まれている画像&#10;&#10;自動的に生成された説明">
            <a:extLst>
              <a:ext uri="{FF2B5EF4-FFF2-40B4-BE49-F238E27FC236}">
                <a16:creationId xmlns:a16="http://schemas.microsoft.com/office/drawing/2014/main" id="{51742558-ED5C-2546-87E4-CBB26ED9E5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6989" y="2779276"/>
            <a:ext cx="4602736" cy="2216378"/>
          </a:xfrm>
          <a:prstGeom prst="rect">
            <a:avLst/>
          </a:prstGeom>
        </p:spPr>
      </p:pic>
      <p:sp>
        <p:nvSpPr>
          <p:cNvPr id="8" name="正方形/長方形 7">
            <a:extLst>
              <a:ext uri="{FF2B5EF4-FFF2-40B4-BE49-F238E27FC236}">
                <a16:creationId xmlns:a16="http://schemas.microsoft.com/office/drawing/2014/main" id="{988AC921-B719-DE2A-E9AF-9EDAB4F6FE9E}"/>
              </a:ext>
            </a:extLst>
          </p:cNvPr>
          <p:cNvSpPr/>
          <p:nvPr/>
        </p:nvSpPr>
        <p:spPr>
          <a:xfrm>
            <a:off x="1175152" y="524739"/>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介護休業</a:t>
            </a:r>
          </a:p>
        </p:txBody>
      </p:sp>
      <p:sp>
        <p:nvSpPr>
          <p:cNvPr id="9" name="テキスト ボックス 8">
            <a:extLst>
              <a:ext uri="{FF2B5EF4-FFF2-40B4-BE49-F238E27FC236}">
                <a16:creationId xmlns:a16="http://schemas.microsoft.com/office/drawing/2014/main" id="{566AFBC0-77D0-90E9-4072-9C5F3A39132B}"/>
              </a:ext>
            </a:extLst>
          </p:cNvPr>
          <p:cNvSpPr txBox="1"/>
          <p:nvPr/>
        </p:nvSpPr>
        <p:spPr>
          <a:xfrm>
            <a:off x="971600" y="5344068"/>
            <a:ext cx="77803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対象家族</a:t>
            </a:r>
            <a:r>
              <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人につき</a:t>
            </a:r>
            <a:r>
              <a:rPr kumimoji="1" lang="en-US" altLang="ja-JP"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3</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回</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まで、</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通算</a:t>
            </a:r>
            <a:r>
              <a:rPr kumimoji="1" lang="en-US" altLang="ja-JP"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93</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日</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の取得が可能です。</a:t>
            </a:r>
          </a:p>
        </p:txBody>
      </p:sp>
      <p:sp>
        <p:nvSpPr>
          <p:cNvPr id="2" name="正方形/長方形 1">
            <a:extLst>
              <a:ext uri="{FF2B5EF4-FFF2-40B4-BE49-F238E27FC236}">
                <a16:creationId xmlns:a16="http://schemas.microsoft.com/office/drawing/2014/main" id="{299DD325-F4A8-83D8-5AF3-144FEE1E631F}"/>
              </a:ext>
            </a:extLst>
          </p:cNvPr>
          <p:cNvSpPr/>
          <p:nvPr/>
        </p:nvSpPr>
        <p:spPr>
          <a:xfrm>
            <a:off x="755576" y="1320839"/>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ACB4AD26-D076-2202-E83C-F9CFFE3B4C6A}"/>
              </a:ext>
            </a:extLst>
          </p:cNvPr>
          <p:cNvSpPr txBox="1"/>
          <p:nvPr/>
        </p:nvSpPr>
        <p:spPr>
          <a:xfrm>
            <a:off x="1175152" y="1537052"/>
            <a:ext cx="68301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要介護状態（負傷、疾病または身体上もしくは精神上の障害により、２週間以上の期間にわたり</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常時介護を必要とする状態）にある対象家族の介護や世話をするための休暇</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pic>
        <p:nvPicPr>
          <p:cNvPr id="18" name="図 17" descr="図形&#10;&#10;自動的に生成された説明">
            <a:extLst>
              <a:ext uri="{FF2B5EF4-FFF2-40B4-BE49-F238E27FC236}">
                <a16:creationId xmlns:a16="http://schemas.microsoft.com/office/drawing/2014/main" id="{11DCE05B-FF4F-5967-CB55-149432373A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3" y="2286749"/>
            <a:ext cx="2803110" cy="1776789"/>
          </a:xfrm>
          <a:prstGeom prst="rect">
            <a:avLst/>
          </a:prstGeom>
        </p:spPr>
      </p:pic>
      <p:sp>
        <p:nvSpPr>
          <p:cNvPr id="12" name="吹き出し: 角を丸めた四角形 11">
            <a:extLst>
              <a:ext uri="{FF2B5EF4-FFF2-40B4-BE49-F238E27FC236}">
                <a16:creationId xmlns:a16="http://schemas.microsoft.com/office/drawing/2014/main" id="{7C65BB0F-3DAA-3FC8-0450-3858ED3717D9}"/>
              </a:ext>
            </a:extLst>
          </p:cNvPr>
          <p:cNvSpPr/>
          <p:nvPr/>
        </p:nvSpPr>
        <p:spPr>
          <a:xfrm>
            <a:off x="6159395" y="2341689"/>
            <a:ext cx="2664296" cy="1389677"/>
          </a:xfrm>
          <a:prstGeom prst="wedgeRoundRectCallout">
            <a:avLst>
              <a:gd name="adj1" fmla="val -62662"/>
              <a:gd name="adj2" fmla="val 35408"/>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介護の対象となる家族は</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配偶者（事実婚を含む）</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父母 </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子（養子を含む）</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孫</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配偶者の父母　</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祖父母 </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兄弟姉妹　</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11"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424204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4F35DDF-2E4B-3365-B1E4-9EE1ABCA2282}"/>
              </a:ext>
            </a:extLst>
          </p:cNvPr>
          <p:cNvSpPr/>
          <p:nvPr/>
        </p:nvSpPr>
        <p:spPr>
          <a:xfrm rot="20578546">
            <a:off x="4417161" y="3068067"/>
            <a:ext cx="516340" cy="702938"/>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7" name="図 6" descr="アイコン&#10;&#10;自動的に生成された説明">
            <a:extLst>
              <a:ext uri="{FF2B5EF4-FFF2-40B4-BE49-F238E27FC236}">
                <a16:creationId xmlns:a16="http://schemas.microsoft.com/office/drawing/2014/main" id="{2EB2A17C-DC3C-1B86-664E-48FE9C04D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2591840"/>
            <a:ext cx="2711243" cy="1697950"/>
          </a:xfrm>
          <a:prstGeom prst="rect">
            <a:avLst/>
          </a:prstGeom>
        </p:spPr>
      </p:pic>
      <p:pic>
        <p:nvPicPr>
          <p:cNvPr id="9" name="図 8" descr="アイコン&#10;&#10;自動的に生成された説明">
            <a:extLst>
              <a:ext uri="{FF2B5EF4-FFF2-40B4-BE49-F238E27FC236}">
                <a16:creationId xmlns:a16="http://schemas.microsoft.com/office/drawing/2014/main" id="{C2743D67-DB60-E5EC-EE91-A6D7DBE0B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472" y="2591840"/>
            <a:ext cx="2695381" cy="1684614"/>
          </a:xfrm>
          <a:prstGeom prst="rect">
            <a:avLst/>
          </a:prstGeom>
        </p:spPr>
      </p:pic>
      <p:sp>
        <p:nvSpPr>
          <p:cNvPr id="2" name="テキスト ボックス 1">
            <a:extLst>
              <a:ext uri="{FF2B5EF4-FFF2-40B4-BE49-F238E27FC236}">
                <a16:creationId xmlns:a16="http://schemas.microsoft.com/office/drawing/2014/main" id="{09D737F5-E216-0508-95B9-B92A37128C54}"/>
              </a:ext>
            </a:extLst>
          </p:cNvPr>
          <p:cNvSpPr txBox="1"/>
          <p:nvPr/>
        </p:nvSpPr>
        <p:spPr>
          <a:xfrm>
            <a:off x="654746" y="608704"/>
            <a:ext cx="7873835" cy="830997"/>
          </a:xfrm>
          <a:prstGeom prst="rect">
            <a:avLst/>
          </a:prstGeom>
          <a:noFill/>
        </p:spPr>
        <p:txBody>
          <a:bodyPr wrap="square" rtlCol="0">
            <a:spAutoFit/>
          </a:bodyPr>
          <a:lstStyle/>
          <a:p>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シフトを組むためにも、</a:t>
            </a:r>
            <a:r>
              <a:rPr kumimoji="1" lang="ja-JP" altLang="en-US" sz="2800" b="1" dirty="0">
                <a:solidFill>
                  <a:schemeClr val="accent1"/>
                </a:solidFill>
                <a:latin typeface="游ゴシック" panose="020B0400000000000000" pitchFamily="50" charset="-128"/>
                <a:ea typeface="游ゴシック" panose="020B0400000000000000" pitchFamily="50" charset="-128"/>
              </a:rPr>
              <a:t>勤務予定も事前に自己申告</a:t>
            </a:r>
            <a:endParaRPr kumimoji="1" lang="en-US" altLang="ja-JP" sz="2800" b="1" dirty="0">
              <a:solidFill>
                <a:schemeClr val="accent1"/>
              </a:solidFill>
              <a:latin typeface="游ゴシック" panose="020B0400000000000000" pitchFamily="50" charset="-128"/>
              <a:ea typeface="游ゴシック" panose="020B0400000000000000" pitchFamily="50" charset="-128"/>
            </a:endParaRPr>
          </a:p>
          <a:p>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することが好ましいでしょう。</a:t>
            </a:r>
          </a:p>
        </p:txBody>
      </p:sp>
      <p:pic>
        <p:nvPicPr>
          <p:cNvPr id="6" name="図 5" descr="選手, 男 が含まれている画像&#10;&#10;自動的に生成された説明">
            <a:extLst>
              <a:ext uri="{FF2B5EF4-FFF2-40B4-BE49-F238E27FC236}">
                <a16:creationId xmlns:a16="http://schemas.microsoft.com/office/drawing/2014/main" id="{71207A22-F3A9-007D-A624-14C4C51C87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1688" y="2225150"/>
            <a:ext cx="2840625" cy="2139954"/>
          </a:xfrm>
          <a:prstGeom prst="rect">
            <a:avLst/>
          </a:prstGeom>
        </p:spPr>
      </p:pic>
      <p:sp>
        <p:nvSpPr>
          <p:cNvPr id="14" name="テキスト ボックス 13">
            <a:extLst>
              <a:ext uri="{FF2B5EF4-FFF2-40B4-BE49-F238E27FC236}">
                <a16:creationId xmlns:a16="http://schemas.microsoft.com/office/drawing/2014/main" id="{A4930C50-AEC9-4BF3-F8A8-5D283DCEB95C}"/>
              </a:ext>
            </a:extLst>
          </p:cNvPr>
          <p:cNvSpPr txBox="1"/>
          <p:nvPr/>
        </p:nvSpPr>
        <p:spPr>
          <a:xfrm>
            <a:off x="678128" y="4879329"/>
            <a:ext cx="7850453" cy="954107"/>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チームメンバーが</a:t>
            </a:r>
            <a:r>
              <a:rPr lang="ja-JP" altLang="en-US" sz="2800" b="1" dirty="0">
                <a:solidFill>
                  <a:schemeClr val="accent1"/>
                </a:solidFill>
                <a:latin typeface="游ゴシック" panose="020B0400000000000000" pitchFamily="50" charset="-128"/>
                <a:ea typeface="游ゴシック" panose="020B0400000000000000" pitchFamily="50" charset="-128"/>
              </a:rPr>
              <a:t>お互いの仕事を把握</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するきっかけとなり、</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spcAft>
                <a:spcPts val="1200"/>
              </a:spcAft>
            </a:pPr>
            <a:r>
              <a:rPr lang="ja-JP" altLang="en-US" sz="2800" b="1" dirty="0">
                <a:solidFill>
                  <a:schemeClr val="accent1"/>
                </a:solidFill>
                <a:latin typeface="游ゴシック" panose="020B0400000000000000" pitchFamily="50" charset="-128"/>
                <a:ea typeface="游ゴシック" panose="020B0400000000000000" pitchFamily="50" charset="-128"/>
              </a:rPr>
              <a:t>困ったときにも助け合える第一歩</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になります。</a:t>
            </a:r>
            <a:endPar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タイトル 1">
            <a:extLst>
              <a:ext uri="{FF2B5EF4-FFF2-40B4-BE49-F238E27FC236}">
                <a16:creationId xmlns:a16="http://schemas.microsoft.com/office/drawing/2014/main" id="{4D4861E8-0F18-108A-6A49-7CFD546372FF}"/>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17585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943976" y="548680"/>
            <a:ext cx="7256048" cy="954107"/>
          </a:xfrm>
          <a:prstGeom prst="rect">
            <a:avLst/>
          </a:prstGeom>
          <a:noFill/>
        </p:spPr>
        <p:txBody>
          <a:bodyPr wrap="square">
            <a:spAutoFit/>
          </a:bodyPr>
          <a:lstStyle/>
          <a:p>
            <a:pPr algn="ctr"/>
            <a:r>
              <a:rPr lang="ja-JP" altLang="en-US" sz="2800" b="1" dirty="0">
                <a:solidFill>
                  <a:schemeClr val="accent1"/>
                </a:solidFill>
                <a:latin typeface="游ゴシック" panose="020B0400000000000000" pitchFamily="50" charset="-128"/>
                <a:ea typeface="游ゴシック" panose="020B0400000000000000" pitchFamily="50" charset="-128"/>
              </a:rPr>
              <a:t>シフト</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を作成するのも</a:t>
            </a:r>
            <a:r>
              <a:rPr lang="ja-JP" altLang="en-US" sz="2800" b="1" dirty="0">
                <a:solidFill>
                  <a:schemeClr val="accent1"/>
                </a:solidFill>
                <a:latin typeface="游ゴシック" panose="020B0400000000000000" pitchFamily="50" charset="-128"/>
                <a:ea typeface="游ゴシック" panose="020B0400000000000000" pitchFamily="50" charset="-128"/>
              </a:rPr>
              <a:t>医療従事者</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なので、</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助け合いが重要</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です。</a:t>
            </a:r>
          </a:p>
        </p:txBody>
      </p:sp>
      <p:pic>
        <p:nvPicPr>
          <p:cNvPr id="61" name="図 60" descr="テーブル, 選手 が含まれている画像&#10;&#10;自動的に生成された説明">
            <a:extLst>
              <a:ext uri="{FF2B5EF4-FFF2-40B4-BE49-F238E27FC236}">
                <a16:creationId xmlns:a16="http://schemas.microsoft.com/office/drawing/2014/main" id="{CFA0E008-BE53-12A8-9C31-BA1F059B33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64" y="2150140"/>
            <a:ext cx="4800673" cy="3915304"/>
          </a:xfrm>
          <a:prstGeom prst="rect">
            <a:avLst/>
          </a:prstGeom>
        </p:spPr>
      </p:pic>
      <p:grpSp>
        <p:nvGrpSpPr>
          <p:cNvPr id="64" name="グループ化 63">
            <a:extLst>
              <a:ext uri="{FF2B5EF4-FFF2-40B4-BE49-F238E27FC236}">
                <a16:creationId xmlns:a16="http://schemas.microsoft.com/office/drawing/2014/main" id="{1B17571B-200E-AFFF-CA4B-4EAF1C3DD3EC}"/>
              </a:ext>
            </a:extLst>
          </p:cNvPr>
          <p:cNvGrpSpPr/>
          <p:nvPr/>
        </p:nvGrpSpPr>
        <p:grpSpPr>
          <a:xfrm>
            <a:off x="6563134" y="1890679"/>
            <a:ext cx="1636890" cy="1169551"/>
            <a:chOff x="2997636" y="2944237"/>
            <a:chExt cx="1636890" cy="1169551"/>
          </a:xfrm>
        </p:grpSpPr>
        <p:sp>
          <p:nvSpPr>
            <p:cNvPr id="65" name="円形吹き出し 13">
              <a:extLst>
                <a:ext uri="{FF2B5EF4-FFF2-40B4-BE49-F238E27FC236}">
                  <a16:creationId xmlns:a16="http://schemas.microsoft.com/office/drawing/2014/main" id="{29F7542F-AA5E-8E45-F763-388A5D8F83D0}"/>
                </a:ext>
              </a:extLst>
            </p:cNvPr>
            <p:cNvSpPr/>
            <p:nvPr/>
          </p:nvSpPr>
          <p:spPr>
            <a:xfrm>
              <a:off x="2997636" y="2944237"/>
              <a:ext cx="1636890" cy="1169551"/>
            </a:xfrm>
            <a:prstGeom prst="wedgeEllipseCallout">
              <a:avLst>
                <a:gd name="adj1" fmla="val -49321"/>
                <a:gd name="adj2" fmla="val 42592"/>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6" name="テキスト ボックス 65">
              <a:extLst>
                <a:ext uri="{FF2B5EF4-FFF2-40B4-BE49-F238E27FC236}">
                  <a16:creationId xmlns:a16="http://schemas.microsoft.com/office/drawing/2014/main" id="{681C5B05-640E-DDC8-4638-55693198434A}"/>
                </a:ext>
              </a:extLst>
            </p:cNvPr>
            <p:cNvSpPr txBox="1"/>
            <p:nvPr/>
          </p:nvSpPr>
          <p:spPr>
            <a:xfrm>
              <a:off x="3005748" y="3205847"/>
              <a:ext cx="1628778" cy="646331"/>
            </a:xfrm>
            <a:prstGeom prst="rect">
              <a:avLst/>
            </a:prstGeom>
            <a:noFill/>
            <a:ln>
              <a:noFill/>
            </a:ln>
          </p:spPr>
          <p:txBody>
            <a:bodyPr wrap="square" rtlCol="0">
              <a:spAutoFit/>
            </a:bodyPr>
            <a:lstStyle/>
            <a:p>
              <a:pPr algn="ctr"/>
              <a:r>
                <a:rPr lang="ja-JP" altLang="en-US" b="1" dirty="0">
                  <a:solidFill>
                    <a:schemeClr val="accent1"/>
                  </a:solidFill>
                  <a:latin typeface="游ゴシック" panose="020B0400000000000000" pitchFamily="50" charset="-128"/>
                  <a:ea typeface="游ゴシック" panose="020B0400000000000000" pitchFamily="50" charset="-128"/>
                </a:rPr>
                <a:t>勤務希望の</a:t>
              </a:r>
              <a:endParaRPr lang="en-US" altLang="ja-JP" b="1" dirty="0">
                <a:solidFill>
                  <a:schemeClr val="accent1"/>
                </a:solidFill>
                <a:latin typeface="游ゴシック" panose="020B0400000000000000" pitchFamily="50" charset="-128"/>
                <a:ea typeface="游ゴシック" panose="020B0400000000000000" pitchFamily="50" charset="-128"/>
              </a:endParaRPr>
            </a:p>
            <a:p>
              <a:pPr algn="ctr"/>
              <a:r>
                <a:rPr lang="ja-JP" altLang="en-US" b="1" dirty="0">
                  <a:solidFill>
                    <a:schemeClr val="accent1"/>
                  </a:solidFill>
                  <a:latin typeface="游ゴシック" panose="020B0400000000000000" pitchFamily="50" charset="-128"/>
                  <a:ea typeface="游ゴシック" panose="020B0400000000000000" pitchFamily="50" charset="-128"/>
                </a:rPr>
                <a:t>期限を守る</a:t>
              </a:r>
              <a:endParaRPr lang="en-US" altLang="ja-JP" b="1" dirty="0">
                <a:solidFill>
                  <a:schemeClr val="accent1"/>
                </a:solidFill>
                <a:latin typeface="游ゴシック" panose="020B0400000000000000" pitchFamily="50" charset="-128"/>
                <a:ea typeface="游ゴシック" panose="020B0400000000000000" pitchFamily="50" charset="-128"/>
              </a:endParaRPr>
            </a:p>
          </p:txBody>
        </p:sp>
      </p:grpSp>
      <p:grpSp>
        <p:nvGrpSpPr>
          <p:cNvPr id="67" name="グループ化 66">
            <a:extLst>
              <a:ext uri="{FF2B5EF4-FFF2-40B4-BE49-F238E27FC236}">
                <a16:creationId xmlns:a16="http://schemas.microsoft.com/office/drawing/2014/main" id="{D1D2CFC3-6A9A-1179-F181-016E0582D58F}"/>
              </a:ext>
            </a:extLst>
          </p:cNvPr>
          <p:cNvGrpSpPr/>
          <p:nvPr/>
        </p:nvGrpSpPr>
        <p:grpSpPr>
          <a:xfrm>
            <a:off x="372640" y="2348880"/>
            <a:ext cx="1814310" cy="1584176"/>
            <a:chOff x="2000844" y="2915606"/>
            <a:chExt cx="1668147" cy="1364857"/>
          </a:xfrm>
        </p:grpSpPr>
        <p:sp>
          <p:nvSpPr>
            <p:cNvPr id="68" name="円形吹き出し 19">
              <a:extLst>
                <a:ext uri="{FF2B5EF4-FFF2-40B4-BE49-F238E27FC236}">
                  <a16:creationId xmlns:a16="http://schemas.microsoft.com/office/drawing/2014/main" id="{5518A55D-4AC9-6DE9-1F15-585D9F4DB93A}"/>
                </a:ext>
              </a:extLst>
            </p:cNvPr>
            <p:cNvSpPr/>
            <p:nvPr/>
          </p:nvSpPr>
          <p:spPr>
            <a:xfrm>
              <a:off x="2000844" y="2915606"/>
              <a:ext cx="1668147" cy="1364857"/>
            </a:xfrm>
            <a:prstGeom prst="wedgeEllipseCallout">
              <a:avLst>
                <a:gd name="adj1" fmla="val 57776"/>
                <a:gd name="adj2" fmla="val 29048"/>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游ゴシック" panose="020B0400000000000000" pitchFamily="50" charset="-128"/>
                  <a:ea typeface="游ゴシック" panose="020B0400000000000000" pitchFamily="50" charset="-128"/>
                </a:rPr>
                <a:t>快く</a:t>
              </a:r>
            </a:p>
          </p:txBody>
        </p:sp>
        <p:sp>
          <p:nvSpPr>
            <p:cNvPr id="69" name="テキスト ボックス 68">
              <a:extLst>
                <a:ext uri="{FF2B5EF4-FFF2-40B4-BE49-F238E27FC236}">
                  <a16:creationId xmlns:a16="http://schemas.microsoft.com/office/drawing/2014/main" id="{7CA1B334-1CCB-49C5-A2EC-A2B67C24056E}"/>
                </a:ext>
              </a:extLst>
            </p:cNvPr>
            <p:cNvSpPr txBox="1"/>
            <p:nvPr/>
          </p:nvSpPr>
          <p:spPr>
            <a:xfrm>
              <a:off x="2035942" y="3262051"/>
              <a:ext cx="1622992" cy="830997"/>
            </a:xfrm>
            <a:prstGeom prst="rect">
              <a:avLst/>
            </a:prstGeom>
            <a:noFill/>
            <a:ln>
              <a:noFill/>
            </a:ln>
          </p:spPr>
          <p:txBody>
            <a:bodyPr wrap="square" rtlCol="0">
              <a:spAutoFit/>
            </a:bodyPr>
            <a:lstStyle/>
            <a:p>
              <a:pPr algn="ctr"/>
              <a:r>
                <a:rPr lang="ja-JP" altLang="en-US" sz="1200" b="1" dirty="0">
                  <a:solidFill>
                    <a:schemeClr val="accent1"/>
                  </a:solidFill>
                  <a:latin typeface="游ゴシック" panose="020B0400000000000000" pitchFamily="50" charset="-128"/>
                  <a:ea typeface="游ゴシック" panose="020B0400000000000000" pitchFamily="50" charset="-128"/>
                </a:rPr>
                <a:t>シフト調整者からの</a:t>
              </a:r>
              <a:r>
                <a:rPr lang="ja-JP" altLang="en-US" b="1" dirty="0">
                  <a:solidFill>
                    <a:schemeClr val="accent1"/>
                  </a:solidFill>
                  <a:latin typeface="游ゴシック" panose="020B0400000000000000" pitchFamily="50" charset="-128"/>
                  <a:ea typeface="游ゴシック" panose="020B0400000000000000" pitchFamily="50" charset="-128"/>
                </a:rPr>
                <a:t>勤務相談にも</a:t>
              </a:r>
              <a:endParaRPr lang="en-US" altLang="ja-JP" b="1" dirty="0">
                <a:solidFill>
                  <a:schemeClr val="accent1"/>
                </a:solidFill>
                <a:latin typeface="游ゴシック" panose="020B0400000000000000" pitchFamily="50" charset="-128"/>
                <a:ea typeface="游ゴシック" panose="020B0400000000000000" pitchFamily="50" charset="-128"/>
              </a:endParaRPr>
            </a:p>
            <a:p>
              <a:pPr algn="ctr"/>
              <a:r>
                <a:rPr lang="ja-JP" altLang="en-US" b="1" dirty="0">
                  <a:solidFill>
                    <a:schemeClr val="accent1"/>
                  </a:solidFill>
                  <a:latin typeface="游ゴシック" panose="020B0400000000000000" pitchFamily="50" charset="-128"/>
                  <a:ea typeface="游ゴシック" panose="020B0400000000000000" pitchFamily="50" charset="-128"/>
                </a:rPr>
                <a:t>快く応じる</a:t>
              </a:r>
              <a:endParaRPr lang="en-US" altLang="ja-JP" b="1" dirty="0">
                <a:solidFill>
                  <a:schemeClr val="accent1"/>
                </a:solidFill>
                <a:latin typeface="游ゴシック" panose="020B0400000000000000" pitchFamily="50" charset="-128"/>
                <a:ea typeface="游ゴシック" panose="020B0400000000000000" pitchFamily="50" charset="-128"/>
              </a:endParaRPr>
            </a:p>
          </p:txBody>
        </p:sp>
      </p:grpSp>
      <p:sp>
        <p:nvSpPr>
          <p:cNvPr id="13" name="タイトル 1">
            <a:extLst>
              <a:ext uri="{FF2B5EF4-FFF2-40B4-BE49-F238E27FC236}">
                <a16:creationId xmlns:a16="http://schemas.microsoft.com/office/drawing/2014/main" id="{4D4861E8-0F18-108A-6A49-7CFD546372FF}"/>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0643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9D737F5-E216-0508-95B9-B92A37128C54}"/>
              </a:ext>
            </a:extLst>
          </p:cNvPr>
          <p:cNvSpPr txBox="1"/>
          <p:nvPr/>
        </p:nvSpPr>
        <p:spPr>
          <a:xfrm>
            <a:off x="1018544" y="4653136"/>
            <a:ext cx="7106912" cy="1569660"/>
          </a:xfrm>
          <a:prstGeom prst="rect">
            <a:avLst/>
          </a:prstGeom>
          <a:noFill/>
        </p:spPr>
        <p:txBody>
          <a:bodyPr wrap="square" rtlCol="0">
            <a:spAutoFit/>
          </a:bodyPr>
          <a:lstStyle/>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自分の仕事内容をそれぞれの勤務先に共有して、</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突然の自分の欠勤にも対応できるような</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「助け合える」体制を整えてもらう</a:t>
            </a: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必要があります。</a:t>
            </a:r>
            <a:endPar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10" name="図 9" descr="持つ, 男, 電話, 表示 が含まれている画像&#10;&#10;自動的に生成された説明">
            <a:extLst>
              <a:ext uri="{FF2B5EF4-FFF2-40B4-BE49-F238E27FC236}">
                <a16:creationId xmlns:a16="http://schemas.microsoft.com/office/drawing/2014/main" id="{9B984C0B-DC1D-B1D0-FD67-776AFA9CF6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2047" y="1035990"/>
            <a:ext cx="5559906" cy="3382736"/>
          </a:xfrm>
          <a:prstGeom prst="rect">
            <a:avLst/>
          </a:prstGeom>
        </p:spPr>
      </p:pic>
      <p:sp>
        <p:nvSpPr>
          <p:cNvPr id="4" name="タイトル 1">
            <a:extLst>
              <a:ext uri="{FF2B5EF4-FFF2-40B4-BE49-F238E27FC236}">
                <a16:creationId xmlns:a16="http://schemas.microsoft.com/office/drawing/2014/main" id="{BC25E767-F96A-12BA-1FA3-FA7FE9A0BCBA}"/>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12293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D7EC3F4E-5EF1-CB56-A888-EEA56BD328FA}"/>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F1FFF167-C306-141E-D560-E7F6CBD7D675}"/>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F926F55B-AA63-2502-FE18-59931336770E}"/>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28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FBC0426A-4F95-0540-5602-D18FE547FBC9}"/>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30610BA-4C54-15EB-3881-F0455937808D}"/>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2306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9D737F5-E216-0508-95B9-B92A37128C54}"/>
              </a:ext>
            </a:extLst>
          </p:cNvPr>
          <p:cNvSpPr txBox="1"/>
          <p:nvPr/>
        </p:nvSpPr>
        <p:spPr>
          <a:xfrm>
            <a:off x="1018544" y="5373216"/>
            <a:ext cx="7106912" cy="954107"/>
          </a:xfrm>
          <a:prstGeom prst="rect">
            <a:avLst/>
          </a:prstGeom>
          <a:noFill/>
        </p:spPr>
        <p:txBody>
          <a:bodyPr wrap="square" rtlCol="0">
            <a:spAutoFit/>
          </a:bodyPr>
          <a:lstStyle/>
          <a:p>
            <a:pPr algn="ctr"/>
            <a:r>
              <a:rPr lang="ja-JP" altLang="en-US" sz="2800" b="1" dirty="0">
                <a:solidFill>
                  <a:schemeClr val="accent1"/>
                </a:solidFill>
                <a:latin typeface="游ゴシック" panose="020B0400000000000000" pitchFamily="50" charset="-128"/>
                <a:ea typeface="游ゴシック" panose="020B0400000000000000" pitchFamily="50" charset="-128"/>
              </a:rPr>
              <a:t>専門性を活かした効率化</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が進めば、</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より質の高い医療提供</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にもつながります。</a:t>
            </a:r>
            <a:endPar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1BBF257F-CDED-DD11-0200-FD7F5E936EED}"/>
              </a:ext>
            </a:extLst>
          </p:cNvPr>
          <p:cNvSpPr txBox="1"/>
          <p:nvPr/>
        </p:nvSpPr>
        <p:spPr>
          <a:xfrm>
            <a:off x="1976928" y="603845"/>
            <a:ext cx="6767848" cy="954107"/>
          </a:xfrm>
          <a:prstGeom prst="rect">
            <a:avLst/>
          </a:prstGeom>
          <a:noFill/>
        </p:spPr>
        <p:txBody>
          <a:bodyPr wrap="square">
            <a:spAutoFit/>
          </a:bodyPr>
          <a:lstStyle/>
          <a:p>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すべての医療専門職が、それぞれの</a:t>
            </a:r>
            <a:r>
              <a:rPr kumimoji="1" lang="ja-JP" altLang="en-US" sz="2800" b="1" dirty="0">
                <a:solidFill>
                  <a:schemeClr val="accent1"/>
                </a:solidFill>
                <a:latin typeface="游ゴシック" panose="020B0400000000000000" pitchFamily="50" charset="-128"/>
                <a:ea typeface="游ゴシック" panose="020B0400000000000000" pitchFamily="50" charset="-128"/>
              </a:rPr>
              <a:t>専門性を活かし</a:t>
            </a:r>
            <a:r>
              <a:rPr kumimoji="1" lang="ja-JP" altLang="en-US" sz="2000" b="1" dirty="0">
                <a:latin typeface="游ゴシック" panose="020B0400000000000000" pitchFamily="50" charset="-128"/>
                <a:ea typeface="游ゴシック" panose="020B0400000000000000" pitchFamily="50" charset="-128"/>
              </a:rPr>
              <a:t>、</a:t>
            </a:r>
            <a:endParaRPr kumimoji="1" lang="en-US" altLang="ja-JP" sz="2000" b="1" dirty="0">
              <a:latin typeface="游ゴシック" panose="020B0400000000000000" pitchFamily="50" charset="-128"/>
              <a:ea typeface="游ゴシック" panose="020B0400000000000000" pitchFamily="50" charset="-128"/>
            </a:endParaRPr>
          </a:p>
          <a:p>
            <a:r>
              <a:rPr kumimoji="1" lang="ja-JP" altLang="en-US" sz="2800" b="1" dirty="0">
                <a:solidFill>
                  <a:schemeClr val="accent1"/>
                </a:solidFill>
                <a:latin typeface="游ゴシック" panose="020B0400000000000000" pitchFamily="50" charset="-128"/>
                <a:ea typeface="游ゴシック" panose="020B0400000000000000" pitchFamily="50" charset="-128"/>
              </a:rPr>
              <a:t>パフォーマンスを最大化</a:t>
            </a:r>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することが大切です。</a:t>
            </a:r>
          </a:p>
        </p:txBody>
      </p:sp>
      <p:grpSp>
        <p:nvGrpSpPr>
          <p:cNvPr id="5" name="グループ化 4">
            <a:extLst>
              <a:ext uri="{FF2B5EF4-FFF2-40B4-BE49-F238E27FC236}">
                <a16:creationId xmlns:a16="http://schemas.microsoft.com/office/drawing/2014/main" id="{3DEC84C2-A050-BB44-C8C9-063EA3423C56}"/>
              </a:ext>
            </a:extLst>
          </p:cNvPr>
          <p:cNvGrpSpPr/>
          <p:nvPr/>
        </p:nvGrpSpPr>
        <p:grpSpPr>
          <a:xfrm>
            <a:off x="360000" y="717304"/>
            <a:ext cx="1606792" cy="727188"/>
            <a:chOff x="2767358" y="1146585"/>
            <a:chExt cx="1606792" cy="727188"/>
          </a:xfrm>
        </p:grpSpPr>
        <p:sp>
          <p:nvSpPr>
            <p:cNvPr id="6" name="正方形/長方形 5">
              <a:extLst>
                <a:ext uri="{FF2B5EF4-FFF2-40B4-BE49-F238E27FC236}">
                  <a16:creationId xmlns:a16="http://schemas.microsoft.com/office/drawing/2014/main" id="{CD303C55-7454-7622-04AB-665FE3A64E14}"/>
                </a:ext>
              </a:extLst>
            </p:cNvPr>
            <p:cNvSpPr/>
            <p:nvPr/>
          </p:nvSpPr>
          <p:spPr>
            <a:xfrm>
              <a:off x="2777494" y="1146585"/>
              <a:ext cx="1582410" cy="72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D58D1052-8970-2564-6649-C69C81ADF8D9}"/>
                </a:ext>
              </a:extLst>
            </p:cNvPr>
            <p:cNvSpPr txBox="1"/>
            <p:nvPr/>
          </p:nvSpPr>
          <p:spPr>
            <a:xfrm>
              <a:off x="2767358" y="1217792"/>
              <a:ext cx="1606792" cy="584775"/>
            </a:xfrm>
            <a:prstGeom prst="rect">
              <a:avLst/>
            </a:prstGeom>
            <a:noFill/>
          </p:spPr>
          <p:txBody>
            <a:bodyPr wrap="square" rtlCol="0">
              <a:spAutoFit/>
            </a:bodyPr>
            <a:lstStyle/>
            <a:p>
              <a:pPr algn="ctr"/>
              <a:r>
                <a:rPr kumimoji="1" lang="ja-JP" altLang="en-US" sz="1600" b="1" dirty="0">
                  <a:solidFill>
                    <a:schemeClr val="bg1"/>
                  </a:solidFill>
                  <a:latin typeface="游ゴシック" panose="020B0400000000000000" pitchFamily="50" charset="-128"/>
                  <a:ea typeface="游ゴシック" panose="020B0400000000000000" pitchFamily="50" charset="-128"/>
                </a:rPr>
                <a:t>タスク・シフト</a:t>
              </a:r>
              <a:endParaRPr kumimoji="1" lang="en-US" altLang="ja-JP" sz="1600" b="1" dirty="0">
                <a:solidFill>
                  <a:schemeClr val="bg1"/>
                </a:solidFill>
                <a:latin typeface="游ゴシック" panose="020B0400000000000000" pitchFamily="50" charset="-128"/>
                <a:ea typeface="游ゴシック" panose="020B0400000000000000" pitchFamily="50" charset="-128"/>
              </a:endParaRPr>
            </a:p>
            <a:p>
              <a:pPr algn="ctr"/>
              <a:r>
                <a:rPr lang="en-US" altLang="ja-JP" sz="1600" b="1" dirty="0">
                  <a:solidFill>
                    <a:schemeClr val="bg1"/>
                  </a:solidFill>
                  <a:latin typeface="游ゴシック" panose="020B0400000000000000" pitchFamily="50" charset="-128"/>
                  <a:ea typeface="游ゴシック" panose="020B0400000000000000" pitchFamily="50" charset="-128"/>
                </a:rPr>
                <a:t>/ </a:t>
              </a:r>
              <a:r>
                <a:rPr lang="ja-JP" altLang="en-US" sz="1600" b="1" dirty="0">
                  <a:solidFill>
                    <a:schemeClr val="bg1"/>
                  </a:solidFill>
                  <a:latin typeface="游ゴシック" panose="020B0400000000000000" pitchFamily="50" charset="-128"/>
                  <a:ea typeface="游ゴシック" panose="020B0400000000000000" pitchFamily="50" charset="-128"/>
                </a:rPr>
                <a:t>シェア</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grpSp>
      <p:pic>
        <p:nvPicPr>
          <p:cNvPr id="9" name="図 8" descr="男性の顔の絵&#10;&#10;低い精度で自動的に生成された説明">
            <a:extLst>
              <a:ext uri="{FF2B5EF4-FFF2-40B4-BE49-F238E27FC236}">
                <a16:creationId xmlns:a16="http://schemas.microsoft.com/office/drawing/2014/main" id="{6F56D9D8-2022-A436-6A0B-74EFC0677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10" y="2399465"/>
            <a:ext cx="1510527" cy="1911832"/>
          </a:xfrm>
          <a:prstGeom prst="rect">
            <a:avLst/>
          </a:prstGeom>
        </p:spPr>
      </p:pic>
      <p:pic>
        <p:nvPicPr>
          <p:cNvPr id="12" name="図 11" descr="記号 が含まれている画像&#10;&#10;自動的に生成された説明">
            <a:extLst>
              <a:ext uri="{FF2B5EF4-FFF2-40B4-BE49-F238E27FC236}">
                <a16:creationId xmlns:a16="http://schemas.microsoft.com/office/drawing/2014/main" id="{7BBE604C-6FD3-2776-11C7-B51E6BC94A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2252" y="2209407"/>
            <a:ext cx="1020148" cy="1766386"/>
          </a:xfrm>
          <a:prstGeom prst="rect">
            <a:avLst/>
          </a:prstGeom>
        </p:spPr>
      </p:pic>
      <p:pic>
        <p:nvPicPr>
          <p:cNvPr id="18" name="図 17" descr="記号, シャツ が含まれている画像&#10;&#10;自動的に生成された説明">
            <a:extLst>
              <a:ext uri="{FF2B5EF4-FFF2-40B4-BE49-F238E27FC236}">
                <a16:creationId xmlns:a16="http://schemas.microsoft.com/office/drawing/2014/main" id="{09CB7E7C-E7EE-C6E0-AD02-7052F83095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0209" y="1741677"/>
            <a:ext cx="1169550" cy="1770124"/>
          </a:xfrm>
          <a:prstGeom prst="rect">
            <a:avLst/>
          </a:prstGeom>
        </p:spPr>
      </p:pic>
      <p:sp>
        <p:nvSpPr>
          <p:cNvPr id="33" name="矢印: 左右 32">
            <a:extLst>
              <a:ext uri="{FF2B5EF4-FFF2-40B4-BE49-F238E27FC236}">
                <a16:creationId xmlns:a16="http://schemas.microsoft.com/office/drawing/2014/main" id="{F257B6A3-1DDC-B932-9713-2368C588DAB0}"/>
              </a:ext>
            </a:extLst>
          </p:cNvPr>
          <p:cNvSpPr/>
          <p:nvPr/>
        </p:nvSpPr>
        <p:spPr>
          <a:xfrm>
            <a:off x="2885167" y="3217223"/>
            <a:ext cx="1165736" cy="589156"/>
          </a:xfrm>
          <a:prstGeom prst="leftRightArrow">
            <a:avLst>
              <a:gd name="adj1" fmla="val 4482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1E0E5376-961D-5671-B266-E0348966317D}"/>
              </a:ext>
            </a:extLst>
          </p:cNvPr>
          <p:cNvSpPr txBox="1"/>
          <p:nvPr/>
        </p:nvSpPr>
        <p:spPr>
          <a:xfrm>
            <a:off x="2401338" y="4099122"/>
            <a:ext cx="2133394" cy="584775"/>
          </a:xfrm>
          <a:prstGeom prst="rect">
            <a:avLst/>
          </a:prstGeom>
          <a:noFill/>
        </p:spPr>
        <p:txBody>
          <a:bodyPr wrap="square" rtlCol="0">
            <a:spAutoFit/>
          </a:bodyPr>
          <a:lstStyle/>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話し合い</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 / </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勉強会</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を経て連携強化</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5"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pic>
        <p:nvPicPr>
          <p:cNvPr id="8" name="図 7" descr="光, シャツ が含まれている画像&#10;&#10;自動的に生成された説明">
            <a:extLst>
              <a:ext uri="{FF2B5EF4-FFF2-40B4-BE49-F238E27FC236}">
                <a16:creationId xmlns:a16="http://schemas.microsoft.com/office/drawing/2014/main" id="{305609A4-A9B6-575B-B3C6-DCEB409E03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6599" y="2172083"/>
            <a:ext cx="1361176" cy="1803710"/>
          </a:xfrm>
          <a:prstGeom prst="rect">
            <a:avLst/>
          </a:prstGeom>
        </p:spPr>
      </p:pic>
      <p:pic>
        <p:nvPicPr>
          <p:cNvPr id="10" name="図 9" descr="記号, 食品 が含まれている画像&#10;&#10;自動的に生成された説明">
            <a:extLst>
              <a:ext uri="{FF2B5EF4-FFF2-40B4-BE49-F238E27FC236}">
                <a16:creationId xmlns:a16="http://schemas.microsoft.com/office/drawing/2014/main" id="{2238FCC5-2B2E-7CBA-CA68-467B1E3819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7815" y="3457517"/>
            <a:ext cx="1204698" cy="1724821"/>
          </a:xfrm>
          <a:prstGeom prst="rect">
            <a:avLst/>
          </a:prstGeom>
        </p:spPr>
      </p:pic>
      <p:pic>
        <p:nvPicPr>
          <p:cNvPr id="11" name="図 10" descr="記号, 光 が含まれている画像&#10;&#10;自動的に生成された説明">
            <a:extLst>
              <a:ext uri="{FF2B5EF4-FFF2-40B4-BE49-F238E27FC236}">
                <a16:creationId xmlns:a16="http://schemas.microsoft.com/office/drawing/2014/main" id="{97709958-3313-803D-8D7A-1601D62FCC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70982" y="3460802"/>
            <a:ext cx="982673" cy="1698097"/>
          </a:xfrm>
          <a:prstGeom prst="rect">
            <a:avLst/>
          </a:prstGeom>
        </p:spPr>
      </p:pic>
    </p:spTree>
    <p:extLst>
      <p:ext uri="{BB962C8B-B14F-4D97-AF65-F5344CB8AC3E}">
        <p14:creationId xmlns:p14="http://schemas.microsoft.com/office/powerpoint/2010/main" val="2451653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943976" y="548680"/>
            <a:ext cx="7256048" cy="830997"/>
          </a:xfrm>
          <a:prstGeom prst="rect">
            <a:avLst/>
          </a:prstGeom>
          <a:noFill/>
        </p:spPr>
        <p:txBody>
          <a:bodyPr wrap="square">
            <a:spAutoFit/>
          </a:bodyPr>
          <a:lstStyle/>
          <a:p>
            <a:pPr algn="ctr"/>
            <a:r>
              <a:rPr lang="ja-JP" altLang="en-US" sz="2400" b="1" dirty="0">
                <a:solidFill>
                  <a:schemeClr val="accent1"/>
                </a:solidFill>
                <a:latin typeface="游ゴシック" panose="020B0400000000000000" pitchFamily="50" charset="-128"/>
                <a:ea typeface="游ゴシック" panose="020B0400000000000000" pitchFamily="50" charset="-128"/>
              </a:rPr>
              <a:t>特定行為研修を受けた看護師</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は、</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手順書により、</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医師の判断を待たずに</a:t>
            </a:r>
            <a:r>
              <a:rPr lang="ja-JP" altLang="en-US" sz="2400" b="1" dirty="0">
                <a:solidFill>
                  <a:schemeClr val="accent1"/>
                </a:solidFill>
                <a:latin typeface="游ゴシック" panose="020B0400000000000000" pitchFamily="50" charset="-128"/>
                <a:ea typeface="游ゴシック" panose="020B0400000000000000" pitchFamily="50" charset="-128"/>
              </a:rPr>
              <a:t>特定行為</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を実施することができます。</a:t>
            </a:r>
            <a:endPar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9BA86E42-1BD4-2478-0E2F-D11F66255159}"/>
              </a:ext>
            </a:extLst>
          </p:cNvPr>
          <p:cNvGrpSpPr/>
          <p:nvPr/>
        </p:nvGrpSpPr>
        <p:grpSpPr>
          <a:xfrm>
            <a:off x="598860" y="1772816"/>
            <a:ext cx="2355593" cy="1226424"/>
            <a:chOff x="598860" y="2000412"/>
            <a:chExt cx="2355593" cy="1226424"/>
          </a:xfrm>
        </p:grpSpPr>
        <p:sp>
          <p:nvSpPr>
            <p:cNvPr id="13" name="円形吹き出し 9">
              <a:extLst>
                <a:ext uri="{FF2B5EF4-FFF2-40B4-BE49-F238E27FC236}">
                  <a16:creationId xmlns:a16="http://schemas.microsoft.com/office/drawing/2014/main" id="{367EFA9E-D421-F083-7C94-66CDF15F94E7}"/>
                </a:ext>
              </a:extLst>
            </p:cNvPr>
            <p:cNvSpPr/>
            <p:nvPr/>
          </p:nvSpPr>
          <p:spPr>
            <a:xfrm>
              <a:off x="611560" y="2000412"/>
              <a:ext cx="2342893" cy="1226424"/>
            </a:xfrm>
            <a:prstGeom prst="wedgeEllipseCallout">
              <a:avLst>
                <a:gd name="adj1" fmla="val 48074"/>
                <a:gd name="adj2" fmla="val 4562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CFAFD3CA-81C2-5F64-BB27-2CCD5D1A9347}"/>
                </a:ext>
              </a:extLst>
            </p:cNvPr>
            <p:cNvSpPr txBox="1"/>
            <p:nvPr/>
          </p:nvSpPr>
          <p:spPr>
            <a:xfrm>
              <a:off x="598860" y="2242964"/>
              <a:ext cx="2342893" cy="707886"/>
            </a:xfrm>
            <a:prstGeom prst="rect">
              <a:avLst/>
            </a:prstGeom>
            <a:noFill/>
            <a:ln>
              <a:noFill/>
            </a:ln>
          </p:spPr>
          <p:txBody>
            <a:bodyPr wrap="square" rtlCol="0">
              <a:spAutoFit/>
            </a:bodyPr>
            <a:lstStyle/>
            <a:p>
              <a:pPr algn="ctr"/>
              <a:r>
                <a:rPr kumimoji="1" lang="en-US" altLang="ja-JP" sz="2400" b="1" dirty="0">
                  <a:solidFill>
                    <a:schemeClr val="accent1"/>
                  </a:solidFill>
                  <a:latin typeface="游ゴシック" panose="020B0400000000000000" pitchFamily="50" charset="-128"/>
                  <a:ea typeface="游ゴシック" panose="020B0400000000000000" pitchFamily="50" charset="-128"/>
                </a:rPr>
                <a:t>38</a:t>
              </a:r>
              <a:r>
                <a:rPr lang="ja-JP" altLang="en-US" sz="1600" b="1" dirty="0">
                  <a:solidFill>
                    <a:schemeClr val="accent1"/>
                  </a:solidFill>
                  <a:latin typeface="游ゴシック" panose="020B0400000000000000" pitchFamily="50" charset="-128"/>
                  <a:ea typeface="游ゴシック" panose="020B0400000000000000" pitchFamily="50" charset="-128"/>
                </a:rPr>
                <a:t>の特定行為が</a:t>
              </a:r>
              <a:endParaRPr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認められています</a:t>
              </a:r>
            </a:p>
          </p:txBody>
        </p:sp>
      </p:grpSp>
      <p:grpSp>
        <p:nvGrpSpPr>
          <p:cNvPr id="2" name="グループ化 1">
            <a:extLst>
              <a:ext uri="{FF2B5EF4-FFF2-40B4-BE49-F238E27FC236}">
                <a16:creationId xmlns:a16="http://schemas.microsoft.com/office/drawing/2014/main" id="{7C0248B8-A488-9FBB-40CB-82672DDE92F5}"/>
              </a:ext>
            </a:extLst>
          </p:cNvPr>
          <p:cNvGrpSpPr/>
          <p:nvPr/>
        </p:nvGrpSpPr>
        <p:grpSpPr>
          <a:xfrm>
            <a:off x="6012160" y="1772816"/>
            <a:ext cx="2353401" cy="1295842"/>
            <a:chOff x="6012160" y="2000412"/>
            <a:chExt cx="2353401" cy="1295842"/>
          </a:xfrm>
        </p:grpSpPr>
        <p:sp>
          <p:nvSpPr>
            <p:cNvPr id="19" name="円形吹き出し 13">
              <a:extLst>
                <a:ext uri="{FF2B5EF4-FFF2-40B4-BE49-F238E27FC236}">
                  <a16:creationId xmlns:a16="http://schemas.microsoft.com/office/drawing/2014/main" id="{9B8AC198-6FF0-1701-B288-764D70C01BC0}"/>
                </a:ext>
              </a:extLst>
            </p:cNvPr>
            <p:cNvSpPr/>
            <p:nvPr/>
          </p:nvSpPr>
          <p:spPr>
            <a:xfrm>
              <a:off x="6012160" y="2000412"/>
              <a:ext cx="2322693" cy="1295842"/>
            </a:xfrm>
            <a:prstGeom prst="wedgeEllipseCallout">
              <a:avLst>
                <a:gd name="adj1" fmla="val -53061"/>
                <a:gd name="adj2" fmla="val 4029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5315D240-3152-6F07-5781-E6B0D731E7BC}"/>
                </a:ext>
              </a:extLst>
            </p:cNvPr>
            <p:cNvSpPr txBox="1"/>
            <p:nvPr/>
          </p:nvSpPr>
          <p:spPr>
            <a:xfrm>
              <a:off x="6042868" y="2373631"/>
              <a:ext cx="2322693" cy="584775"/>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特定行為研修終了者</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1600" b="1" dirty="0">
                  <a:solidFill>
                    <a:schemeClr val="accent1"/>
                  </a:solidFill>
                  <a:latin typeface="游ゴシック" panose="020B0400000000000000" pitchFamily="50" charset="-128"/>
                  <a:ea typeface="游ゴシック" panose="020B0400000000000000" pitchFamily="50" charset="-128"/>
                </a:rPr>
                <a:t>は年々増加しています</a:t>
              </a:r>
              <a:endParaRPr kumimoji="1" lang="ja-JP" altLang="en-US" sz="1600" b="1" dirty="0">
                <a:solidFill>
                  <a:schemeClr val="accent1"/>
                </a:solidFill>
                <a:latin typeface="游ゴシック" panose="020B0400000000000000" pitchFamily="50" charset="-128"/>
                <a:ea typeface="游ゴシック" panose="020B0400000000000000" pitchFamily="50" charset="-128"/>
              </a:endParaRPr>
            </a:p>
          </p:txBody>
        </p:sp>
      </p:grpSp>
      <p:pic>
        <p:nvPicPr>
          <p:cNvPr id="23" name="図 22" descr="アイコン&#10;&#10;自動的に生成された説明">
            <a:extLst>
              <a:ext uri="{FF2B5EF4-FFF2-40B4-BE49-F238E27FC236}">
                <a16:creationId xmlns:a16="http://schemas.microsoft.com/office/drawing/2014/main" id="{7B9B5E8D-840A-861C-523E-B2E739690E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7580" y="3035246"/>
            <a:ext cx="1804420" cy="2758446"/>
          </a:xfrm>
          <a:prstGeom prst="rect">
            <a:avLst/>
          </a:prstGeom>
        </p:spPr>
      </p:pic>
      <p:pic>
        <p:nvPicPr>
          <p:cNvPr id="24" name="図 23" descr="記号, 光 が含まれている画像&#10;&#10;自動的に生成された説明">
            <a:extLst>
              <a:ext uri="{FF2B5EF4-FFF2-40B4-BE49-F238E27FC236}">
                <a16:creationId xmlns:a16="http://schemas.microsoft.com/office/drawing/2014/main" id="{E7580228-56E7-6177-BB51-21B134763B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3201404"/>
            <a:ext cx="1500138" cy="2592288"/>
          </a:xfrm>
          <a:prstGeom prst="rect">
            <a:avLst/>
          </a:prstGeom>
        </p:spPr>
      </p:pic>
      <p:sp>
        <p:nvSpPr>
          <p:cNvPr id="12" name="テキスト ボックス 11">
            <a:extLst>
              <a:ext uri="{FF2B5EF4-FFF2-40B4-BE49-F238E27FC236}">
                <a16:creationId xmlns:a16="http://schemas.microsoft.com/office/drawing/2014/main" id="{290BE7D8-AAEB-5C1A-E7B6-F43CA26F911B}"/>
              </a:ext>
            </a:extLst>
          </p:cNvPr>
          <p:cNvSpPr txBox="1"/>
          <p:nvPr/>
        </p:nvSpPr>
        <p:spPr>
          <a:xfrm>
            <a:off x="395536" y="6021288"/>
            <a:ext cx="8588451" cy="523220"/>
          </a:xfrm>
          <a:prstGeom prst="rect">
            <a:avLst/>
          </a:prstGeom>
          <a:noFill/>
        </p:spPr>
        <p:txBody>
          <a:bodyPr wrap="square" rtlCol="0">
            <a:spAutoFit/>
          </a:bodyPr>
          <a:lstStyle/>
          <a:p>
            <a:r>
              <a:rPr lang="en-US" altLang="ja-JP" sz="1400" b="1" dirty="0">
                <a:latin typeface="游ゴシック" panose="020B0400000000000000" pitchFamily="50" charset="-128"/>
                <a:ea typeface="游ゴシック" panose="020B0400000000000000" pitchFamily="50" charset="-128"/>
              </a:rPr>
              <a:t>※</a:t>
            </a:r>
            <a:r>
              <a:rPr lang="ja-JP" altLang="en-US" sz="1400" b="1" dirty="0">
                <a:solidFill>
                  <a:schemeClr val="accent1"/>
                </a:solidFill>
                <a:latin typeface="游ゴシック" panose="020B0400000000000000" pitchFamily="50" charset="-128"/>
                <a:ea typeface="游ゴシック" panose="020B0400000000000000" pitchFamily="50" charset="-128"/>
              </a:rPr>
              <a:t>特定行為</a:t>
            </a:r>
            <a:r>
              <a:rPr lang="ja-JP" altLang="en-US" sz="1400" b="1" dirty="0">
                <a:latin typeface="游ゴシック" panose="020B0400000000000000" pitchFamily="50" charset="-128"/>
                <a:ea typeface="游ゴシック" panose="020B0400000000000000" pitchFamily="50" charset="-128"/>
              </a:rPr>
              <a:t>とは、診療の補助のうち、行為・判断の難易度が共に相対的に高い、</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法令で定める</a:t>
            </a:r>
            <a:r>
              <a:rPr lang="en-US" altLang="ja-JP" sz="1400" b="1" dirty="0">
                <a:latin typeface="游ゴシック" panose="020B0400000000000000" pitchFamily="50" charset="-128"/>
                <a:ea typeface="游ゴシック" panose="020B0400000000000000" pitchFamily="50" charset="-128"/>
              </a:rPr>
              <a:t>38</a:t>
            </a:r>
            <a:r>
              <a:rPr lang="ja-JP" altLang="en-US" sz="1400" b="1" dirty="0">
                <a:latin typeface="游ゴシック" panose="020B0400000000000000" pitchFamily="50" charset="-128"/>
                <a:ea typeface="游ゴシック" panose="020B0400000000000000" pitchFamily="50" charset="-128"/>
              </a:rPr>
              <a:t>行為を指します。</a:t>
            </a:r>
          </a:p>
        </p:txBody>
      </p:sp>
      <p:sp>
        <p:nvSpPr>
          <p:cNvPr id="17"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spTree>
    <p:extLst>
      <p:ext uri="{BB962C8B-B14F-4D97-AF65-F5344CB8AC3E}">
        <p14:creationId xmlns:p14="http://schemas.microsoft.com/office/powerpoint/2010/main" val="1686275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CCD6670-4659-5C03-B8BC-B3F358102615}"/>
              </a:ext>
            </a:extLst>
          </p:cNvPr>
          <p:cNvSpPr txBox="1"/>
          <p:nvPr/>
        </p:nvSpPr>
        <p:spPr>
          <a:xfrm>
            <a:off x="1288738" y="1880645"/>
            <a:ext cx="4762104" cy="461665"/>
          </a:xfrm>
          <a:prstGeom prst="rect">
            <a:avLst/>
          </a:prstGeom>
          <a:noFill/>
          <a:ln>
            <a:noFill/>
          </a:ln>
        </p:spPr>
        <p:txBody>
          <a:bodyPr wrap="square" rtlCol="0">
            <a:spAutoFit/>
          </a:bodyPr>
          <a:lstStyle/>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たとえば･･･</a:t>
            </a:r>
            <a:endPar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EC1D3D2F-3FA6-0BFE-1CA3-3DAF917FD2C6}"/>
              </a:ext>
            </a:extLst>
          </p:cNvPr>
          <p:cNvGrpSpPr/>
          <p:nvPr/>
        </p:nvGrpSpPr>
        <p:grpSpPr>
          <a:xfrm>
            <a:off x="254872" y="4509120"/>
            <a:ext cx="2369246" cy="1226424"/>
            <a:chOff x="1966976" y="2929449"/>
            <a:chExt cx="2590488" cy="1138773"/>
          </a:xfrm>
        </p:grpSpPr>
        <p:sp>
          <p:nvSpPr>
            <p:cNvPr id="5" name="円形吹き出し 22">
              <a:extLst>
                <a:ext uri="{FF2B5EF4-FFF2-40B4-BE49-F238E27FC236}">
                  <a16:creationId xmlns:a16="http://schemas.microsoft.com/office/drawing/2014/main" id="{4261DC43-CE1E-1E7B-CAAB-2BB5BBF32684}"/>
                </a:ext>
              </a:extLst>
            </p:cNvPr>
            <p:cNvSpPr/>
            <p:nvPr/>
          </p:nvSpPr>
          <p:spPr>
            <a:xfrm>
              <a:off x="1966976" y="2929449"/>
              <a:ext cx="2561674" cy="1138773"/>
            </a:xfrm>
            <a:prstGeom prst="wedgeEllipseCallout">
              <a:avLst>
                <a:gd name="adj1" fmla="val 53972"/>
                <a:gd name="adj2" fmla="val -2934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7336201D-27D6-CC4B-542F-1FCF53D46591}"/>
                </a:ext>
              </a:extLst>
            </p:cNvPr>
            <p:cNvSpPr txBox="1"/>
            <p:nvPr/>
          </p:nvSpPr>
          <p:spPr>
            <a:xfrm>
              <a:off x="1995790" y="3292184"/>
              <a:ext cx="2561674" cy="542982"/>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経口用気管チューブの位置の調整</a:t>
              </a:r>
              <a:endParaRPr kumimoji="1" lang="ja-JP" altLang="en-US" sz="11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7" name="グループ化 6">
            <a:extLst>
              <a:ext uri="{FF2B5EF4-FFF2-40B4-BE49-F238E27FC236}">
                <a16:creationId xmlns:a16="http://schemas.microsoft.com/office/drawing/2014/main" id="{81EEE40D-5A35-ABA1-5D45-5A25F18BAC39}"/>
              </a:ext>
            </a:extLst>
          </p:cNvPr>
          <p:cNvGrpSpPr/>
          <p:nvPr/>
        </p:nvGrpSpPr>
        <p:grpSpPr>
          <a:xfrm>
            <a:off x="5843480" y="2021625"/>
            <a:ext cx="2361172" cy="1238135"/>
            <a:chOff x="2011407" y="2924334"/>
            <a:chExt cx="2321443" cy="1154696"/>
          </a:xfrm>
        </p:grpSpPr>
        <p:sp>
          <p:nvSpPr>
            <p:cNvPr id="9" name="円形吹き出し 25">
              <a:extLst>
                <a:ext uri="{FF2B5EF4-FFF2-40B4-BE49-F238E27FC236}">
                  <a16:creationId xmlns:a16="http://schemas.microsoft.com/office/drawing/2014/main" id="{0C74448A-D150-C4C8-6120-3D97935E8C06}"/>
                </a:ext>
              </a:extLst>
            </p:cNvPr>
            <p:cNvSpPr/>
            <p:nvPr/>
          </p:nvSpPr>
          <p:spPr>
            <a:xfrm>
              <a:off x="2011407" y="2924334"/>
              <a:ext cx="2321443" cy="1154696"/>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C777222F-4F83-D259-C621-996E6EA312FA}"/>
                </a:ext>
              </a:extLst>
            </p:cNvPr>
            <p:cNvSpPr txBox="1"/>
            <p:nvPr/>
          </p:nvSpPr>
          <p:spPr>
            <a:xfrm>
              <a:off x="2011407" y="3281254"/>
              <a:ext cx="2321443" cy="545367"/>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中心静脈カテーテル</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err="1">
                  <a:solidFill>
                    <a:schemeClr val="accent1"/>
                  </a:solidFill>
                  <a:latin typeface="游ゴシック" panose="020B0400000000000000" pitchFamily="50" charset="-128"/>
                  <a:ea typeface="游ゴシック" panose="020B0400000000000000" pitchFamily="50" charset="-128"/>
                </a:rPr>
                <a:t>の抜去</a:t>
              </a:r>
              <a:endParaRPr kumimoji="1" lang="ja-JP" altLang="en-US" sz="16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14" name="グループ化 13">
            <a:extLst>
              <a:ext uri="{FF2B5EF4-FFF2-40B4-BE49-F238E27FC236}">
                <a16:creationId xmlns:a16="http://schemas.microsoft.com/office/drawing/2014/main" id="{66B07344-0CCB-359C-F7DA-9919702AF7DD}"/>
              </a:ext>
            </a:extLst>
          </p:cNvPr>
          <p:cNvGrpSpPr/>
          <p:nvPr/>
        </p:nvGrpSpPr>
        <p:grpSpPr>
          <a:xfrm>
            <a:off x="6301483" y="3688878"/>
            <a:ext cx="2650079" cy="1482527"/>
            <a:chOff x="2011407" y="2940887"/>
            <a:chExt cx="2922746" cy="1503387"/>
          </a:xfrm>
        </p:grpSpPr>
        <p:sp>
          <p:nvSpPr>
            <p:cNvPr id="16" name="円形吹き出し 28">
              <a:extLst>
                <a:ext uri="{FF2B5EF4-FFF2-40B4-BE49-F238E27FC236}">
                  <a16:creationId xmlns:a16="http://schemas.microsoft.com/office/drawing/2014/main" id="{D2DC97DA-DD3E-73DC-B782-3674943B1C8A}"/>
                </a:ext>
              </a:extLst>
            </p:cNvPr>
            <p:cNvSpPr/>
            <p:nvPr/>
          </p:nvSpPr>
          <p:spPr>
            <a:xfrm>
              <a:off x="2011407" y="2940887"/>
              <a:ext cx="2922746" cy="1503387"/>
            </a:xfrm>
            <a:prstGeom prst="wedgeEllipseCallout">
              <a:avLst>
                <a:gd name="adj1" fmla="val -57807"/>
                <a:gd name="adj2" fmla="val 2193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E4F827FA-3859-585C-EC94-07975436CC41}"/>
                </a:ext>
              </a:extLst>
            </p:cNvPr>
            <p:cNvSpPr txBox="1"/>
            <p:nvPr/>
          </p:nvSpPr>
          <p:spPr>
            <a:xfrm>
              <a:off x="2124860" y="3326131"/>
              <a:ext cx="2695837" cy="842690"/>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硬膜外カテーテルによる鎮痛薬の投与及び</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投与量の調整</a:t>
              </a:r>
            </a:p>
          </p:txBody>
        </p:sp>
      </p:grpSp>
      <p:pic>
        <p:nvPicPr>
          <p:cNvPr id="20" name="図 19" descr="アイコン&#10;&#10;自動的に生成された説明">
            <a:extLst>
              <a:ext uri="{FF2B5EF4-FFF2-40B4-BE49-F238E27FC236}">
                <a16:creationId xmlns:a16="http://schemas.microsoft.com/office/drawing/2014/main" id="{BDDE821F-064E-BA3B-0800-275D8A712F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926" y="3334850"/>
            <a:ext cx="1804420" cy="2758446"/>
          </a:xfrm>
          <a:prstGeom prst="rect">
            <a:avLst/>
          </a:prstGeom>
        </p:spPr>
      </p:pic>
      <p:pic>
        <p:nvPicPr>
          <p:cNvPr id="23" name="図 22" descr="記号, 光 が含まれている画像&#10;&#10;自動的に生成された説明">
            <a:extLst>
              <a:ext uri="{FF2B5EF4-FFF2-40B4-BE49-F238E27FC236}">
                <a16:creationId xmlns:a16="http://schemas.microsoft.com/office/drawing/2014/main" id="{2FE5E894-4DBE-07EC-C107-ECA1D2A627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9362" y="3501008"/>
            <a:ext cx="1500138" cy="2592288"/>
          </a:xfrm>
          <a:prstGeom prst="rect">
            <a:avLst/>
          </a:prstGeom>
        </p:spPr>
      </p:pic>
      <p:sp>
        <p:nvSpPr>
          <p:cNvPr id="17" name="テキスト ボックス 16">
            <a:extLst>
              <a:ext uri="{FF2B5EF4-FFF2-40B4-BE49-F238E27FC236}">
                <a16:creationId xmlns:a16="http://schemas.microsoft.com/office/drawing/2014/main" id="{1BBF257F-CDED-DD11-0200-FD7F5E936EED}"/>
              </a:ext>
            </a:extLst>
          </p:cNvPr>
          <p:cNvSpPr txBox="1"/>
          <p:nvPr/>
        </p:nvSpPr>
        <p:spPr>
          <a:xfrm>
            <a:off x="943976" y="548680"/>
            <a:ext cx="7256048" cy="830997"/>
          </a:xfrm>
          <a:prstGeom prst="rect">
            <a:avLst/>
          </a:prstGeom>
          <a:noFill/>
        </p:spPr>
        <p:txBody>
          <a:bodyPr wrap="square">
            <a:spAutoFit/>
          </a:bodyPr>
          <a:lstStyle/>
          <a:p>
            <a:pPr algn="ctr"/>
            <a:r>
              <a:rPr lang="ja-JP" altLang="en-US" sz="2400" b="1" dirty="0">
                <a:solidFill>
                  <a:schemeClr val="accent1"/>
                </a:solidFill>
                <a:latin typeface="游ゴシック" panose="020B0400000000000000" pitchFamily="50" charset="-128"/>
                <a:ea typeface="游ゴシック" panose="020B0400000000000000" pitchFamily="50" charset="-128"/>
              </a:rPr>
              <a:t>特定行為研修を受けた看護師</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は、</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手順書により、</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医師の判断を待たずに</a:t>
            </a:r>
            <a:r>
              <a:rPr lang="ja-JP" altLang="en-US" sz="2400" b="1" dirty="0">
                <a:solidFill>
                  <a:schemeClr val="accent1"/>
                </a:solidFill>
                <a:latin typeface="游ゴシック" panose="020B0400000000000000" pitchFamily="50" charset="-128"/>
                <a:ea typeface="游ゴシック" panose="020B0400000000000000" pitchFamily="50" charset="-128"/>
              </a:rPr>
              <a:t>特定行為</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を実施することができます。</a:t>
            </a:r>
            <a:endPar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19" name="グループ化 18">
            <a:extLst>
              <a:ext uri="{FF2B5EF4-FFF2-40B4-BE49-F238E27FC236}">
                <a16:creationId xmlns:a16="http://schemas.microsoft.com/office/drawing/2014/main" id="{EC1D3D2F-3FA6-0BFE-1CA3-3DAF917FD2C6}"/>
              </a:ext>
            </a:extLst>
          </p:cNvPr>
          <p:cNvGrpSpPr/>
          <p:nvPr/>
        </p:nvGrpSpPr>
        <p:grpSpPr>
          <a:xfrm>
            <a:off x="315976" y="2462454"/>
            <a:ext cx="2731985" cy="1226424"/>
            <a:chOff x="1722523" y="2975015"/>
            <a:chExt cx="2987100" cy="1138773"/>
          </a:xfrm>
        </p:grpSpPr>
        <p:sp>
          <p:nvSpPr>
            <p:cNvPr id="21" name="円形吹き出し 22">
              <a:extLst>
                <a:ext uri="{FF2B5EF4-FFF2-40B4-BE49-F238E27FC236}">
                  <a16:creationId xmlns:a16="http://schemas.microsoft.com/office/drawing/2014/main" id="{4261DC43-CE1E-1E7B-CAAB-2BB5BBF32684}"/>
                </a:ext>
              </a:extLst>
            </p:cNvPr>
            <p:cNvSpPr/>
            <p:nvPr/>
          </p:nvSpPr>
          <p:spPr>
            <a:xfrm>
              <a:off x="1722523" y="2975015"/>
              <a:ext cx="2987100" cy="1138773"/>
            </a:xfrm>
            <a:prstGeom prst="wedgeEllipseCallout">
              <a:avLst>
                <a:gd name="adj1" fmla="val 49864"/>
                <a:gd name="adj2" fmla="val 3343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7336201D-27D6-CC4B-542F-1FCF53D46591}"/>
                </a:ext>
              </a:extLst>
            </p:cNvPr>
            <p:cNvSpPr txBox="1"/>
            <p:nvPr/>
          </p:nvSpPr>
          <p:spPr>
            <a:xfrm>
              <a:off x="1809512" y="3308933"/>
              <a:ext cx="2875594" cy="542982"/>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直接動脈穿刺法による採血（動脈血液ガス分析）</a:t>
              </a:r>
              <a:endParaRPr kumimoji="1" lang="ja-JP" altLang="en-US" sz="1100" b="1" dirty="0">
                <a:solidFill>
                  <a:schemeClr val="accent1"/>
                </a:solidFill>
                <a:latin typeface="游ゴシック" panose="020B0400000000000000" pitchFamily="50" charset="-128"/>
                <a:ea typeface="游ゴシック" panose="020B0400000000000000" pitchFamily="50" charset="-128"/>
              </a:endParaRPr>
            </a:p>
          </p:txBody>
        </p:sp>
      </p:grpSp>
      <p:sp>
        <p:nvSpPr>
          <p:cNvPr id="25"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spTree>
    <p:extLst>
      <p:ext uri="{BB962C8B-B14F-4D97-AF65-F5344CB8AC3E}">
        <p14:creationId xmlns:p14="http://schemas.microsoft.com/office/powerpoint/2010/main" val="19794916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293C01CBF08F44F94AB2E2982F9A565" ma:contentTypeVersion="10" ma:contentTypeDescription="新しいドキュメントを作成します。" ma:contentTypeScope="" ma:versionID="af353fc65593bf01a9017fe83d875e58">
  <xsd:schema xmlns:xsd="http://www.w3.org/2001/XMLSchema" xmlns:xs="http://www.w3.org/2001/XMLSchema" xmlns:p="http://schemas.microsoft.com/office/2006/metadata/properties" xmlns:ns2="4db78566-9aa5-47fd-a360-febd3b192637" xmlns:ns3="788e5af5-99bf-41f2-bfcb-415324f0a4f8" targetNamespace="http://schemas.microsoft.com/office/2006/metadata/properties" ma:root="true" ma:fieldsID="2507f8af61d07a522c8cecdae935f11a" ns2:_="" ns3:_="">
    <xsd:import namespace="4db78566-9aa5-47fd-a360-febd3b192637"/>
    <xsd:import namespace="788e5af5-99bf-41f2-bfcb-415324f0a4f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b78566-9aa5-47fd-a360-febd3b1926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8d8bef2d-f197-4a83-a2bf-3b32caf6bf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8e5af5-99bf-41f2-bfcb-415324f0a4f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32705da-95f4-4270-957c-27631423e835}" ma:internalName="TaxCatchAll" ma:showField="CatchAllData" ma:web="788e5af5-99bf-41f2-bfcb-415324f0a4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88e5af5-99bf-41f2-bfcb-415324f0a4f8" xsi:nil="true"/>
    <lcf76f155ced4ddcb4097134ff3c332f xmlns="4db78566-9aa5-47fd-a360-febd3b19263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A1B3B0A-A875-4C05-91A6-FD67748DD2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b78566-9aa5-47fd-a360-febd3b192637"/>
    <ds:schemaRef ds:uri="788e5af5-99bf-41f2-bfcb-415324f0a4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56BBBA-51D7-4230-84A6-0555DE593BA3}">
  <ds:schemaRefs>
    <ds:schemaRef ds:uri="http://schemas.microsoft.com/sharepoint/v3/contenttype/forms"/>
  </ds:schemaRefs>
</ds:datastoreItem>
</file>

<file path=customXml/itemProps3.xml><?xml version="1.0" encoding="utf-8"?>
<ds:datastoreItem xmlns:ds="http://schemas.openxmlformats.org/officeDocument/2006/customXml" ds:itemID="{F8FA1F99-C9EB-4692-A7AC-6470020ACDF8}">
  <ds:schemaRefs>
    <ds:schemaRef ds:uri="http://schemas.microsoft.com/office/infopath/2007/PartnerControls"/>
    <ds:schemaRef ds:uri="4db78566-9aa5-47fd-a360-febd3b192637"/>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788e5af5-99bf-41f2-bfcb-415324f0a4f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11616</TotalTime>
  <Words>3646</Words>
  <Application>Microsoft Office PowerPoint</Application>
  <PresentationFormat>画面に合わせる (4:3)</PresentationFormat>
  <Paragraphs>308</Paragraphs>
  <Slides>27</Slides>
  <Notes>27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27</vt:i4>
      </vt:variant>
    </vt:vector>
  </HeadingPairs>
  <TitlesOfParts>
    <vt:vector size="34" baseType="lpstr">
      <vt:lpstr>ＭＳ Ｐゴシック</vt:lpstr>
      <vt:lpstr>游ゴシック</vt:lpstr>
      <vt:lpstr>游ゴシック</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古川 皓一朗</dc:creator>
  <cp:lastModifiedBy>古川 皓一朗</cp:lastModifiedBy>
  <cp:revision>205</cp:revision>
  <cp:lastPrinted>2022-11-24T11:02:03Z</cp:lastPrinted>
  <dcterms:created xsi:type="dcterms:W3CDTF">2022-09-13T05:05:05Z</dcterms:created>
  <dcterms:modified xsi:type="dcterms:W3CDTF">2023-01-10T09:47:20Z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0x0101005293C01CBF08F44F94AB2E2982F9A565</vt:lpwstr>
  </property>
</Properties>
</file>