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3"/>
  </p:notesMasterIdLst>
  <p:sldIdLst>
    <p:sldId id="273" r:id="rId2"/>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6412" autoAdjust="0"/>
  </p:normalViewPr>
  <p:slideViewPr>
    <p:cSldViewPr snapToGrid="0">
      <p:cViewPr varScale="1">
        <p:scale>
          <a:sx n="65" d="100"/>
          <a:sy n="65" d="100"/>
        </p:scale>
        <p:origin x="116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20" cy="498720"/>
          </a:xfrm>
          <a:prstGeom prst="rect">
            <a:avLst/>
          </a:prstGeom>
        </p:spPr>
        <p:txBody>
          <a:bodyPr vert="horz" lIns="91822" tIns="45912" rIns="91822" bIns="45912"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83" y="0"/>
            <a:ext cx="2949520" cy="498720"/>
          </a:xfrm>
          <a:prstGeom prst="rect">
            <a:avLst/>
          </a:prstGeom>
        </p:spPr>
        <p:txBody>
          <a:bodyPr vert="horz" lIns="91822" tIns="45912" rIns="91822" bIns="45912" rtlCol="0"/>
          <a:lstStyle>
            <a:lvl1pPr algn="r">
              <a:defRPr sz="1200"/>
            </a:lvl1pPr>
          </a:lstStyle>
          <a:p>
            <a:fld id="{D5D932B6-0DB5-4B98-AFC2-2FC7A62B58E3}" type="datetimeFigureOut">
              <a:rPr kumimoji="1" lang="ja-JP" altLang="en-US" smtClean="0"/>
              <a:t>2024/2/6</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6638" cy="3354387"/>
          </a:xfrm>
          <a:prstGeom prst="rect">
            <a:avLst/>
          </a:prstGeom>
          <a:noFill/>
          <a:ln w="12700">
            <a:solidFill>
              <a:prstClr val="black"/>
            </a:solidFill>
          </a:ln>
        </p:spPr>
        <p:txBody>
          <a:bodyPr vert="horz" lIns="91822" tIns="45912" rIns="91822" bIns="45912" rtlCol="0" anchor="ctr"/>
          <a:lstStyle/>
          <a:p>
            <a:endParaRPr lang="ja-JP" altLang="en-US"/>
          </a:p>
        </p:txBody>
      </p:sp>
      <p:sp>
        <p:nvSpPr>
          <p:cNvPr id="5" name="ノート プレースホルダー 4"/>
          <p:cNvSpPr>
            <a:spLocks noGrp="1"/>
          </p:cNvSpPr>
          <p:nvPr>
            <p:ph type="body" sz="quarter" idx="3"/>
          </p:nvPr>
        </p:nvSpPr>
        <p:spPr>
          <a:xfrm>
            <a:off x="681518" y="4783247"/>
            <a:ext cx="5445760" cy="3913276"/>
          </a:xfrm>
          <a:prstGeom prst="rect">
            <a:avLst/>
          </a:prstGeom>
        </p:spPr>
        <p:txBody>
          <a:bodyPr vert="horz" lIns="91822" tIns="45912" rIns="91822" bIns="45912"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20"/>
            <a:ext cx="2949520" cy="498719"/>
          </a:xfrm>
          <a:prstGeom prst="rect">
            <a:avLst/>
          </a:prstGeom>
        </p:spPr>
        <p:txBody>
          <a:bodyPr vert="horz" lIns="91822" tIns="45912" rIns="91822" bIns="45912"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83" y="9440620"/>
            <a:ext cx="2949520" cy="498719"/>
          </a:xfrm>
          <a:prstGeom prst="rect">
            <a:avLst/>
          </a:prstGeom>
        </p:spPr>
        <p:txBody>
          <a:bodyPr vert="horz" lIns="91822" tIns="45912" rIns="91822" bIns="45912" rtlCol="0" anchor="b"/>
          <a:lstStyle>
            <a:lvl1pPr algn="r">
              <a:defRPr sz="1200"/>
            </a:lvl1pPr>
          </a:lstStyle>
          <a:p>
            <a:fld id="{A72D7F31-E61F-4AAA-8A22-CD20F53892D8}" type="slidenum">
              <a:rPr kumimoji="1" lang="ja-JP" altLang="en-US" smtClean="0"/>
              <a:t>‹#›</a:t>
            </a:fld>
            <a:endParaRPr kumimoji="1" lang="ja-JP" altLang="en-US"/>
          </a:p>
        </p:txBody>
      </p:sp>
    </p:spTree>
    <p:extLst>
      <p:ext uri="{BB962C8B-B14F-4D97-AF65-F5344CB8AC3E}">
        <p14:creationId xmlns:p14="http://schemas.microsoft.com/office/powerpoint/2010/main" val="314506877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lang="ja-JP" altLang="en-US" dirty="0"/>
              <a:t>地域支援事業とは，要支援・要介護になる可能性のある高齢者を対象に、要支援・要介護状態になることを防止するためのサービスや，要介護状態になった場合でも、できるだけ住み慣れた地域で自立した日常生活を営むことができるよう支援するための事業です。</a:t>
            </a:r>
          </a:p>
          <a:p>
            <a:endParaRPr lang="en-US" altLang="ja-JP" dirty="0"/>
          </a:p>
          <a:p>
            <a:r>
              <a:rPr lang="ja-JP" altLang="en-US" dirty="0"/>
              <a:t>事業は大きく３つの柱からなり，要支援者等を対象とした介護予防・日常生活支援総合事業と，地域における包括的・継続的なマネジメント機能としての包括的支援事業，市町村の判断により行われる任意事業からなります。</a:t>
            </a:r>
          </a:p>
        </p:txBody>
      </p:sp>
      <p:sp>
        <p:nvSpPr>
          <p:cNvPr id="4" name="スライド番号プレースホルダー 3"/>
          <p:cNvSpPr>
            <a:spLocks noGrp="1"/>
          </p:cNvSpPr>
          <p:nvPr>
            <p:ph type="sldNum" sz="quarter" idx="10"/>
          </p:nvPr>
        </p:nvSpPr>
        <p:spPr/>
        <p:txBody>
          <a:bodyPr/>
          <a:lstStyle/>
          <a:p>
            <a:fld id="{E25E4ACB-4F73-4E16-97E2-E5AA31B15049}" type="slidenum">
              <a:rPr kumimoji="1" lang="ja-JP" altLang="en-US" smtClean="0"/>
              <a:t>1</a:t>
            </a:fld>
            <a:endParaRPr kumimoji="1" lang="ja-JP" altLang="en-US"/>
          </a:p>
        </p:txBody>
      </p:sp>
    </p:spTree>
    <p:extLst>
      <p:ext uri="{BB962C8B-B14F-4D97-AF65-F5344CB8AC3E}">
        <p14:creationId xmlns:p14="http://schemas.microsoft.com/office/powerpoint/2010/main" val="2152906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a:prstGeom prst="rect">
            <a:avLst/>
          </a:prstGeo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34177848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1825625"/>
            <a:ext cx="8543925" cy="43513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20966168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a:prstGeom prst="rect">
            <a:avLst/>
          </a:prstGeo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a:prstGeom prst="rect">
            <a:avLst/>
          </a:prstGeo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35051885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idx="1"/>
          </p:nvPr>
        </p:nvSpPr>
        <p:spPr>
          <a:xfrm>
            <a:off x="681038" y="1825625"/>
            <a:ext cx="8543925"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3689139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a:prstGeom prst="rect">
            <a:avLst/>
          </a:prstGeo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a:prstGeom prst="rect">
            <a:avLst/>
          </a:prstGeo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5" name="Footer Placeholder 4"/>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6" name="Slide Number Placeholder 5"/>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3358820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4082146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a:prstGeom prst="rect">
            <a:avLst/>
          </a:prstGeo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a:prstGeom prst="rect">
            <a:avLst/>
          </a:prstGeo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8" name="Footer Placeholder 7"/>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9" name="Slide Number Placeholder 8"/>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435423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1038" y="365127"/>
            <a:ext cx="8543925" cy="1325563"/>
          </a:xfrm>
          <a:prstGeom prst="rect">
            <a:avLst/>
          </a:prstGeom>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4" name="Footer Placeholder 3"/>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5" name="Slide Number Placeholder 4"/>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529753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3" name="Footer Placeholder 2"/>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4" name="Slide Number Placeholder 3"/>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1974457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29558095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a:prstGeom prst="rect">
            <a:avLst/>
          </a:prstGeo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82328" y="2057400"/>
            <a:ext cx="3194943"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a:xfrm>
            <a:off x="681038" y="6356352"/>
            <a:ext cx="2228850" cy="365125"/>
          </a:xfrm>
          <a:prstGeom prst="rect">
            <a:avLst/>
          </a:prstGeom>
        </p:spPr>
        <p:txBody>
          <a:bodyPr/>
          <a:lstStyle/>
          <a:p>
            <a:fld id="{1AF47AE0-563C-4334-AF08-5759F1A1494E}" type="datetimeFigureOut">
              <a:rPr kumimoji="1" lang="ja-JP" altLang="en-US" smtClean="0"/>
              <a:t>2024/2/6</a:t>
            </a:fld>
            <a:endParaRPr kumimoji="1" lang="ja-JP" altLang="en-US"/>
          </a:p>
        </p:txBody>
      </p:sp>
      <p:sp>
        <p:nvSpPr>
          <p:cNvPr id="6" name="Footer Placeholder 5"/>
          <p:cNvSpPr>
            <a:spLocks noGrp="1"/>
          </p:cNvSpPr>
          <p:nvPr>
            <p:ph type="ftr" sz="quarter" idx="11"/>
          </p:nvPr>
        </p:nvSpPr>
        <p:spPr>
          <a:xfrm>
            <a:off x="3281363" y="6356352"/>
            <a:ext cx="3343275" cy="365125"/>
          </a:xfrm>
          <a:prstGeom prst="rect">
            <a:avLst/>
          </a:prstGeom>
        </p:spPr>
        <p:txBody>
          <a:bodyPr/>
          <a:lstStyle/>
          <a:p>
            <a:endParaRPr kumimoji="1" lang="ja-JP" altLang="en-US"/>
          </a:p>
        </p:txBody>
      </p:sp>
      <p:sp>
        <p:nvSpPr>
          <p:cNvPr id="7" name="Slide Number Placeholder 6"/>
          <p:cNvSpPr>
            <a:spLocks noGrp="1"/>
          </p:cNvSpPr>
          <p:nvPr>
            <p:ph type="sldNum" sz="quarter" idx="12"/>
          </p:nvPr>
        </p:nvSpPr>
        <p:spPr>
          <a:xfrm>
            <a:off x="6996113" y="6356352"/>
            <a:ext cx="2228850" cy="365125"/>
          </a:xfrm>
          <a:prstGeom prst="rect">
            <a:avLst/>
          </a:prstGeom>
        </p:spPr>
        <p:txBody>
          <a:bodyPr/>
          <a:lstStyle/>
          <a:p>
            <a:fld id="{6E5FA579-66B4-42DF-A378-3B41E079F34B}" type="slidenum">
              <a:rPr kumimoji="1" lang="ja-JP" altLang="en-US" smtClean="0"/>
              <a:t>‹#›</a:t>
            </a:fld>
            <a:endParaRPr kumimoji="1" lang="ja-JP" altLang="en-US"/>
          </a:p>
        </p:txBody>
      </p:sp>
    </p:spTree>
    <p:extLst>
      <p:ext uri="{BB962C8B-B14F-4D97-AF65-F5344CB8AC3E}">
        <p14:creationId xmlns:p14="http://schemas.microsoft.com/office/powerpoint/2010/main" val="29523694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図 7">
            <a:extLst>
              <a:ext uri="{FF2B5EF4-FFF2-40B4-BE49-F238E27FC236}">
                <a16:creationId xmlns:a16="http://schemas.microsoft.com/office/drawing/2014/main" id="{42952D60-7EBD-4652-96CC-A3288AC72086}"/>
              </a:ext>
            </a:extLst>
          </p:cNvPr>
          <p:cNvPicPr>
            <a:picLocks noChangeAspect="1"/>
          </p:cNvPicPr>
          <p:nvPr userDrawn="1"/>
        </p:nvPicPr>
        <p:blipFill>
          <a:blip r:embed="rId13"/>
          <a:stretch>
            <a:fillRect/>
          </a:stretch>
        </p:blipFill>
        <p:spPr>
          <a:xfrm rot="5400000">
            <a:off x="1645163" y="-1416564"/>
            <a:ext cx="6759605" cy="9592733"/>
          </a:xfrm>
          <a:prstGeom prst="rect">
            <a:avLst/>
          </a:prstGeom>
        </p:spPr>
      </p:pic>
    </p:spTree>
    <p:extLst>
      <p:ext uri="{BB962C8B-B14F-4D97-AF65-F5344CB8AC3E}">
        <p14:creationId xmlns:p14="http://schemas.microsoft.com/office/powerpoint/2010/main" val="2025418890"/>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9A361C7E-5270-4BD7-96A9-EE785F9B452A}"/>
              </a:ext>
            </a:extLst>
          </p:cNvPr>
          <p:cNvSpPr txBox="1"/>
          <p:nvPr/>
        </p:nvSpPr>
        <p:spPr>
          <a:xfrm>
            <a:off x="5149050" y="310718"/>
            <a:ext cx="4465467" cy="646331"/>
          </a:xfrm>
          <a:prstGeom prst="rect">
            <a:avLst/>
          </a:prstGeom>
          <a:noFill/>
        </p:spPr>
        <p:txBody>
          <a:bodyPr wrap="square" rtlCol="0">
            <a:spAutoFit/>
          </a:bodyPr>
          <a:lstStyle/>
          <a:p>
            <a:r>
              <a:rPr kumimoji="1" lang="ja-JP" altLang="en-US" sz="1200" dirty="0"/>
              <a:t>高齢者の状態像（健康，プレフレイル，フレイル，要介護）に応じて，現在提供しているサービスや事業，住民活動等をマッピングしてください。</a:t>
            </a:r>
          </a:p>
        </p:txBody>
      </p:sp>
      <p:sp>
        <p:nvSpPr>
          <p:cNvPr id="3" name="正方形/長方形 2">
            <a:extLst>
              <a:ext uri="{FF2B5EF4-FFF2-40B4-BE49-F238E27FC236}">
                <a16:creationId xmlns:a16="http://schemas.microsoft.com/office/drawing/2014/main" id="{C42D1FA2-1285-423F-836D-D7B1C9E33DC4}"/>
              </a:ext>
            </a:extLst>
          </p:cNvPr>
          <p:cNvSpPr/>
          <p:nvPr/>
        </p:nvSpPr>
        <p:spPr>
          <a:xfrm>
            <a:off x="9142839" y="741016"/>
            <a:ext cx="646331" cy="276999"/>
          </a:xfrm>
          <a:prstGeom prst="rect">
            <a:avLst/>
          </a:prstGeom>
          <a:noFill/>
          <a:ln>
            <a:solidFill>
              <a:schemeClr val="tx1"/>
            </a:solidFill>
          </a:ln>
        </p:spPr>
        <p:txBody>
          <a:bodyPr wrap="none" lIns="91440" tIns="45720" rIns="91440" bIns="45720">
            <a:spAutoFit/>
          </a:bodyPr>
          <a:lstStyle/>
          <a:p>
            <a:pPr algn="ctr"/>
            <a:r>
              <a:rPr lang="ja-JP" altLang="en-US" sz="1200" b="0" cap="none" spc="0" dirty="0">
                <a:ln w="0"/>
                <a:solidFill>
                  <a:schemeClr val="tx1"/>
                </a:solidFill>
                <a:effectLst>
                  <a:outerShdw blurRad="38100" dist="19050" dir="2700000" algn="tl" rotWithShape="0">
                    <a:schemeClr val="dk1">
                      <a:alpha val="40000"/>
                    </a:schemeClr>
                  </a:outerShdw>
                </a:effectLst>
                <a:latin typeface="+mn-ea"/>
              </a:rPr>
              <a:t>別紙３</a:t>
            </a:r>
          </a:p>
        </p:txBody>
      </p:sp>
    </p:spTree>
    <p:extLst>
      <p:ext uri="{BB962C8B-B14F-4D97-AF65-F5344CB8AC3E}">
        <p14:creationId xmlns:p14="http://schemas.microsoft.com/office/powerpoint/2010/main" val="236092629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1181</TotalTime>
  <Words>148</Words>
  <Application>Microsoft Office PowerPoint</Application>
  <PresentationFormat>A4 210 x 297 mm</PresentationFormat>
  <Paragraphs>6</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游ゴシック</vt:lpstr>
      <vt:lpstr>游ゴシック Light</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屋島 圭介</dc:creator>
  <cp:lastModifiedBy>小川 剛</cp:lastModifiedBy>
  <cp:revision>104</cp:revision>
  <cp:lastPrinted>2023-03-24T05:30:22Z</cp:lastPrinted>
  <dcterms:created xsi:type="dcterms:W3CDTF">2023-03-09T12:10:44Z</dcterms:created>
  <dcterms:modified xsi:type="dcterms:W3CDTF">2024-02-06T01:19:56Z</dcterms:modified>
</cp:coreProperties>
</file>